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5"/>
  </p:notesMasterIdLst>
  <p:sldIdLst>
    <p:sldId id="257" r:id="rId2"/>
    <p:sldId id="260" r:id="rId3"/>
    <p:sldId id="262" r:id="rId4"/>
    <p:sldId id="265" r:id="rId5"/>
    <p:sldId id="272" r:id="rId6"/>
    <p:sldId id="277" r:id="rId7"/>
    <p:sldId id="278" r:id="rId8"/>
    <p:sldId id="267" r:id="rId9"/>
    <p:sldId id="279" r:id="rId10"/>
    <p:sldId id="263" r:id="rId11"/>
    <p:sldId id="285" r:id="rId12"/>
    <p:sldId id="295" r:id="rId13"/>
    <p:sldId id="294" r:id="rId14"/>
    <p:sldId id="283" r:id="rId15"/>
    <p:sldId id="290" r:id="rId16"/>
    <p:sldId id="299" r:id="rId17"/>
    <p:sldId id="264" r:id="rId18"/>
    <p:sldId id="280" r:id="rId19"/>
    <p:sldId id="282" r:id="rId20"/>
    <p:sldId id="298" r:id="rId21"/>
    <p:sldId id="296" r:id="rId22"/>
    <p:sldId id="297" r:id="rId23"/>
    <p:sldId id="259" r:id="rId24"/>
  </p:sldIdLst>
  <p:sldSz cx="12192000" cy="6858000"/>
  <p:notesSz cx="6797675" cy="9926638"/>
  <p:embeddedFontLst>
    <p:embeddedFont>
      <p:font typeface="Segoe UI" panose="020B0502040204020203" pitchFamily="34" charset="0"/>
      <p:regular r:id="rId26"/>
      <p:bold r:id="rId27"/>
      <p:italic r:id="rId28"/>
      <p:boldItalic r:id="rId29"/>
    </p:embeddedFon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B0F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4660"/>
  </p:normalViewPr>
  <p:slideViewPr>
    <p:cSldViewPr snapToGrid="0">
      <p:cViewPr varScale="1">
        <p:scale>
          <a:sx n="82" d="100"/>
          <a:sy n="82" d="100"/>
        </p:scale>
        <p:origin x="87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674BC6A3-1CD8-4290-B3B9-0BEEB968AEAA}" type="datetimeFigureOut">
              <a:rPr lang="en-NZ" smtClean="0"/>
              <a:t>1/11/2018</a:t>
            </a:fld>
            <a:endParaRPr lang="en-NZ"/>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7275E6F-605C-422A-B906-5F397A46C8CF}" type="slidenum">
              <a:rPr lang="en-NZ" smtClean="0"/>
              <a:t>‹#›</a:t>
            </a:fld>
            <a:endParaRPr lang="en-NZ"/>
          </a:p>
        </p:txBody>
      </p:sp>
    </p:spTree>
    <p:extLst>
      <p:ext uri="{BB962C8B-B14F-4D97-AF65-F5344CB8AC3E}">
        <p14:creationId xmlns:p14="http://schemas.microsoft.com/office/powerpoint/2010/main" val="1905898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4</a:t>
            </a:fld>
            <a:endParaRPr lang="en-NZ"/>
          </a:p>
        </p:txBody>
      </p:sp>
    </p:spTree>
    <p:extLst>
      <p:ext uri="{BB962C8B-B14F-4D97-AF65-F5344CB8AC3E}">
        <p14:creationId xmlns:p14="http://schemas.microsoft.com/office/powerpoint/2010/main" val="655757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19</a:t>
            </a:fld>
            <a:endParaRPr lang="en-NZ"/>
          </a:p>
        </p:txBody>
      </p:sp>
    </p:spTree>
    <p:extLst>
      <p:ext uri="{BB962C8B-B14F-4D97-AF65-F5344CB8AC3E}">
        <p14:creationId xmlns:p14="http://schemas.microsoft.com/office/powerpoint/2010/main" val="3394632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20</a:t>
            </a:fld>
            <a:endParaRPr lang="en-NZ"/>
          </a:p>
        </p:txBody>
      </p:sp>
    </p:spTree>
    <p:extLst>
      <p:ext uri="{BB962C8B-B14F-4D97-AF65-F5344CB8AC3E}">
        <p14:creationId xmlns:p14="http://schemas.microsoft.com/office/powerpoint/2010/main" val="475590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22</a:t>
            </a:fld>
            <a:endParaRPr lang="en-NZ"/>
          </a:p>
        </p:txBody>
      </p:sp>
    </p:spTree>
    <p:extLst>
      <p:ext uri="{BB962C8B-B14F-4D97-AF65-F5344CB8AC3E}">
        <p14:creationId xmlns:p14="http://schemas.microsoft.com/office/powerpoint/2010/main" val="297111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6</a:t>
            </a:fld>
            <a:endParaRPr lang="en-NZ"/>
          </a:p>
        </p:txBody>
      </p:sp>
    </p:spTree>
    <p:extLst>
      <p:ext uri="{BB962C8B-B14F-4D97-AF65-F5344CB8AC3E}">
        <p14:creationId xmlns:p14="http://schemas.microsoft.com/office/powerpoint/2010/main" val="1369472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11</a:t>
            </a:fld>
            <a:endParaRPr lang="en-NZ"/>
          </a:p>
        </p:txBody>
      </p:sp>
    </p:spTree>
    <p:extLst>
      <p:ext uri="{BB962C8B-B14F-4D97-AF65-F5344CB8AC3E}">
        <p14:creationId xmlns:p14="http://schemas.microsoft.com/office/powerpoint/2010/main" val="1036205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12</a:t>
            </a:fld>
            <a:endParaRPr lang="en-NZ"/>
          </a:p>
        </p:txBody>
      </p:sp>
    </p:spTree>
    <p:extLst>
      <p:ext uri="{BB962C8B-B14F-4D97-AF65-F5344CB8AC3E}">
        <p14:creationId xmlns:p14="http://schemas.microsoft.com/office/powerpoint/2010/main" val="3692144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13</a:t>
            </a:fld>
            <a:endParaRPr lang="en-NZ"/>
          </a:p>
        </p:txBody>
      </p:sp>
    </p:spTree>
    <p:extLst>
      <p:ext uri="{BB962C8B-B14F-4D97-AF65-F5344CB8AC3E}">
        <p14:creationId xmlns:p14="http://schemas.microsoft.com/office/powerpoint/2010/main" val="3462437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14</a:t>
            </a:fld>
            <a:endParaRPr lang="en-NZ"/>
          </a:p>
        </p:txBody>
      </p:sp>
    </p:spTree>
    <p:extLst>
      <p:ext uri="{BB962C8B-B14F-4D97-AF65-F5344CB8AC3E}">
        <p14:creationId xmlns:p14="http://schemas.microsoft.com/office/powerpoint/2010/main" val="1748089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15</a:t>
            </a:fld>
            <a:endParaRPr lang="en-NZ"/>
          </a:p>
        </p:txBody>
      </p:sp>
    </p:spTree>
    <p:extLst>
      <p:ext uri="{BB962C8B-B14F-4D97-AF65-F5344CB8AC3E}">
        <p14:creationId xmlns:p14="http://schemas.microsoft.com/office/powerpoint/2010/main" val="3879124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16</a:t>
            </a:fld>
            <a:endParaRPr lang="en-NZ"/>
          </a:p>
        </p:txBody>
      </p:sp>
    </p:spTree>
    <p:extLst>
      <p:ext uri="{BB962C8B-B14F-4D97-AF65-F5344CB8AC3E}">
        <p14:creationId xmlns:p14="http://schemas.microsoft.com/office/powerpoint/2010/main" val="3899502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37275E6F-605C-422A-B906-5F397A46C8CF}" type="slidenum">
              <a:rPr lang="en-NZ" smtClean="0"/>
              <a:t>18</a:t>
            </a:fld>
            <a:endParaRPr lang="en-NZ"/>
          </a:p>
        </p:txBody>
      </p:sp>
    </p:spTree>
    <p:extLst>
      <p:ext uri="{BB962C8B-B14F-4D97-AF65-F5344CB8AC3E}">
        <p14:creationId xmlns:p14="http://schemas.microsoft.com/office/powerpoint/2010/main" val="251524788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doc.beca.net/NZ1/13898755" TargetMode="External"/><Relationship Id="rId13" Type="http://schemas.openxmlformats.org/officeDocument/2006/relationships/hyperlink" Target="http://doc.beca.net/NZ1/13898783" TargetMode="External"/><Relationship Id="rId3" Type="http://schemas.openxmlformats.org/officeDocument/2006/relationships/image" Target="cid:image008.jpg@01D2A895.029469C0" TargetMode="External"/><Relationship Id="rId7" Type="http://schemas.openxmlformats.org/officeDocument/2006/relationships/hyperlink" Target="http://doc.beca.net/NZ1/13898753" TargetMode="External"/><Relationship Id="rId12" Type="http://schemas.openxmlformats.org/officeDocument/2006/relationships/hyperlink" Target="http://doc.beca.net/NZ1/13898771"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hyperlink" Target="http://doc.beca.net/NZ1/13898726" TargetMode="External"/><Relationship Id="rId11" Type="http://schemas.openxmlformats.org/officeDocument/2006/relationships/hyperlink" Target="http://doc.beca.net/NZ1/13898778" TargetMode="External"/><Relationship Id="rId5" Type="http://schemas.openxmlformats.org/officeDocument/2006/relationships/image" Target="cid:image014.jpg@01D2A895.029469C0" TargetMode="External"/><Relationship Id="rId10" Type="http://schemas.openxmlformats.org/officeDocument/2006/relationships/hyperlink" Target="http://doc.beca.net/NZ1/13898766" TargetMode="External"/><Relationship Id="rId4" Type="http://schemas.openxmlformats.org/officeDocument/2006/relationships/image" Target="../media/image3.jpeg"/><Relationship Id="rId9" Type="http://schemas.openxmlformats.org/officeDocument/2006/relationships/hyperlink" Target="http://doc.beca.net/NZ1/13898762" TargetMode="External"/><Relationship Id="rId14" Type="http://schemas.openxmlformats.org/officeDocument/2006/relationships/hyperlink" Target="file:///\\beca.net\projects\140\1400000\4000000\Generic%20PPT%20Photography"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s://www.youtube.com/user/TheBecaGroup" TargetMode="External"/><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hyperlink" Target="https://www.facebook.com/BecaGroup/" TargetMode="External"/><Relationship Id="rId1" Type="http://schemas.openxmlformats.org/officeDocument/2006/relationships/slideMaster" Target="../slideMasters/slideMaster1.xml"/><Relationship Id="rId6" Type="http://schemas.openxmlformats.org/officeDocument/2006/relationships/hyperlink" Target="https://twitter.com/BecaGroup?ref_src=twsrc%5egoogle|twcamp%5eserp|twgr%5eauthor" TargetMode="External"/><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hyperlink" Target="https://www.linkedin.com/company-beta/162676?pathWildcard=162676" TargetMode="External"/><Relationship Id="rId9"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beca.com/" TargetMode="External"/><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5.w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hyperlink" Target="http://www.beca.com/"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POWERPOINT TOOLKIT">
    <p:spTree>
      <p:nvGrpSpPr>
        <p:cNvPr id="1" name=""/>
        <p:cNvGrpSpPr/>
        <p:nvPr/>
      </p:nvGrpSpPr>
      <p:grpSpPr>
        <a:xfrm>
          <a:off x="0" y="0"/>
          <a:ext cx="0" cy="0"/>
          <a:chOff x="0" y="0"/>
          <a:chExt cx="0" cy="0"/>
        </a:xfrm>
      </p:grpSpPr>
      <p:sp>
        <p:nvSpPr>
          <p:cNvPr id="3" name="TextBox 2"/>
          <p:cNvSpPr txBox="1"/>
          <p:nvPr/>
        </p:nvSpPr>
        <p:spPr>
          <a:xfrm>
            <a:off x="451104" y="186703"/>
            <a:ext cx="6071616" cy="369332"/>
          </a:xfrm>
          <a:prstGeom prst="rect">
            <a:avLst/>
          </a:prstGeom>
          <a:noFill/>
        </p:spPr>
        <p:txBody>
          <a:bodyPr wrap="square" rtlCol="0">
            <a:spAutoFit/>
          </a:bodyPr>
          <a:lstStyle/>
          <a:p>
            <a:r>
              <a:rPr lang="en-NZ" dirty="0"/>
              <a:t>Beca</a:t>
            </a:r>
            <a:r>
              <a:rPr lang="en-NZ" baseline="0" dirty="0"/>
              <a:t> PowerPoint toolkit</a:t>
            </a:r>
            <a:endParaRPr lang="en-NZ" dirty="0"/>
          </a:p>
        </p:txBody>
      </p:sp>
      <p:sp>
        <p:nvSpPr>
          <p:cNvPr id="4" name="Rectangle 3"/>
          <p:cNvSpPr/>
          <p:nvPr/>
        </p:nvSpPr>
        <p:spPr>
          <a:xfrm>
            <a:off x="451104" y="775318"/>
            <a:ext cx="6096000" cy="3801041"/>
          </a:xfrm>
          <a:prstGeom prst="rect">
            <a:avLst/>
          </a:prstGeom>
        </p:spPr>
        <p:txBody>
          <a:bodyPr>
            <a:spAutoFit/>
          </a:bodyPr>
          <a:lstStyle/>
          <a:p>
            <a:pPr>
              <a:spcAft>
                <a:spcPts val="600"/>
              </a:spcAft>
            </a:pPr>
            <a:r>
              <a:rPr lang="en-NZ" sz="1200" dirty="0"/>
              <a:t>Welcome to the Beca PowerPoint templates. </a:t>
            </a:r>
          </a:p>
          <a:p>
            <a:pPr>
              <a:spcAft>
                <a:spcPts val="600"/>
              </a:spcAft>
            </a:pPr>
            <a:r>
              <a:rPr lang="en-NZ" sz="1200" dirty="0"/>
              <a:t>As well as the two template options,  we have developed a set of tools to support you in creating the best on-brand Beca PowerPoint possible. </a:t>
            </a:r>
          </a:p>
          <a:p>
            <a:pPr>
              <a:spcAft>
                <a:spcPts val="600"/>
              </a:spcAft>
            </a:pPr>
            <a:r>
              <a:rPr lang="en-NZ" sz="1200" dirty="0"/>
              <a:t>The Beca theme colours and fonts have also been added to your profile so they are available in all your Microsoft applications.</a:t>
            </a:r>
          </a:p>
          <a:p>
            <a:pPr marL="0" marR="0" lvl="0" indent="0" algn="l" defTabSz="914400" rtl="0" eaLnBrk="0" fontAlgn="base" latinLnBrk="0" hangingPunct="0">
              <a:lnSpc>
                <a:spcPct val="100000"/>
              </a:lnSpc>
              <a:spcBef>
                <a:spcPct val="0"/>
              </a:spcBef>
              <a:spcAft>
                <a:spcPts val="600"/>
              </a:spcAft>
              <a:buClrTx/>
              <a:buSzTx/>
              <a:buFontTx/>
              <a:buNone/>
              <a:tabLst/>
            </a:pPr>
            <a:r>
              <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A theme is a unified set of design elements and colour schemes that you apply to pages to give them a consistent and attractive appearance. A theme affects all aspects of a document’s appearance including fonts and colours. The themes are available in Word, PowerPoint, and Excel.</a:t>
            </a:r>
          </a:p>
          <a:p>
            <a:pPr marL="0" marR="0" lvl="0" indent="0" algn="l" defTabSz="914400" rtl="0" eaLnBrk="0" fontAlgn="base" latinLnBrk="0" hangingPunct="0">
              <a:lnSpc>
                <a:spcPct val="100000"/>
              </a:lnSpc>
              <a:spcBef>
                <a:spcPct val="0"/>
              </a:spcBef>
              <a:spcAft>
                <a:spcPts val="600"/>
              </a:spcAft>
              <a:buClrTx/>
              <a:buSzTx/>
              <a:buFontTx/>
              <a:buNone/>
              <a:tabLst/>
            </a:pPr>
            <a:r>
              <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To access themes in </a:t>
            </a:r>
            <a:r>
              <a:rPr kumimoji="0" lang="en-NZ" altLang="en-US" sz="1200" b="1"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PowerPoint </a:t>
            </a:r>
            <a:r>
              <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click on the Design tab, Variants.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Then click on the down arrow to get to </a:t>
            </a:r>
            <a:r>
              <a:rPr kumimoji="0" lang="en-NZ" altLang="en-US" sz="1200" b="1" i="0" u="none" strike="noStrike" cap="none" normalizeH="0" baseline="0" dirty="0" err="1">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Colors</a:t>
            </a:r>
            <a:r>
              <a:rPr kumimoji="0" lang="en-NZ" altLang="en-US" sz="1200" b="1"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 and Fonts</a:t>
            </a:r>
            <a:r>
              <a:rPr kumimoji="0" lang="en-NZ" altLang="en-US" sz="1200" b="0" i="0" u="none" strike="noStrike" cap="none" normalizeH="0" baseline="0" dirty="0">
                <a:ln>
                  <a:noFill/>
                </a:ln>
                <a:solidFill>
                  <a:srgbClr val="2A2A2A"/>
                </a:solidFill>
                <a:effectLst/>
                <a:latin typeface="Segoe UI" panose="020B0502040204020203" pitchFamily="34" charset="0"/>
                <a:ea typeface="Calibri" panose="020F0502020204030204" pitchFamily="34" charset="0"/>
                <a:cs typeface="Segoe UI" panose="020B0502040204020203" pitchFamily="34" charset="0"/>
              </a:rPr>
              <a:t>. There are a number of options from which to choose that all use the Beca brand (see below).</a:t>
            </a:r>
            <a:endParaRPr kumimoji="0" lang="en-NZ" altLang="en-US" sz="12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NZ" sz="1200" dirty="0"/>
          </a:p>
        </p:txBody>
      </p:sp>
      <p:pic>
        <p:nvPicPr>
          <p:cNvPr id="6" name="Picture 2" descr="cid:image008.jpg@01D2A895.029469C0"/>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586089" y="3057783"/>
            <a:ext cx="6156960" cy="86106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 descr="cid:image014.jpg@01D2A895.029469C0"/>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564317" y="4462206"/>
            <a:ext cx="3597932" cy="130538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51104" y="5872101"/>
            <a:ext cx="6096000" cy="461665"/>
          </a:xfrm>
          <a:prstGeom prst="rect">
            <a:avLst/>
          </a:prstGeom>
        </p:spPr>
        <p:txBody>
          <a:bodyPr>
            <a:spAutoFit/>
          </a:bodyPr>
          <a:lstStyle/>
          <a:p>
            <a:r>
              <a:rPr lang="en-NZ" sz="1200" dirty="0"/>
              <a:t>In Word click on the </a:t>
            </a:r>
            <a:r>
              <a:rPr lang="en-NZ" sz="1200" b="1" dirty="0"/>
              <a:t>Design Tab </a:t>
            </a:r>
            <a:r>
              <a:rPr lang="en-NZ" sz="1200" dirty="0"/>
              <a:t>/ </a:t>
            </a:r>
            <a:r>
              <a:rPr lang="en-NZ" sz="1200" dirty="0" err="1"/>
              <a:t>Colors</a:t>
            </a:r>
            <a:r>
              <a:rPr lang="en-NZ" sz="1200" dirty="0"/>
              <a:t> or Fonts</a:t>
            </a:r>
          </a:p>
          <a:p>
            <a:r>
              <a:rPr lang="en-NZ" sz="1200" dirty="0"/>
              <a:t>In Excel click on the </a:t>
            </a:r>
            <a:r>
              <a:rPr lang="en-NZ" sz="1200" b="1" dirty="0"/>
              <a:t>Page Layout Tab </a:t>
            </a:r>
            <a:r>
              <a:rPr lang="en-NZ" sz="1200" dirty="0"/>
              <a:t>/ </a:t>
            </a:r>
            <a:r>
              <a:rPr lang="en-NZ" sz="1200" dirty="0" err="1"/>
              <a:t>Colors</a:t>
            </a:r>
            <a:r>
              <a:rPr lang="en-NZ" sz="1200" dirty="0"/>
              <a:t> or Fonts</a:t>
            </a:r>
          </a:p>
        </p:txBody>
      </p:sp>
      <p:sp>
        <p:nvSpPr>
          <p:cNvPr id="9" name="Rectangle 8"/>
          <p:cNvSpPr/>
          <p:nvPr/>
        </p:nvSpPr>
        <p:spPr>
          <a:xfrm>
            <a:off x="6888480" y="3379111"/>
            <a:ext cx="4968240" cy="2246769"/>
          </a:xfrm>
          <a:prstGeom prst="rect">
            <a:avLst/>
          </a:prstGeom>
        </p:spPr>
        <p:txBody>
          <a:bodyPr wrap="square">
            <a:spAutoFit/>
          </a:bodyPr>
          <a:lstStyle/>
          <a:p>
            <a:pPr>
              <a:spcAft>
                <a:spcPts val="600"/>
              </a:spcAft>
            </a:pPr>
            <a:r>
              <a:rPr lang="en-NZ" sz="1200" b="1" dirty="0"/>
              <a:t>To add</a:t>
            </a:r>
            <a:r>
              <a:rPr lang="en-NZ" sz="1200" b="1" baseline="0" dirty="0"/>
              <a:t> a new slide </a:t>
            </a:r>
            <a:r>
              <a:rPr lang="en-NZ" sz="1200" baseline="0" dirty="0"/>
              <a:t>to your presentation, from the Home Ribbon click the small arrow on ‘New Slide’ and choose from the options available. </a:t>
            </a:r>
          </a:p>
          <a:p>
            <a:pPr>
              <a:spcAft>
                <a:spcPts val="600"/>
              </a:spcAft>
            </a:pPr>
            <a:r>
              <a:rPr lang="en-NZ" sz="1200" b="1" baseline="0" dirty="0"/>
              <a:t>To change the layout </a:t>
            </a:r>
            <a:r>
              <a:rPr lang="en-NZ" sz="1200" baseline="0" dirty="0"/>
              <a:t>of the present slide click the small arrow on ‘Layout’ and choose from the options available.</a:t>
            </a:r>
          </a:p>
          <a:p>
            <a:pPr>
              <a:spcAft>
                <a:spcPts val="600"/>
              </a:spcAft>
            </a:pPr>
            <a:r>
              <a:rPr lang="en-NZ" sz="1200" baseline="0" dirty="0"/>
              <a:t>You may delete this slide from your presentation once complete (it is also available on the Home Ribbon Layout button.</a:t>
            </a:r>
          </a:p>
          <a:p>
            <a:pPr>
              <a:spcAft>
                <a:spcPts val="600"/>
              </a:spcAft>
            </a:pPr>
            <a:endParaRPr lang="en-NZ" sz="1200" baseline="0" dirty="0"/>
          </a:p>
          <a:p>
            <a:pPr>
              <a:spcAft>
                <a:spcPts val="600"/>
              </a:spcAft>
            </a:pPr>
            <a:r>
              <a:rPr lang="en-NZ" sz="1200" b="1" baseline="0" dirty="0"/>
              <a:t>If you have a client logo to insert in your presentation. Place it to the left of the Beca logo ensuring you leave a clear space of at least the height of the Beca logo.</a:t>
            </a:r>
            <a:endParaRPr lang="en-NZ" sz="1200" b="1" dirty="0"/>
          </a:p>
        </p:txBody>
      </p:sp>
      <p:sp>
        <p:nvSpPr>
          <p:cNvPr id="10" name="Rectangle 9"/>
          <p:cNvSpPr/>
          <p:nvPr/>
        </p:nvSpPr>
        <p:spPr>
          <a:xfrm>
            <a:off x="7088411" y="775318"/>
            <a:ext cx="4968240" cy="249299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NZ" sz="1200" dirty="0"/>
              <a:t>Please click on the following links (</a:t>
            </a:r>
            <a:r>
              <a:rPr lang="en-NZ" sz="1200" b="1" dirty="0"/>
              <a:t>you must be in Reading View to click</a:t>
            </a:r>
            <a:r>
              <a:rPr lang="en-NZ" sz="1200" dirty="0"/>
              <a:t>) to access PowerPoint files with some great design artefacts, just cut and paste into your document:</a:t>
            </a:r>
          </a:p>
          <a:p>
            <a:r>
              <a:rPr lang="en-NZ" sz="1200" dirty="0"/>
              <a:t> </a:t>
            </a:r>
          </a:p>
          <a:p>
            <a:r>
              <a:rPr lang="en-NZ" sz="1200" dirty="0">
                <a:hlinkClick r:id="rId6"/>
              </a:rPr>
              <a:t>Conceptual charts</a:t>
            </a:r>
            <a:endParaRPr lang="en-NZ" sz="1200" dirty="0"/>
          </a:p>
          <a:p>
            <a:r>
              <a:rPr lang="en-NZ" sz="1200" dirty="0">
                <a:hlinkClick r:id="rId7"/>
              </a:rPr>
              <a:t>Tables</a:t>
            </a:r>
            <a:endParaRPr lang="en-NZ" sz="1200" dirty="0"/>
          </a:p>
          <a:p>
            <a:r>
              <a:rPr lang="en-NZ" sz="1200" dirty="0">
                <a:hlinkClick r:id="rId8"/>
              </a:rPr>
              <a:t>Graphic</a:t>
            </a:r>
            <a:r>
              <a:rPr lang="en-NZ" sz="1200" baseline="0" dirty="0">
                <a:hlinkClick r:id="rId8"/>
              </a:rPr>
              <a:t> elements</a:t>
            </a:r>
            <a:endParaRPr lang="en-NZ" sz="1200" baseline="0" dirty="0"/>
          </a:p>
          <a:p>
            <a:r>
              <a:rPr lang="en-NZ" sz="1200" baseline="0" dirty="0">
                <a:hlinkClick r:id="rId9"/>
              </a:rPr>
              <a:t>Blue Icons</a:t>
            </a:r>
            <a:endParaRPr lang="en-NZ" sz="1200" baseline="0" dirty="0"/>
          </a:p>
          <a:p>
            <a:r>
              <a:rPr lang="en-NZ" sz="1200" baseline="0" dirty="0">
                <a:hlinkClick r:id="rId10"/>
              </a:rPr>
              <a:t>Teal Icons</a:t>
            </a:r>
            <a:endParaRPr lang="en-NZ" sz="1200" baseline="0" dirty="0"/>
          </a:p>
          <a:p>
            <a:r>
              <a:rPr lang="en-NZ" sz="1200" baseline="0" dirty="0">
                <a:hlinkClick r:id="rId11"/>
              </a:rPr>
              <a:t>Shapes</a:t>
            </a:r>
            <a:endParaRPr lang="en-NZ" sz="1200" baseline="0" dirty="0"/>
          </a:p>
          <a:p>
            <a:r>
              <a:rPr lang="en-NZ" sz="1200" baseline="0" dirty="0">
                <a:hlinkClick r:id="rId12"/>
              </a:rPr>
              <a:t>Maps and Flags</a:t>
            </a:r>
            <a:endParaRPr lang="en-NZ" sz="1200" baseline="0" dirty="0"/>
          </a:p>
          <a:p>
            <a:r>
              <a:rPr lang="en-NZ" sz="1200" baseline="0" dirty="0">
                <a:hlinkClick r:id="rId13"/>
              </a:rPr>
              <a:t>Structured Text</a:t>
            </a:r>
            <a:endParaRPr lang="en-NZ" sz="1200" dirty="0"/>
          </a:p>
          <a:p>
            <a:r>
              <a:rPr lang="en-NZ" sz="1200" dirty="0">
                <a:hlinkClick r:id="rId14" action="ppaction://hlinkfile"/>
              </a:rPr>
              <a:t>Photography</a:t>
            </a:r>
            <a:endParaRPr lang="en-NZ" sz="1200" dirty="0"/>
          </a:p>
        </p:txBody>
      </p:sp>
    </p:spTree>
    <p:extLst>
      <p:ext uri="{BB962C8B-B14F-4D97-AF65-F5344CB8AC3E}">
        <p14:creationId xmlns:p14="http://schemas.microsoft.com/office/powerpoint/2010/main" val="868845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 Page">
    <p:spTree>
      <p:nvGrpSpPr>
        <p:cNvPr id="1" name=""/>
        <p:cNvGrpSpPr/>
        <p:nvPr/>
      </p:nvGrpSpPr>
      <p:grpSpPr>
        <a:xfrm>
          <a:off x="0" y="0"/>
          <a:ext cx="0" cy="0"/>
          <a:chOff x="0" y="0"/>
          <a:chExt cx="0" cy="0"/>
        </a:xfrm>
      </p:grpSpPr>
      <p:sp>
        <p:nvSpPr>
          <p:cNvPr id="13" name="Rectangle 12"/>
          <p:cNvSpPr/>
          <p:nvPr/>
        </p:nvSpPr>
        <p:spPr>
          <a:xfrm>
            <a:off x="0" y="-226244"/>
            <a:ext cx="12192000" cy="7092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4" name="Picture 13">
            <a:hlinkClick r:id="rId2"/>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5768" y="2804159"/>
            <a:ext cx="1260000" cy="1260000"/>
          </a:xfrm>
          <a:prstGeom prst="rect">
            <a:avLst/>
          </a:prstGeom>
        </p:spPr>
      </p:pic>
      <p:pic>
        <p:nvPicPr>
          <p:cNvPr id="15" name="Picture 14">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6536" y="2804159"/>
            <a:ext cx="1260000" cy="1260000"/>
          </a:xfrm>
          <a:prstGeom prst="rect">
            <a:avLst/>
          </a:prstGeom>
        </p:spPr>
      </p:pic>
      <p:pic>
        <p:nvPicPr>
          <p:cNvPr id="16" name="Picture 15">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6152" y="2804159"/>
            <a:ext cx="1260000" cy="1260000"/>
          </a:xfrm>
          <a:prstGeom prst="rect">
            <a:avLst/>
          </a:prstGeom>
        </p:spPr>
      </p:pic>
      <p:pic>
        <p:nvPicPr>
          <p:cNvPr id="18" name="Picture 17">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05383" y="2804159"/>
            <a:ext cx="1260000" cy="1260000"/>
          </a:xfrm>
          <a:prstGeom prst="rect">
            <a:avLst/>
          </a:prstGeom>
        </p:spPr>
      </p:pic>
      <p:pic>
        <p:nvPicPr>
          <p:cNvPr id="20" name="Picture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87807" y="2695963"/>
            <a:ext cx="2161588" cy="1368196"/>
          </a:xfrm>
          <a:prstGeom prst="rect">
            <a:avLst/>
          </a:prstGeom>
        </p:spPr>
      </p:pic>
    </p:spTree>
    <p:extLst>
      <p:ext uri="{BB962C8B-B14F-4D97-AF65-F5344CB8AC3E}">
        <p14:creationId xmlns:p14="http://schemas.microsoft.com/office/powerpoint/2010/main" val="2057596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38057" y="2495161"/>
            <a:ext cx="7920000" cy="1124132"/>
          </a:xfrm>
          <a:noFill/>
        </p:spPr>
        <p:txBody>
          <a:bodyPr lIns="0" tIns="0" rIns="0" bIns="0" anchor="ctr" anchorCtr="0">
            <a:normAutofit/>
          </a:bodyPr>
          <a:lstStyle>
            <a:lvl1pPr marL="0" indent="0" algn="l">
              <a:lnSpc>
                <a:spcPct val="100000"/>
              </a:lnSpc>
              <a:defRPr sz="4000">
                <a:solidFill>
                  <a:schemeClr val="bg1"/>
                </a:solidFill>
              </a:defRPr>
            </a:lvl1pPr>
          </a:lstStyle>
          <a:p>
            <a:r>
              <a:rPr lang="en-US"/>
              <a:t>Click to edit Master title style</a:t>
            </a:r>
            <a:endParaRPr lang="en-NZ" dirty="0"/>
          </a:p>
        </p:txBody>
      </p:sp>
      <p:sp>
        <p:nvSpPr>
          <p:cNvPr id="3" name="Subtitle 2"/>
          <p:cNvSpPr>
            <a:spLocks noGrp="1"/>
          </p:cNvSpPr>
          <p:nvPr>
            <p:ph type="subTitle" idx="1"/>
          </p:nvPr>
        </p:nvSpPr>
        <p:spPr>
          <a:xfrm>
            <a:off x="438057" y="3937984"/>
            <a:ext cx="3042562" cy="563378"/>
          </a:xfrm>
          <a:noFill/>
          <a:ln>
            <a:solidFill>
              <a:schemeClr val="bg1"/>
            </a:solidFill>
          </a:ln>
        </p:spPr>
        <p:txBody>
          <a:bodyPr anchor="ctr" anchorCtr="0">
            <a:normAutofit/>
          </a:bodyPr>
          <a:lstStyle>
            <a:lvl1pPr marL="88900" indent="0" algn="l">
              <a:lnSpc>
                <a:spcPct val="100000"/>
              </a:lnSpc>
              <a:spcAft>
                <a:spcPts val="600"/>
              </a:spcAft>
              <a:buNone/>
              <a:defRPr sz="1800" b="1" u="none" cap="all" spc="-50" baseline="0">
                <a:solidFill>
                  <a:schemeClr val="bg1"/>
                </a:solidFill>
                <a:effectLst/>
                <a:uFillTx/>
                <a:latin typeface="Courier New" panose="02070309020205020404" pitchFamily="49" charset="0"/>
                <a:cs typeface="Courier New" panose="02070309020205020404" pitchFamily="49"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dirty="0"/>
          </a:p>
        </p:txBody>
      </p:sp>
      <p:cxnSp>
        <p:nvCxnSpPr>
          <p:cNvPr id="8" name="Straight Connector 7"/>
          <p:cNvCxnSpPr/>
          <p:nvPr/>
        </p:nvCxnSpPr>
        <p:spPr>
          <a:xfrm>
            <a:off x="0" y="17418"/>
            <a:ext cx="12192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Picture 20">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97686" y="201935"/>
            <a:ext cx="1674135" cy="713178"/>
          </a:xfrm>
          <a:prstGeom prst="rect">
            <a:avLst/>
          </a:prstGeom>
        </p:spPr>
      </p:pic>
    </p:spTree>
    <p:extLst>
      <p:ext uri="{BB962C8B-B14F-4D97-AF65-F5344CB8AC3E}">
        <p14:creationId xmlns:p14="http://schemas.microsoft.com/office/powerpoint/2010/main" val="439597881"/>
      </p:ext>
    </p:extLst>
  </p:cSld>
  <p:clrMapOvr>
    <a:masterClrMapping/>
  </p:clrMapOvr>
  <p:extLst mod="1">
    <p:ext uri="{DCECCB84-F9BA-43D5-87BE-67443E8EF086}">
      <p15:sldGuideLst xmlns:p15="http://schemas.microsoft.com/office/powerpoint/2012/main">
        <p15:guide id="1" orient="horz" pos="3748">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Page">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cxnSp>
        <p:nvCxnSpPr>
          <p:cNvPr id="8" name="Straight Connector 7"/>
          <p:cNvCxnSpPr/>
          <p:nvPr/>
        </p:nvCxnSpPr>
        <p:spPr>
          <a:xfrm>
            <a:off x="0" y="27692"/>
            <a:ext cx="12192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0" y="5147034"/>
            <a:ext cx="7824247" cy="1720391"/>
          </a:xfrm>
          <a:noFill/>
        </p:spPr>
        <p:txBody>
          <a:bodyPr anchor="ctr" anchorCtr="0">
            <a:normAutofit/>
          </a:bodyPr>
          <a:lstStyle>
            <a:lvl1pPr marL="360000" indent="0" algn="l">
              <a:lnSpc>
                <a:spcPct val="100000"/>
              </a:lnSpc>
              <a:defRPr sz="4000"/>
            </a:lvl1pPr>
          </a:lstStyle>
          <a:p>
            <a:r>
              <a:rPr lang="en-US"/>
              <a:t>Click to edit Master title style</a:t>
            </a:r>
            <a:endParaRPr lang="en-NZ" dirty="0"/>
          </a:p>
        </p:txBody>
      </p:sp>
    </p:spTree>
    <p:extLst>
      <p:ext uri="{BB962C8B-B14F-4D97-AF65-F5344CB8AC3E}">
        <p14:creationId xmlns:p14="http://schemas.microsoft.com/office/powerpoint/2010/main" val="3175256519"/>
      </p:ext>
    </p:extLst>
  </p:cSld>
  <p:clrMapOvr>
    <a:masterClrMapping/>
  </p:clrMapOvr>
  <p:extLst mod="1">
    <p:ext uri="{DCECCB84-F9BA-43D5-87BE-67443E8EF086}">
      <p15:sldGuideLst xmlns:p15="http://schemas.microsoft.com/office/powerpoint/2012/main">
        <p15:guide id="1" orient="horz" pos="640">
          <p15:clr>
            <a:srgbClr val="FBAE40"/>
          </p15:clr>
        </p15:guide>
        <p15:guide id="2" pos="25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Quote Page">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grpSp>
        <p:nvGrpSpPr>
          <p:cNvPr id="4" name="Group 3"/>
          <p:cNvGrpSpPr/>
          <p:nvPr/>
        </p:nvGrpSpPr>
        <p:grpSpPr>
          <a:xfrm>
            <a:off x="810704" y="980387"/>
            <a:ext cx="829561" cy="1631216"/>
            <a:chOff x="810704" y="980387"/>
            <a:chExt cx="829561" cy="1631216"/>
          </a:xfrm>
        </p:grpSpPr>
        <p:sp>
          <p:nvSpPr>
            <p:cNvPr id="3" name="Oval 2"/>
            <p:cNvSpPr/>
            <p:nvPr userDrawn="1"/>
          </p:nvSpPr>
          <p:spPr>
            <a:xfrm>
              <a:off x="810704" y="1065230"/>
              <a:ext cx="820132" cy="820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extBox 1"/>
            <p:cNvSpPr txBox="1"/>
            <p:nvPr userDrawn="1"/>
          </p:nvSpPr>
          <p:spPr>
            <a:xfrm>
              <a:off x="904974" y="980387"/>
              <a:ext cx="735291" cy="1631216"/>
            </a:xfrm>
            <a:prstGeom prst="rect">
              <a:avLst/>
            </a:prstGeom>
            <a:noFill/>
          </p:spPr>
          <p:txBody>
            <a:bodyPr wrap="square" rtlCol="0">
              <a:spAutoFit/>
            </a:bodyPr>
            <a:lstStyle/>
            <a:p>
              <a:r>
                <a:rPr lang="en-NZ" sz="10000" dirty="0">
                  <a:solidFill>
                    <a:srgbClr val="12A8B2"/>
                  </a:solidFill>
                </a:rPr>
                <a:t>“</a:t>
              </a:r>
            </a:p>
          </p:txBody>
        </p:sp>
      </p:grpSp>
      <p:sp>
        <p:nvSpPr>
          <p:cNvPr id="6" name="Text Placeholder 5"/>
          <p:cNvSpPr>
            <a:spLocks noGrp="1"/>
          </p:cNvSpPr>
          <p:nvPr>
            <p:ph type="body" sz="quarter" idx="10" hasCustomPrompt="1"/>
          </p:nvPr>
        </p:nvSpPr>
        <p:spPr>
          <a:xfrm>
            <a:off x="2139950" y="1027505"/>
            <a:ext cx="4505325" cy="3006725"/>
          </a:xfrm>
        </p:spPr>
        <p:txBody>
          <a:bodyPr>
            <a:normAutofit/>
          </a:bodyPr>
          <a:lstStyle>
            <a:lvl1pPr marL="0" indent="0">
              <a:lnSpc>
                <a:spcPts val="6000"/>
              </a:lnSpc>
              <a:buNone/>
              <a:defRPr sz="4800" spc="300" baseline="0">
                <a:solidFill>
                  <a:schemeClr val="bg1"/>
                </a:solidFill>
                <a:latin typeface="+mj-lt"/>
              </a:defRPr>
            </a:lvl1pPr>
          </a:lstStyle>
          <a:p>
            <a:pPr lvl="0"/>
            <a:r>
              <a:rPr lang="en-US" dirty="0"/>
              <a:t>Insert a quote here</a:t>
            </a:r>
          </a:p>
        </p:txBody>
      </p:sp>
    </p:spTree>
    <p:extLst>
      <p:ext uri="{BB962C8B-B14F-4D97-AF65-F5344CB8AC3E}">
        <p14:creationId xmlns:p14="http://schemas.microsoft.com/office/powerpoint/2010/main" val="1885030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Use your own picture">
    <p:spTree>
      <p:nvGrpSpPr>
        <p:cNvPr id="1" name=""/>
        <p:cNvGrpSpPr/>
        <p:nvPr/>
      </p:nvGrpSpPr>
      <p:grpSpPr>
        <a:xfrm>
          <a:off x="0" y="0"/>
          <a:ext cx="0" cy="0"/>
          <a:chOff x="0" y="0"/>
          <a:chExt cx="0" cy="0"/>
        </a:xfrm>
      </p:grpSpPr>
      <p:cxnSp>
        <p:nvCxnSpPr>
          <p:cNvPr id="8" name="Straight Connector 7"/>
          <p:cNvCxnSpPr/>
          <p:nvPr/>
        </p:nvCxnSpPr>
        <p:spPr>
          <a:xfrm>
            <a:off x="0" y="27692"/>
            <a:ext cx="12192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Picture Placeholder 16"/>
          <p:cNvSpPr>
            <a:spLocks noGrp="1"/>
          </p:cNvSpPr>
          <p:nvPr>
            <p:ph type="pic" sz="quarter" idx="10"/>
          </p:nvPr>
        </p:nvSpPr>
        <p:spPr>
          <a:xfrm>
            <a:off x="-5272" y="58357"/>
            <a:ext cx="12202370" cy="6810574"/>
          </a:xfrm>
          <a:custGeom>
            <a:avLst/>
            <a:gdLst>
              <a:gd name="connsiteX0" fmla="*/ 0 w 12192000"/>
              <a:gd name="connsiteY0" fmla="*/ 5509913 h 5509913"/>
              <a:gd name="connsiteX1" fmla="*/ 1377478 w 12192000"/>
              <a:gd name="connsiteY1" fmla="*/ 0 h 5509913"/>
              <a:gd name="connsiteX2" fmla="*/ 12192000 w 12192000"/>
              <a:gd name="connsiteY2" fmla="*/ 0 h 5509913"/>
              <a:gd name="connsiteX3" fmla="*/ 10814522 w 12192000"/>
              <a:gd name="connsiteY3" fmla="*/ 5509913 h 5509913"/>
              <a:gd name="connsiteX4" fmla="*/ 0 w 12192000"/>
              <a:gd name="connsiteY4" fmla="*/ 5509913 h 5509913"/>
              <a:gd name="connsiteX0" fmla="*/ 5273 w 12197273"/>
              <a:gd name="connsiteY0" fmla="*/ 5509913 h 5509913"/>
              <a:gd name="connsiteX1" fmla="*/ 0 w 12197273"/>
              <a:gd name="connsiteY1" fmla="*/ 0 h 5509913"/>
              <a:gd name="connsiteX2" fmla="*/ 12197273 w 12197273"/>
              <a:gd name="connsiteY2" fmla="*/ 0 h 5509913"/>
              <a:gd name="connsiteX3" fmla="*/ 10819795 w 12197273"/>
              <a:gd name="connsiteY3" fmla="*/ 5509913 h 5509913"/>
              <a:gd name="connsiteX4" fmla="*/ 5273 w 12197273"/>
              <a:gd name="connsiteY4" fmla="*/ 5509913 h 5509913"/>
              <a:gd name="connsiteX0" fmla="*/ 5273 w 12197273"/>
              <a:gd name="connsiteY0" fmla="*/ 5509913 h 5509913"/>
              <a:gd name="connsiteX1" fmla="*/ 0 w 12197273"/>
              <a:gd name="connsiteY1" fmla="*/ 0 h 5509913"/>
              <a:gd name="connsiteX2" fmla="*/ 12197273 w 12197273"/>
              <a:gd name="connsiteY2" fmla="*/ 0 h 5509913"/>
              <a:gd name="connsiteX3" fmla="*/ 12180244 w 12197273"/>
              <a:gd name="connsiteY3" fmla="*/ 5509913 h 5509913"/>
              <a:gd name="connsiteX4" fmla="*/ 5273 w 12197273"/>
              <a:gd name="connsiteY4" fmla="*/ 5509913 h 5509913"/>
              <a:gd name="connsiteX0" fmla="*/ 910932 w 13102932"/>
              <a:gd name="connsiteY0" fmla="*/ 5509913 h 5509913"/>
              <a:gd name="connsiteX1" fmla="*/ 899782 w 13102932"/>
              <a:gd name="connsiteY1" fmla="*/ 2703841 h 5509913"/>
              <a:gd name="connsiteX2" fmla="*/ 905659 w 13102932"/>
              <a:gd name="connsiteY2" fmla="*/ 0 h 5509913"/>
              <a:gd name="connsiteX3" fmla="*/ 13102932 w 13102932"/>
              <a:gd name="connsiteY3" fmla="*/ 0 h 5509913"/>
              <a:gd name="connsiteX4" fmla="*/ 13085903 w 13102932"/>
              <a:gd name="connsiteY4" fmla="*/ 5509913 h 5509913"/>
              <a:gd name="connsiteX5" fmla="*/ 910932 w 13102932"/>
              <a:gd name="connsiteY5" fmla="*/ 5509913 h 5509913"/>
              <a:gd name="connsiteX0" fmla="*/ 910932 w 13102932"/>
              <a:gd name="connsiteY0" fmla="*/ 5509913 h 5509913"/>
              <a:gd name="connsiteX1" fmla="*/ 899782 w 13102932"/>
              <a:gd name="connsiteY1" fmla="*/ 2703841 h 5509913"/>
              <a:gd name="connsiteX2" fmla="*/ 905659 w 13102932"/>
              <a:gd name="connsiteY2" fmla="*/ 0 h 5509913"/>
              <a:gd name="connsiteX3" fmla="*/ 13102932 w 13102932"/>
              <a:gd name="connsiteY3" fmla="*/ 0 h 5509913"/>
              <a:gd name="connsiteX4" fmla="*/ 13085903 w 13102932"/>
              <a:gd name="connsiteY4" fmla="*/ 5509913 h 5509913"/>
              <a:gd name="connsiteX5" fmla="*/ 910932 w 13102932"/>
              <a:gd name="connsiteY5" fmla="*/ 5509913 h 5509913"/>
              <a:gd name="connsiteX0" fmla="*/ 932854 w 13124854"/>
              <a:gd name="connsiteY0" fmla="*/ 5509913 h 5509913"/>
              <a:gd name="connsiteX1" fmla="*/ 921704 w 13124854"/>
              <a:gd name="connsiteY1" fmla="*/ 2703841 h 5509913"/>
              <a:gd name="connsiteX2" fmla="*/ 927581 w 13124854"/>
              <a:gd name="connsiteY2" fmla="*/ 0 h 5509913"/>
              <a:gd name="connsiteX3" fmla="*/ 13124854 w 13124854"/>
              <a:gd name="connsiteY3" fmla="*/ 0 h 5509913"/>
              <a:gd name="connsiteX4" fmla="*/ 13107825 w 13124854"/>
              <a:gd name="connsiteY4" fmla="*/ 5509913 h 5509913"/>
              <a:gd name="connsiteX5" fmla="*/ 932854 w 13124854"/>
              <a:gd name="connsiteY5" fmla="*/ 5509913 h 5509913"/>
              <a:gd name="connsiteX0" fmla="*/ 932854 w 13124854"/>
              <a:gd name="connsiteY0" fmla="*/ 5509913 h 5509913"/>
              <a:gd name="connsiteX1" fmla="*/ 921704 w 13124854"/>
              <a:gd name="connsiteY1" fmla="*/ 2703841 h 5509913"/>
              <a:gd name="connsiteX2" fmla="*/ 927581 w 13124854"/>
              <a:gd name="connsiteY2" fmla="*/ 0 h 5509913"/>
              <a:gd name="connsiteX3" fmla="*/ 13124854 w 13124854"/>
              <a:gd name="connsiteY3" fmla="*/ 0 h 5509913"/>
              <a:gd name="connsiteX4" fmla="*/ 13107825 w 13124854"/>
              <a:gd name="connsiteY4" fmla="*/ 5509913 h 5509913"/>
              <a:gd name="connsiteX5" fmla="*/ 932854 w 13124854"/>
              <a:gd name="connsiteY5" fmla="*/ 5509913 h 5509913"/>
              <a:gd name="connsiteX0" fmla="*/ 932854 w 13124854"/>
              <a:gd name="connsiteY0" fmla="*/ 5509913 h 5509913"/>
              <a:gd name="connsiteX1" fmla="*/ 921704 w 13124854"/>
              <a:gd name="connsiteY1" fmla="*/ 2703841 h 5509913"/>
              <a:gd name="connsiteX2" fmla="*/ 927581 w 13124854"/>
              <a:gd name="connsiteY2" fmla="*/ 0 h 5509913"/>
              <a:gd name="connsiteX3" fmla="*/ 13124854 w 13124854"/>
              <a:gd name="connsiteY3" fmla="*/ 0 h 5509913"/>
              <a:gd name="connsiteX4" fmla="*/ 13107825 w 13124854"/>
              <a:gd name="connsiteY4" fmla="*/ 5509913 h 5509913"/>
              <a:gd name="connsiteX5" fmla="*/ 932854 w 13124854"/>
              <a:gd name="connsiteY5" fmla="*/ 5509913 h 5509913"/>
              <a:gd name="connsiteX0" fmla="*/ 8850220 w 13124854"/>
              <a:gd name="connsiteY0" fmla="*/ 5532216 h 5532216"/>
              <a:gd name="connsiteX1" fmla="*/ 921704 w 13124854"/>
              <a:gd name="connsiteY1" fmla="*/ 2703841 h 5532216"/>
              <a:gd name="connsiteX2" fmla="*/ 927581 w 13124854"/>
              <a:gd name="connsiteY2" fmla="*/ 0 h 5532216"/>
              <a:gd name="connsiteX3" fmla="*/ 13124854 w 13124854"/>
              <a:gd name="connsiteY3" fmla="*/ 0 h 5532216"/>
              <a:gd name="connsiteX4" fmla="*/ 13107825 w 13124854"/>
              <a:gd name="connsiteY4" fmla="*/ 5509913 h 5532216"/>
              <a:gd name="connsiteX5" fmla="*/ 8850220 w 13124854"/>
              <a:gd name="connsiteY5" fmla="*/ 5532216 h 5532216"/>
              <a:gd name="connsiteX0" fmla="*/ 8850220 w 13124854"/>
              <a:gd name="connsiteY0" fmla="*/ 5532216 h 5532216"/>
              <a:gd name="connsiteX1" fmla="*/ 921704 w 13124854"/>
              <a:gd name="connsiteY1" fmla="*/ 2703841 h 5532216"/>
              <a:gd name="connsiteX2" fmla="*/ 927581 w 13124854"/>
              <a:gd name="connsiteY2" fmla="*/ 0 h 5532216"/>
              <a:gd name="connsiteX3" fmla="*/ 13124854 w 13124854"/>
              <a:gd name="connsiteY3" fmla="*/ 0 h 5532216"/>
              <a:gd name="connsiteX4" fmla="*/ 13107825 w 13124854"/>
              <a:gd name="connsiteY4" fmla="*/ 5509913 h 5532216"/>
              <a:gd name="connsiteX5" fmla="*/ 8850220 w 13124854"/>
              <a:gd name="connsiteY5" fmla="*/ 5532216 h 5532216"/>
              <a:gd name="connsiteX0" fmla="*/ 8850220 w 13124854"/>
              <a:gd name="connsiteY0" fmla="*/ 5532216 h 5532216"/>
              <a:gd name="connsiteX1" fmla="*/ 921704 w 13124854"/>
              <a:gd name="connsiteY1" fmla="*/ 2703841 h 5532216"/>
              <a:gd name="connsiteX2" fmla="*/ 927581 w 13124854"/>
              <a:gd name="connsiteY2" fmla="*/ 0 h 5532216"/>
              <a:gd name="connsiteX3" fmla="*/ 13124854 w 13124854"/>
              <a:gd name="connsiteY3" fmla="*/ 0 h 5532216"/>
              <a:gd name="connsiteX4" fmla="*/ 13107825 w 13124854"/>
              <a:gd name="connsiteY4" fmla="*/ 5509913 h 5532216"/>
              <a:gd name="connsiteX5" fmla="*/ 8850220 w 13124854"/>
              <a:gd name="connsiteY5" fmla="*/ 5532216 h 5532216"/>
              <a:gd name="connsiteX0" fmla="*/ 8844454 w 13119088"/>
              <a:gd name="connsiteY0" fmla="*/ 5532216 h 5532216"/>
              <a:gd name="connsiteX1" fmla="*/ 938240 w 13119088"/>
              <a:gd name="connsiteY1" fmla="*/ 3818963 h 5532216"/>
              <a:gd name="connsiteX2" fmla="*/ 921815 w 13119088"/>
              <a:gd name="connsiteY2" fmla="*/ 0 h 5532216"/>
              <a:gd name="connsiteX3" fmla="*/ 13119088 w 13119088"/>
              <a:gd name="connsiteY3" fmla="*/ 0 h 5532216"/>
              <a:gd name="connsiteX4" fmla="*/ 13102059 w 13119088"/>
              <a:gd name="connsiteY4" fmla="*/ 5509913 h 5532216"/>
              <a:gd name="connsiteX5" fmla="*/ 8844454 w 13119088"/>
              <a:gd name="connsiteY5" fmla="*/ 5532216 h 5532216"/>
              <a:gd name="connsiteX0" fmla="*/ 8844454 w 13119088"/>
              <a:gd name="connsiteY0" fmla="*/ 5532216 h 5532216"/>
              <a:gd name="connsiteX1" fmla="*/ 6770328 w 13119088"/>
              <a:gd name="connsiteY1" fmla="*/ 4131196 h 5532216"/>
              <a:gd name="connsiteX2" fmla="*/ 938240 w 13119088"/>
              <a:gd name="connsiteY2" fmla="*/ 3818963 h 5532216"/>
              <a:gd name="connsiteX3" fmla="*/ 921815 w 13119088"/>
              <a:gd name="connsiteY3" fmla="*/ 0 h 5532216"/>
              <a:gd name="connsiteX4" fmla="*/ 13119088 w 13119088"/>
              <a:gd name="connsiteY4" fmla="*/ 0 h 5532216"/>
              <a:gd name="connsiteX5" fmla="*/ 13102059 w 13119088"/>
              <a:gd name="connsiteY5" fmla="*/ 5509913 h 5532216"/>
              <a:gd name="connsiteX6" fmla="*/ 8844454 w 13119088"/>
              <a:gd name="connsiteY6" fmla="*/ 5532216 h 5532216"/>
              <a:gd name="connsiteX0" fmla="*/ 8844454 w 13119088"/>
              <a:gd name="connsiteY0" fmla="*/ 5532216 h 5532216"/>
              <a:gd name="connsiteX1" fmla="*/ 8431860 w 13119088"/>
              <a:gd name="connsiteY1" fmla="*/ 4053138 h 5532216"/>
              <a:gd name="connsiteX2" fmla="*/ 938240 w 13119088"/>
              <a:gd name="connsiteY2" fmla="*/ 3818963 h 5532216"/>
              <a:gd name="connsiteX3" fmla="*/ 921815 w 13119088"/>
              <a:gd name="connsiteY3" fmla="*/ 0 h 5532216"/>
              <a:gd name="connsiteX4" fmla="*/ 13119088 w 13119088"/>
              <a:gd name="connsiteY4" fmla="*/ 0 h 5532216"/>
              <a:gd name="connsiteX5" fmla="*/ 13102059 w 13119088"/>
              <a:gd name="connsiteY5" fmla="*/ 5509913 h 5532216"/>
              <a:gd name="connsiteX6" fmla="*/ 8844454 w 13119088"/>
              <a:gd name="connsiteY6" fmla="*/ 5532216 h 5532216"/>
              <a:gd name="connsiteX0" fmla="*/ 8844454 w 13119088"/>
              <a:gd name="connsiteY0" fmla="*/ 5532216 h 5532216"/>
              <a:gd name="connsiteX1" fmla="*/ 8755245 w 13119088"/>
              <a:gd name="connsiteY1" fmla="*/ 3841265 h 5532216"/>
              <a:gd name="connsiteX2" fmla="*/ 938240 w 13119088"/>
              <a:gd name="connsiteY2" fmla="*/ 3818963 h 5532216"/>
              <a:gd name="connsiteX3" fmla="*/ 921815 w 13119088"/>
              <a:gd name="connsiteY3" fmla="*/ 0 h 5532216"/>
              <a:gd name="connsiteX4" fmla="*/ 13119088 w 13119088"/>
              <a:gd name="connsiteY4" fmla="*/ 0 h 5532216"/>
              <a:gd name="connsiteX5" fmla="*/ 13102059 w 13119088"/>
              <a:gd name="connsiteY5" fmla="*/ 5509913 h 5532216"/>
              <a:gd name="connsiteX6" fmla="*/ 8844454 w 13119088"/>
              <a:gd name="connsiteY6" fmla="*/ 5532216 h 5532216"/>
              <a:gd name="connsiteX0" fmla="*/ 8844454 w 13119088"/>
              <a:gd name="connsiteY0" fmla="*/ 5532216 h 5532216"/>
              <a:gd name="connsiteX1" fmla="*/ 8877908 w 13119088"/>
              <a:gd name="connsiteY1" fmla="*/ 3852416 h 5532216"/>
              <a:gd name="connsiteX2" fmla="*/ 938240 w 13119088"/>
              <a:gd name="connsiteY2" fmla="*/ 3818963 h 5532216"/>
              <a:gd name="connsiteX3" fmla="*/ 921815 w 13119088"/>
              <a:gd name="connsiteY3" fmla="*/ 0 h 5532216"/>
              <a:gd name="connsiteX4" fmla="*/ 13119088 w 13119088"/>
              <a:gd name="connsiteY4" fmla="*/ 0 h 5532216"/>
              <a:gd name="connsiteX5" fmla="*/ 13102059 w 13119088"/>
              <a:gd name="connsiteY5" fmla="*/ 5509913 h 5532216"/>
              <a:gd name="connsiteX6" fmla="*/ 8844454 w 13119088"/>
              <a:gd name="connsiteY6" fmla="*/ 5532216 h 5532216"/>
              <a:gd name="connsiteX0" fmla="*/ 8844454 w 13119088"/>
              <a:gd name="connsiteY0" fmla="*/ 5532216 h 5532216"/>
              <a:gd name="connsiteX1" fmla="*/ 8877908 w 13119088"/>
              <a:gd name="connsiteY1" fmla="*/ 3852416 h 5532216"/>
              <a:gd name="connsiteX2" fmla="*/ 938240 w 13119088"/>
              <a:gd name="connsiteY2" fmla="*/ 3818963 h 5532216"/>
              <a:gd name="connsiteX3" fmla="*/ 921815 w 13119088"/>
              <a:gd name="connsiteY3" fmla="*/ 0 h 5532216"/>
              <a:gd name="connsiteX4" fmla="*/ 13119088 w 13119088"/>
              <a:gd name="connsiteY4" fmla="*/ 0 h 5532216"/>
              <a:gd name="connsiteX5" fmla="*/ 13102059 w 13119088"/>
              <a:gd name="connsiteY5" fmla="*/ 5509913 h 5532216"/>
              <a:gd name="connsiteX6" fmla="*/ 8844454 w 13119088"/>
              <a:gd name="connsiteY6" fmla="*/ 5532216 h 5532216"/>
              <a:gd name="connsiteX0" fmla="*/ 8844454 w 13119088"/>
              <a:gd name="connsiteY0" fmla="*/ 5532216 h 5532216"/>
              <a:gd name="connsiteX1" fmla="*/ 8877908 w 13119088"/>
              <a:gd name="connsiteY1" fmla="*/ 3852416 h 5532216"/>
              <a:gd name="connsiteX2" fmla="*/ 938240 w 13119088"/>
              <a:gd name="connsiteY2" fmla="*/ 3818963 h 5532216"/>
              <a:gd name="connsiteX3" fmla="*/ 921815 w 13119088"/>
              <a:gd name="connsiteY3" fmla="*/ 0 h 5532216"/>
              <a:gd name="connsiteX4" fmla="*/ 13119088 w 13119088"/>
              <a:gd name="connsiteY4" fmla="*/ 0 h 5532216"/>
              <a:gd name="connsiteX5" fmla="*/ 13102059 w 13119088"/>
              <a:gd name="connsiteY5" fmla="*/ 5509913 h 5532216"/>
              <a:gd name="connsiteX6" fmla="*/ 8844454 w 13119088"/>
              <a:gd name="connsiteY6" fmla="*/ 5532216 h 5532216"/>
              <a:gd name="connsiteX0" fmla="*/ 9000571 w 13119088"/>
              <a:gd name="connsiteY0" fmla="*/ 5521065 h 5521065"/>
              <a:gd name="connsiteX1" fmla="*/ 8877908 w 13119088"/>
              <a:gd name="connsiteY1" fmla="*/ 3852416 h 5521065"/>
              <a:gd name="connsiteX2" fmla="*/ 938240 w 13119088"/>
              <a:gd name="connsiteY2" fmla="*/ 3818963 h 5521065"/>
              <a:gd name="connsiteX3" fmla="*/ 921815 w 13119088"/>
              <a:gd name="connsiteY3" fmla="*/ 0 h 5521065"/>
              <a:gd name="connsiteX4" fmla="*/ 13119088 w 13119088"/>
              <a:gd name="connsiteY4" fmla="*/ 0 h 5521065"/>
              <a:gd name="connsiteX5" fmla="*/ 13102059 w 13119088"/>
              <a:gd name="connsiteY5" fmla="*/ 5509913 h 5521065"/>
              <a:gd name="connsiteX6" fmla="*/ 9000571 w 13119088"/>
              <a:gd name="connsiteY6" fmla="*/ 5521065 h 5521065"/>
              <a:gd name="connsiteX0" fmla="*/ 8877908 w 13119088"/>
              <a:gd name="connsiteY0" fmla="*/ 5521065 h 5521065"/>
              <a:gd name="connsiteX1" fmla="*/ 8877908 w 13119088"/>
              <a:gd name="connsiteY1" fmla="*/ 3852416 h 5521065"/>
              <a:gd name="connsiteX2" fmla="*/ 938240 w 13119088"/>
              <a:gd name="connsiteY2" fmla="*/ 3818963 h 5521065"/>
              <a:gd name="connsiteX3" fmla="*/ 921815 w 13119088"/>
              <a:gd name="connsiteY3" fmla="*/ 0 h 5521065"/>
              <a:gd name="connsiteX4" fmla="*/ 13119088 w 13119088"/>
              <a:gd name="connsiteY4" fmla="*/ 0 h 5521065"/>
              <a:gd name="connsiteX5" fmla="*/ 13102059 w 13119088"/>
              <a:gd name="connsiteY5" fmla="*/ 5509913 h 5521065"/>
              <a:gd name="connsiteX6" fmla="*/ 8877908 w 13119088"/>
              <a:gd name="connsiteY6" fmla="*/ 5521065 h 5521065"/>
              <a:gd name="connsiteX0" fmla="*/ 8877908 w 13119088"/>
              <a:gd name="connsiteY0" fmla="*/ 5521065 h 5521065"/>
              <a:gd name="connsiteX1" fmla="*/ 8911362 w 13119088"/>
              <a:gd name="connsiteY1" fmla="*/ 3807811 h 5521065"/>
              <a:gd name="connsiteX2" fmla="*/ 938240 w 13119088"/>
              <a:gd name="connsiteY2" fmla="*/ 3818963 h 5521065"/>
              <a:gd name="connsiteX3" fmla="*/ 921815 w 13119088"/>
              <a:gd name="connsiteY3" fmla="*/ 0 h 5521065"/>
              <a:gd name="connsiteX4" fmla="*/ 13119088 w 13119088"/>
              <a:gd name="connsiteY4" fmla="*/ 0 h 5521065"/>
              <a:gd name="connsiteX5" fmla="*/ 13102059 w 13119088"/>
              <a:gd name="connsiteY5" fmla="*/ 5509913 h 5521065"/>
              <a:gd name="connsiteX6" fmla="*/ 8877908 w 13119088"/>
              <a:gd name="connsiteY6" fmla="*/ 5521065 h 5521065"/>
              <a:gd name="connsiteX0" fmla="*/ 8877908 w 13119088"/>
              <a:gd name="connsiteY0" fmla="*/ 5521065 h 5521065"/>
              <a:gd name="connsiteX1" fmla="*/ 8911362 w 13119088"/>
              <a:gd name="connsiteY1" fmla="*/ 3807811 h 5521065"/>
              <a:gd name="connsiteX2" fmla="*/ 938240 w 13119088"/>
              <a:gd name="connsiteY2" fmla="*/ 3818963 h 5521065"/>
              <a:gd name="connsiteX3" fmla="*/ 921815 w 13119088"/>
              <a:gd name="connsiteY3" fmla="*/ 0 h 5521065"/>
              <a:gd name="connsiteX4" fmla="*/ 13119088 w 13119088"/>
              <a:gd name="connsiteY4" fmla="*/ 0 h 5521065"/>
              <a:gd name="connsiteX5" fmla="*/ 13102059 w 13119088"/>
              <a:gd name="connsiteY5" fmla="*/ 5509913 h 5521065"/>
              <a:gd name="connsiteX6" fmla="*/ 8877908 w 13119088"/>
              <a:gd name="connsiteY6" fmla="*/ 5521065 h 5521065"/>
              <a:gd name="connsiteX0" fmla="*/ 7956093 w 12197273"/>
              <a:gd name="connsiteY0" fmla="*/ 5521065 h 5521065"/>
              <a:gd name="connsiteX1" fmla="*/ 7989547 w 12197273"/>
              <a:gd name="connsiteY1" fmla="*/ 3807811 h 5521065"/>
              <a:gd name="connsiteX2" fmla="*/ 16425 w 12197273"/>
              <a:gd name="connsiteY2" fmla="*/ 3818963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89547 w 12197273"/>
              <a:gd name="connsiteY1" fmla="*/ 3807811 h 5521065"/>
              <a:gd name="connsiteX2" fmla="*/ 16425 w 12197273"/>
              <a:gd name="connsiteY2" fmla="*/ 3818963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89547 w 12197273"/>
              <a:gd name="connsiteY1" fmla="*/ 3807811 h 5521065"/>
              <a:gd name="connsiteX2" fmla="*/ 16425 w 12197273"/>
              <a:gd name="connsiteY2" fmla="*/ 3638209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89547 w 12197273"/>
              <a:gd name="connsiteY1" fmla="*/ 3807811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89547 w 12197273"/>
              <a:gd name="connsiteY1" fmla="*/ 3807811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68282 w 12197273"/>
              <a:gd name="connsiteY1" fmla="*/ 3775913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68282 w 12197273"/>
              <a:gd name="connsiteY1" fmla="*/ 3807811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68282 w 12197273"/>
              <a:gd name="connsiteY1" fmla="*/ 3807811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33112 w 12197273"/>
              <a:gd name="connsiteY1" fmla="*/ 3835165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33112 w 12197273"/>
              <a:gd name="connsiteY1" fmla="*/ 3835165 h 5521065"/>
              <a:gd name="connsiteX2" fmla="*/ 16425 w 12197273"/>
              <a:gd name="connsiteY2" fmla="*/ 3787065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33112 w 12197273"/>
              <a:gd name="connsiteY1" fmla="*/ 3835165 h 5521065"/>
              <a:gd name="connsiteX2" fmla="*/ 794 w 12197273"/>
              <a:gd name="connsiteY2" fmla="*/ 3841773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56093 w 12197273"/>
              <a:gd name="connsiteY0" fmla="*/ 5521065 h 5521065"/>
              <a:gd name="connsiteX1" fmla="*/ 7933112 w 12197273"/>
              <a:gd name="connsiteY1" fmla="*/ 3850796 h 5521065"/>
              <a:gd name="connsiteX2" fmla="*/ 794 w 12197273"/>
              <a:gd name="connsiteY2" fmla="*/ 3841773 h 5521065"/>
              <a:gd name="connsiteX3" fmla="*/ 0 w 12197273"/>
              <a:gd name="connsiteY3" fmla="*/ 0 h 5521065"/>
              <a:gd name="connsiteX4" fmla="*/ 12197273 w 12197273"/>
              <a:gd name="connsiteY4" fmla="*/ 0 h 5521065"/>
              <a:gd name="connsiteX5" fmla="*/ 12180244 w 12197273"/>
              <a:gd name="connsiteY5" fmla="*/ 5509913 h 5521065"/>
              <a:gd name="connsiteX6" fmla="*/ 7956093 w 12197273"/>
              <a:gd name="connsiteY6" fmla="*/ 5521065 h 5521065"/>
              <a:gd name="connsiteX0" fmla="*/ 7928739 w 12197273"/>
              <a:gd name="connsiteY0" fmla="*/ 5497619 h 5509913"/>
              <a:gd name="connsiteX1" fmla="*/ 7933112 w 12197273"/>
              <a:gd name="connsiteY1" fmla="*/ 3850796 h 5509913"/>
              <a:gd name="connsiteX2" fmla="*/ 794 w 12197273"/>
              <a:gd name="connsiteY2" fmla="*/ 3841773 h 5509913"/>
              <a:gd name="connsiteX3" fmla="*/ 0 w 12197273"/>
              <a:gd name="connsiteY3" fmla="*/ 0 h 5509913"/>
              <a:gd name="connsiteX4" fmla="*/ 12197273 w 12197273"/>
              <a:gd name="connsiteY4" fmla="*/ 0 h 5509913"/>
              <a:gd name="connsiteX5" fmla="*/ 12180244 w 12197273"/>
              <a:gd name="connsiteY5" fmla="*/ 5509913 h 5509913"/>
              <a:gd name="connsiteX6" fmla="*/ 7928739 w 12197273"/>
              <a:gd name="connsiteY6" fmla="*/ 5497619 h 5509913"/>
              <a:gd name="connsiteX0" fmla="*/ 7928739 w 12197273"/>
              <a:gd name="connsiteY0" fmla="*/ 5509342 h 5509913"/>
              <a:gd name="connsiteX1" fmla="*/ 7933112 w 12197273"/>
              <a:gd name="connsiteY1" fmla="*/ 3850796 h 5509913"/>
              <a:gd name="connsiteX2" fmla="*/ 794 w 12197273"/>
              <a:gd name="connsiteY2" fmla="*/ 3841773 h 5509913"/>
              <a:gd name="connsiteX3" fmla="*/ 0 w 12197273"/>
              <a:gd name="connsiteY3" fmla="*/ 0 h 5509913"/>
              <a:gd name="connsiteX4" fmla="*/ 12197273 w 12197273"/>
              <a:gd name="connsiteY4" fmla="*/ 0 h 5509913"/>
              <a:gd name="connsiteX5" fmla="*/ 12180244 w 12197273"/>
              <a:gd name="connsiteY5" fmla="*/ 5509913 h 5509913"/>
              <a:gd name="connsiteX6" fmla="*/ 7928739 w 12197273"/>
              <a:gd name="connsiteY6" fmla="*/ 5509342 h 5509913"/>
              <a:gd name="connsiteX0" fmla="*/ 7928739 w 12197273"/>
              <a:gd name="connsiteY0" fmla="*/ 5509342 h 5509913"/>
              <a:gd name="connsiteX1" fmla="*/ 7933112 w 12197273"/>
              <a:gd name="connsiteY1" fmla="*/ 3850796 h 5509913"/>
              <a:gd name="connsiteX2" fmla="*/ 794 w 12197273"/>
              <a:gd name="connsiteY2" fmla="*/ 3841773 h 5509913"/>
              <a:gd name="connsiteX3" fmla="*/ 0 w 12197273"/>
              <a:gd name="connsiteY3" fmla="*/ 0 h 5509913"/>
              <a:gd name="connsiteX4" fmla="*/ 12197273 w 12197273"/>
              <a:gd name="connsiteY4" fmla="*/ 0 h 5509913"/>
              <a:gd name="connsiteX5" fmla="*/ 12180244 w 12197273"/>
              <a:gd name="connsiteY5" fmla="*/ 5509913 h 5509913"/>
              <a:gd name="connsiteX6" fmla="*/ 7928739 w 12197273"/>
              <a:gd name="connsiteY6" fmla="*/ 5509342 h 5509913"/>
              <a:gd name="connsiteX0" fmla="*/ 7928739 w 12197273"/>
              <a:gd name="connsiteY0" fmla="*/ 5509342 h 5509913"/>
              <a:gd name="connsiteX1" fmla="*/ 7933112 w 12197273"/>
              <a:gd name="connsiteY1" fmla="*/ 3850796 h 5509913"/>
              <a:gd name="connsiteX2" fmla="*/ 794 w 12197273"/>
              <a:gd name="connsiteY2" fmla="*/ 3841773 h 5509913"/>
              <a:gd name="connsiteX3" fmla="*/ 0 w 12197273"/>
              <a:gd name="connsiteY3" fmla="*/ 0 h 5509913"/>
              <a:gd name="connsiteX4" fmla="*/ 12197273 w 12197273"/>
              <a:gd name="connsiteY4" fmla="*/ 0 h 5509913"/>
              <a:gd name="connsiteX5" fmla="*/ 12180244 w 12197273"/>
              <a:gd name="connsiteY5" fmla="*/ 5509913 h 5509913"/>
              <a:gd name="connsiteX6" fmla="*/ 7928739 w 12197273"/>
              <a:gd name="connsiteY6" fmla="*/ 5509342 h 5509913"/>
              <a:gd name="connsiteX0" fmla="*/ 7928739 w 12197692"/>
              <a:gd name="connsiteY0" fmla="*/ 5509342 h 5513821"/>
              <a:gd name="connsiteX1" fmla="*/ 7933112 w 12197692"/>
              <a:gd name="connsiteY1" fmla="*/ 3850796 h 5513821"/>
              <a:gd name="connsiteX2" fmla="*/ 794 w 12197692"/>
              <a:gd name="connsiteY2" fmla="*/ 3841773 h 5513821"/>
              <a:gd name="connsiteX3" fmla="*/ 0 w 12197692"/>
              <a:gd name="connsiteY3" fmla="*/ 0 h 5513821"/>
              <a:gd name="connsiteX4" fmla="*/ 12197273 w 12197692"/>
              <a:gd name="connsiteY4" fmla="*/ 0 h 5513821"/>
              <a:gd name="connsiteX5" fmla="*/ 12195874 w 12197692"/>
              <a:gd name="connsiteY5" fmla="*/ 5513821 h 5513821"/>
              <a:gd name="connsiteX6" fmla="*/ 7928739 w 12197692"/>
              <a:gd name="connsiteY6" fmla="*/ 5509342 h 5513821"/>
              <a:gd name="connsiteX0" fmla="*/ 7928739 w 12199355"/>
              <a:gd name="connsiteY0" fmla="*/ 5509342 h 5513821"/>
              <a:gd name="connsiteX1" fmla="*/ 7933112 w 12199355"/>
              <a:gd name="connsiteY1" fmla="*/ 3850796 h 5513821"/>
              <a:gd name="connsiteX2" fmla="*/ 794 w 12199355"/>
              <a:gd name="connsiteY2" fmla="*/ 3841773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830699 h 5513821"/>
              <a:gd name="connsiteX2" fmla="*/ 794 w 12199355"/>
              <a:gd name="connsiteY2" fmla="*/ 3841773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679974 h 5513821"/>
              <a:gd name="connsiteX2" fmla="*/ 794 w 12199355"/>
              <a:gd name="connsiteY2" fmla="*/ 3841773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679974 h 5513821"/>
              <a:gd name="connsiteX2" fmla="*/ 10843 w 12199355"/>
              <a:gd name="connsiteY2" fmla="*/ 3640806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679974 h 5513821"/>
              <a:gd name="connsiteX2" fmla="*/ 794 w 12199355"/>
              <a:gd name="connsiteY2" fmla="*/ 3680999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690022 h 5513821"/>
              <a:gd name="connsiteX2" fmla="*/ 794 w 12199355"/>
              <a:gd name="connsiteY2" fmla="*/ 3680999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690022 h 5513821"/>
              <a:gd name="connsiteX2" fmla="*/ 794 w 12199355"/>
              <a:gd name="connsiteY2" fmla="*/ 3701096 h 5513821"/>
              <a:gd name="connsiteX3" fmla="*/ 0 w 12199355"/>
              <a:gd name="connsiteY3" fmla="*/ 0 h 5513821"/>
              <a:gd name="connsiteX4" fmla="*/ 12197273 w 12199355"/>
              <a:gd name="connsiteY4" fmla="*/ 0 h 5513821"/>
              <a:gd name="connsiteX5" fmla="*/ 12195874 w 12199355"/>
              <a:gd name="connsiteY5" fmla="*/ 5513821 h 5513821"/>
              <a:gd name="connsiteX6" fmla="*/ 7928739 w 12199355"/>
              <a:gd name="connsiteY6" fmla="*/ 5509342 h 5513821"/>
              <a:gd name="connsiteX0" fmla="*/ 7928739 w 12199355"/>
              <a:gd name="connsiteY0" fmla="*/ 5509342 h 5513821"/>
              <a:gd name="connsiteX1" fmla="*/ 7933112 w 12199355"/>
              <a:gd name="connsiteY1" fmla="*/ 3690022 h 5513821"/>
              <a:gd name="connsiteX2" fmla="*/ 7845990 w 12199355"/>
              <a:gd name="connsiteY2" fmla="*/ 3685918 h 5513821"/>
              <a:gd name="connsiteX3" fmla="*/ 794 w 12199355"/>
              <a:gd name="connsiteY3" fmla="*/ 3701096 h 5513821"/>
              <a:gd name="connsiteX4" fmla="*/ 0 w 12199355"/>
              <a:gd name="connsiteY4" fmla="*/ 0 h 5513821"/>
              <a:gd name="connsiteX5" fmla="*/ 12197273 w 12199355"/>
              <a:gd name="connsiteY5" fmla="*/ 0 h 5513821"/>
              <a:gd name="connsiteX6" fmla="*/ 12195874 w 12199355"/>
              <a:gd name="connsiteY6" fmla="*/ 5513821 h 5513821"/>
              <a:gd name="connsiteX7" fmla="*/ 7928739 w 12199355"/>
              <a:gd name="connsiteY7" fmla="*/ 5509342 h 5513821"/>
              <a:gd name="connsiteX0" fmla="*/ 7928739 w 12199355"/>
              <a:gd name="connsiteY0" fmla="*/ 5509342 h 5513821"/>
              <a:gd name="connsiteX1" fmla="*/ 7933112 w 12199355"/>
              <a:gd name="connsiteY1" fmla="*/ 3690022 h 5513821"/>
              <a:gd name="connsiteX2" fmla="*/ 7845990 w 12199355"/>
              <a:gd name="connsiteY2" fmla="*/ 3685918 h 5513821"/>
              <a:gd name="connsiteX3" fmla="*/ 7726873 w 12199355"/>
              <a:gd name="connsiteY3" fmla="*/ 3687772 h 5513821"/>
              <a:gd name="connsiteX4" fmla="*/ 794 w 12199355"/>
              <a:gd name="connsiteY4" fmla="*/ 3701096 h 5513821"/>
              <a:gd name="connsiteX5" fmla="*/ 0 w 12199355"/>
              <a:gd name="connsiteY5" fmla="*/ 0 h 5513821"/>
              <a:gd name="connsiteX6" fmla="*/ 12197273 w 12199355"/>
              <a:gd name="connsiteY6" fmla="*/ 0 h 5513821"/>
              <a:gd name="connsiteX7" fmla="*/ 12195874 w 12199355"/>
              <a:gd name="connsiteY7" fmla="*/ 5513821 h 5513821"/>
              <a:gd name="connsiteX8" fmla="*/ 7928739 w 12199355"/>
              <a:gd name="connsiteY8" fmla="*/ 5509342 h 5513821"/>
              <a:gd name="connsiteX0" fmla="*/ 7928739 w 12199355"/>
              <a:gd name="connsiteY0" fmla="*/ 5509342 h 5513821"/>
              <a:gd name="connsiteX1" fmla="*/ 7927136 w 12199355"/>
              <a:gd name="connsiteY1" fmla="*/ 2540 h 5513821"/>
              <a:gd name="connsiteX2" fmla="*/ 7845990 w 12199355"/>
              <a:gd name="connsiteY2" fmla="*/ 3685918 h 5513821"/>
              <a:gd name="connsiteX3" fmla="*/ 7726873 w 12199355"/>
              <a:gd name="connsiteY3" fmla="*/ 3687772 h 5513821"/>
              <a:gd name="connsiteX4" fmla="*/ 794 w 12199355"/>
              <a:gd name="connsiteY4" fmla="*/ 3701096 h 5513821"/>
              <a:gd name="connsiteX5" fmla="*/ 0 w 12199355"/>
              <a:gd name="connsiteY5" fmla="*/ 0 h 5513821"/>
              <a:gd name="connsiteX6" fmla="*/ 12197273 w 12199355"/>
              <a:gd name="connsiteY6" fmla="*/ 0 h 5513821"/>
              <a:gd name="connsiteX7" fmla="*/ 12195874 w 12199355"/>
              <a:gd name="connsiteY7" fmla="*/ 5513821 h 5513821"/>
              <a:gd name="connsiteX8" fmla="*/ 7928739 w 12199355"/>
              <a:gd name="connsiteY8" fmla="*/ 5509342 h 5513821"/>
              <a:gd name="connsiteX0" fmla="*/ 7928739 w 12199355"/>
              <a:gd name="connsiteY0" fmla="*/ 5522859 h 5527338"/>
              <a:gd name="connsiteX1" fmla="*/ 7927136 w 12199355"/>
              <a:gd name="connsiteY1" fmla="*/ 16057 h 5527338"/>
              <a:gd name="connsiteX2" fmla="*/ 7881849 w 12199355"/>
              <a:gd name="connsiteY2" fmla="*/ 0 h 5527338"/>
              <a:gd name="connsiteX3" fmla="*/ 7726873 w 12199355"/>
              <a:gd name="connsiteY3" fmla="*/ 3701289 h 5527338"/>
              <a:gd name="connsiteX4" fmla="*/ 794 w 12199355"/>
              <a:gd name="connsiteY4" fmla="*/ 3714613 h 5527338"/>
              <a:gd name="connsiteX5" fmla="*/ 0 w 12199355"/>
              <a:gd name="connsiteY5" fmla="*/ 13517 h 5527338"/>
              <a:gd name="connsiteX6" fmla="*/ 12197273 w 12199355"/>
              <a:gd name="connsiteY6" fmla="*/ 13517 h 5527338"/>
              <a:gd name="connsiteX7" fmla="*/ 12195874 w 12199355"/>
              <a:gd name="connsiteY7" fmla="*/ 5527338 h 5527338"/>
              <a:gd name="connsiteX8" fmla="*/ 7928739 w 12199355"/>
              <a:gd name="connsiteY8" fmla="*/ 5522859 h 5527338"/>
              <a:gd name="connsiteX0" fmla="*/ 7928739 w 12199355"/>
              <a:gd name="connsiteY0" fmla="*/ 5522859 h 5527338"/>
              <a:gd name="connsiteX1" fmla="*/ 7927136 w 12199355"/>
              <a:gd name="connsiteY1" fmla="*/ 16057 h 5527338"/>
              <a:gd name="connsiteX2" fmla="*/ 7881849 w 12199355"/>
              <a:gd name="connsiteY2" fmla="*/ 0 h 5527338"/>
              <a:gd name="connsiteX3" fmla="*/ 7864332 w 12199355"/>
              <a:gd name="connsiteY3" fmla="*/ 3701289 h 5527338"/>
              <a:gd name="connsiteX4" fmla="*/ 794 w 12199355"/>
              <a:gd name="connsiteY4" fmla="*/ 3714613 h 5527338"/>
              <a:gd name="connsiteX5" fmla="*/ 0 w 12199355"/>
              <a:gd name="connsiteY5" fmla="*/ 13517 h 5527338"/>
              <a:gd name="connsiteX6" fmla="*/ 12197273 w 12199355"/>
              <a:gd name="connsiteY6" fmla="*/ 13517 h 5527338"/>
              <a:gd name="connsiteX7" fmla="*/ 12195874 w 12199355"/>
              <a:gd name="connsiteY7" fmla="*/ 5527338 h 5527338"/>
              <a:gd name="connsiteX8" fmla="*/ 7928739 w 12199355"/>
              <a:gd name="connsiteY8" fmla="*/ 5522859 h 5527338"/>
              <a:gd name="connsiteX0" fmla="*/ 7928739 w 12199355"/>
              <a:gd name="connsiteY0" fmla="*/ 5522859 h 5527338"/>
              <a:gd name="connsiteX1" fmla="*/ 7927136 w 12199355"/>
              <a:gd name="connsiteY1" fmla="*/ 16057 h 5527338"/>
              <a:gd name="connsiteX2" fmla="*/ 7881849 w 12199355"/>
              <a:gd name="connsiteY2" fmla="*/ 0 h 5527338"/>
              <a:gd name="connsiteX3" fmla="*/ 7876285 w 12199355"/>
              <a:gd name="connsiteY3" fmla="*/ 3701289 h 5527338"/>
              <a:gd name="connsiteX4" fmla="*/ 794 w 12199355"/>
              <a:gd name="connsiteY4" fmla="*/ 3714613 h 5527338"/>
              <a:gd name="connsiteX5" fmla="*/ 0 w 12199355"/>
              <a:gd name="connsiteY5" fmla="*/ 13517 h 5527338"/>
              <a:gd name="connsiteX6" fmla="*/ 12197273 w 12199355"/>
              <a:gd name="connsiteY6" fmla="*/ 13517 h 5527338"/>
              <a:gd name="connsiteX7" fmla="*/ 12195874 w 12199355"/>
              <a:gd name="connsiteY7" fmla="*/ 5527338 h 5527338"/>
              <a:gd name="connsiteX8" fmla="*/ 7928739 w 12199355"/>
              <a:gd name="connsiteY8" fmla="*/ 5522859 h 5527338"/>
              <a:gd name="connsiteX0" fmla="*/ 7928739 w 12199355"/>
              <a:gd name="connsiteY0" fmla="*/ 5522859 h 5527338"/>
              <a:gd name="connsiteX1" fmla="*/ 7927136 w 12199355"/>
              <a:gd name="connsiteY1" fmla="*/ 16057 h 5527338"/>
              <a:gd name="connsiteX2" fmla="*/ 7881849 w 12199355"/>
              <a:gd name="connsiteY2" fmla="*/ 0 h 5527338"/>
              <a:gd name="connsiteX3" fmla="*/ 7876285 w 12199355"/>
              <a:gd name="connsiteY3" fmla="*/ 3701289 h 5527338"/>
              <a:gd name="connsiteX4" fmla="*/ 794 w 12199355"/>
              <a:gd name="connsiteY4" fmla="*/ 3714613 h 5527338"/>
              <a:gd name="connsiteX5" fmla="*/ 0 w 12199355"/>
              <a:gd name="connsiteY5" fmla="*/ 527225 h 5527338"/>
              <a:gd name="connsiteX6" fmla="*/ 12197273 w 12199355"/>
              <a:gd name="connsiteY6" fmla="*/ 13517 h 5527338"/>
              <a:gd name="connsiteX7" fmla="*/ 12195874 w 12199355"/>
              <a:gd name="connsiteY7" fmla="*/ 5527338 h 5527338"/>
              <a:gd name="connsiteX8" fmla="*/ 7928739 w 12199355"/>
              <a:gd name="connsiteY8" fmla="*/ 5522859 h 5527338"/>
              <a:gd name="connsiteX0" fmla="*/ 7928739 w 12199355"/>
              <a:gd name="connsiteY0" fmla="*/ 5522859 h 5527338"/>
              <a:gd name="connsiteX1" fmla="*/ 7927136 w 12199355"/>
              <a:gd name="connsiteY1" fmla="*/ 16057 h 5527338"/>
              <a:gd name="connsiteX2" fmla="*/ 7881849 w 12199355"/>
              <a:gd name="connsiteY2" fmla="*/ 0 h 5527338"/>
              <a:gd name="connsiteX3" fmla="*/ 7876285 w 12199355"/>
              <a:gd name="connsiteY3" fmla="*/ 3701289 h 5527338"/>
              <a:gd name="connsiteX4" fmla="*/ 794 w 12199355"/>
              <a:gd name="connsiteY4" fmla="*/ 3714613 h 5527338"/>
              <a:gd name="connsiteX5" fmla="*/ 0 w 12199355"/>
              <a:gd name="connsiteY5" fmla="*/ 527225 h 5527338"/>
              <a:gd name="connsiteX6" fmla="*/ 12197273 w 12199355"/>
              <a:gd name="connsiteY6" fmla="*/ 527225 h 5527338"/>
              <a:gd name="connsiteX7" fmla="*/ 12195874 w 12199355"/>
              <a:gd name="connsiteY7" fmla="*/ 5527338 h 5527338"/>
              <a:gd name="connsiteX8" fmla="*/ 7928739 w 12199355"/>
              <a:gd name="connsiteY8" fmla="*/ 5522859 h 5527338"/>
              <a:gd name="connsiteX0" fmla="*/ 7928739 w 12199355"/>
              <a:gd name="connsiteY0" fmla="*/ 5506802 h 5511281"/>
              <a:gd name="connsiteX1" fmla="*/ 7927136 w 12199355"/>
              <a:gd name="connsiteY1" fmla="*/ 0 h 5511281"/>
              <a:gd name="connsiteX2" fmla="*/ 7861301 w 12199355"/>
              <a:gd name="connsiteY2" fmla="*/ 723682 h 5511281"/>
              <a:gd name="connsiteX3" fmla="*/ 7876285 w 12199355"/>
              <a:gd name="connsiteY3" fmla="*/ 3685232 h 5511281"/>
              <a:gd name="connsiteX4" fmla="*/ 794 w 12199355"/>
              <a:gd name="connsiteY4" fmla="*/ 3698556 h 5511281"/>
              <a:gd name="connsiteX5" fmla="*/ 0 w 12199355"/>
              <a:gd name="connsiteY5" fmla="*/ 511168 h 5511281"/>
              <a:gd name="connsiteX6" fmla="*/ 12197273 w 12199355"/>
              <a:gd name="connsiteY6" fmla="*/ 511168 h 5511281"/>
              <a:gd name="connsiteX7" fmla="*/ 12195874 w 12199355"/>
              <a:gd name="connsiteY7" fmla="*/ 5511281 h 5511281"/>
              <a:gd name="connsiteX8" fmla="*/ 7928739 w 12199355"/>
              <a:gd name="connsiteY8" fmla="*/ 5506802 h 5511281"/>
              <a:gd name="connsiteX0" fmla="*/ 7928739 w 12199355"/>
              <a:gd name="connsiteY0" fmla="*/ 5044465 h 5048944"/>
              <a:gd name="connsiteX1" fmla="*/ 7927136 w 12199355"/>
              <a:gd name="connsiteY1" fmla="*/ 0 h 5048944"/>
              <a:gd name="connsiteX2" fmla="*/ 7861301 w 12199355"/>
              <a:gd name="connsiteY2" fmla="*/ 261345 h 5048944"/>
              <a:gd name="connsiteX3" fmla="*/ 7876285 w 12199355"/>
              <a:gd name="connsiteY3" fmla="*/ 3222895 h 5048944"/>
              <a:gd name="connsiteX4" fmla="*/ 794 w 12199355"/>
              <a:gd name="connsiteY4" fmla="*/ 3236219 h 5048944"/>
              <a:gd name="connsiteX5" fmla="*/ 0 w 12199355"/>
              <a:gd name="connsiteY5" fmla="*/ 48831 h 5048944"/>
              <a:gd name="connsiteX6" fmla="*/ 12197273 w 12199355"/>
              <a:gd name="connsiteY6" fmla="*/ 48831 h 5048944"/>
              <a:gd name="connsiteX7" fmla="*/ 12195874 w 12199355"/>
              <a:gd name="connsiteY7" fmla="*/ 5048944 h 5048944"/>
              <a:gd name="connsiteX8" fmla="*/ 7928739 w 12199355"/>
              <a:gd name="connsiteY8" fmla="*/ 5044465 h 5048944"/>
              <a:gd name="connsiteX0" fmla="*/ 7928739 w 12199355"/>
              <a:gd name="connsiteY0" fmla="*/ 5044465 h 5048944"/>
              <a:gd name="connsiteX1" fmla="*/ 7927136 w 12199355"/>
              <a:gd name="connsiteY1" fmla="*/ 0 h 5048944"/>
              <a:gd name="connsiteX2" fmla="*/ 7861301 w 12199355"/>
              <a:gd name="connsiteY2" fmla="*/ 96959 h 5048944"/>
              <a:gd name="connsiteX3" fmla="*/ 7876285 w 12199355"/>
              <a:gd name="connsiteY3" fmla="*/ 3222895 h 5048944"/>
              <a:gd name="connsiteX4" fmla="*/ 794 w 12199355"/>
              <a:gd name="connsiteY4" fmla="*/ 3236219 h 5048944"/>
              <a:gd name="connsiteX5" fmla="*/ 0 w 12199355"/>
              <a:gd name="connsiteY5" fmla="*/ 48831 h 5048944"/>
              <a:gd name="connsiteX6" fmla="*/ 12197273 w 12199355"/>
              <a:gd name="connsiteY6" fmla="*/ 48831 h 5048944"/>
              <a:gd name="connsiteX7" fmla="*/ 12195874 w 12199355"/>
              <a:gd name="connsiteY7" fmla="*/ 5048944 h 5048944"/>
              <a:gd name="connsiteX8" fmla="*/ 7928739 w 12199355"/>
              <a:gd name="connsiteY8" fmla="*/ 5044465 h 5048944"/>
              <a:gd name="connsiteX0" fmla="*/ 7928739 w 12199355"/>
              <a:gd name="connsiteY0" fmla="*/ 4995634 h 5000113"/>
              <a:gd name="connsiteX1" fmla="*/ 7927136 w 12199355"/>
              <a:gd name="connsiteY1" fmla="*/ 23089 h 5000113"/>
              <a:gd name="connsiteX2" fmla="*/ 7861301 w 12199355"/>
              <a:gd name="connsiteY2" fmla="*/ 48128 h 5000113"/>
              <a:gd name="connsiteX3" fmla="*/ 7876285 w 12199355"/>
              <a:gd name="connsiteY3" fmla="*/ 3174064 h 5000113"/>
              <a:gd name="connsiteX4" fmla="*/ 794 w 12199355"/>
              <a:gd name="connsiteY4" fmla="*/ 3187388 h 5000113"/>
              <a:gd name="connsiteX5" fmla="*/ 0 w 12199355"/>
              <a:gd name="connsiteY5" fmla="*/ 0 h 5000113"/>
              <a:gd name="connsiteX6" fmla="*/ 12197273 w 12199355"/>
              <a:gd name="connsiteY6" fmla="*/ 0 h 5000113"/>
              <a:gd name="connsiteX7" fmla="*/ 12195874 w 12199355"/>
              <a:gd name="connsiteY7" fmla="*/ 5000113 h 5000113"/>
              <a:gd name="connsiteX8" fmla="*/ 7928739 w 12199355"/>
              <a:gd name="connsiteY8" fmla="*/ 4995634 h 5000113"/>
              <a:gd name="connsiteX0" fmla="*/ 7928739 w 12199355"/>
              <a:gd name="connsiteY0" fmla="*/ 4995634 h 5000113"/>
              <a:gd name="connsiteX1" fmla="*/ 7927136 w 12199355"/>
              <a:gd name="connsiteY1" fmla="*/ 23089 h 5000113"/>
              <a:gd name="connsiteX2" fmla="*/ 7871575 w 12199355"/>
              <a:gd name="connsiteY2" fmla="*/ 17305 h 5000113"/>
              <a:gd name="connsiteX3" fmla="*/ 7876285 w 12199355"/>
              <a:gd name="connsiteY3" fmla="*/ 3174064 h 5000113"/>
              <a:gd name="connsiteX4" fmla="*/ 794 w 12199355"/>
              <a:gd name="connsiteY4" fmla="*/ 3187388 h 5000113"/>
              <a:gd name="connsiteX5" fmla="*/ 0 w 12199355"/>
              <a:gd name="connsiteY5" fmla="*/ 0 h 5000113"/>
              <a:gd name="connsiteX6" fmla="*/ 12197273 w 12199355"/>
              <a:gd name="connsiteY6" fmla="*/ 0 h 5000113"/>
              <a:gd name="connsiteX7" fmla="*/ 12195874 w 12199355"/>
              <a:gd name="connsiteY7" fmla="*/ 5000113 h 5000113"/>
              <a:gd name="connsiteX8" fmla="*/ 7928739 w 12199355"/>
              <a:gd name="connsiteY8" fmla="*/ 4995634 h 5000113"/>
              <a:gd name="connsiteX0" fmla="*/ 7928739 w 12199355"/>
              <a:gd name="connsiteY0" fmla="*/ 4995634 h 5000113"/>
              <a:gd name="connsiteX1" fmla="*/ 7927136 w 12199355"/>
              <a:gd name="connsiteY1" fmla="*/ 23089 h 5000113"/>
              <a:gd name="connsiteX2" fmla="*/ 7871575 w 12199355"/>
              <a:gd name="connsiteY2" fmla="*/ 17305 h 5000113"/>
              <a:gd name="connsiteX3" fmla="*/ 7876285 w 12199355"/>
              <a:gd name="connsiteY3" fmla="*/ 3113578 h 5000113"/>
              <a:gd name="connsiteX4" fmla="*/ 794 w 12199355"/>
              <a:gd name="connsiteY4" fmla="*/ 3187388 h 5000113"/>
              <a:gd name="connsiteX5" fmla="*/ 0 w 12199355"/>
              <a:gd name="connsiteY5" fmla="*/ 0 h 5000113"/>
              <a:gd name="connsiteX6" fmla="*/ 12197273 w 12199355"/>
              <a:gd name="connsiteY6" fmla="*/ 0 h 5000113"/>
              <a:gd name="connsiteX7" fmla="*/ 12195874 w 12199355"/>
              <a:gd name="connsiteY7" fmla="*/ 5000113 h 5000113"/>
              <a:gd name="connsiteX8" fmla="*/ 7928739 w 12199355"/>
              <a:gd name="connsiteY8" fmla="*/ 4995634 h 5000113"/>
              <a:gd name="connsiteX0" fmla="*/ 7921623 w 12199355"/>
              <a:gd name="connsiteY0" fmla="*/ 4885336 h 5000113"/>
              <a:gd name="connsiteX1" fmla="*/ 7927136 w 12199355"/>
              <a:gd name="connsiteY1" fmla="*/ 23089 h 5000113"/>
              <a:gd name="connsiteX2" fmla="*/ 7871575 w 12199355"/>
              <a:gd name="connsiteY2" fmla="*/ 17305 h 5000113"/>
              <a:gd name="connsiteX3" fmla="*/ 7876285 w 12199355"/>
              <a:gd name="connsiteY3" fmla="*/ 3113578 h 5000113"/>
              <a:gd name="connsiteX4" fmla="*/ 794 w 12199355"/>
              <a:gd name="connsiteY4" fmla="*/ 3187388 h 5000113"/>
              <a:gd name="connsiteX5" fmla="*/ 0 w 12199355"/>
              <a:gd name="connsiteY5" fmla="*/ 0 h 5000113"/>
              <a:gd name="connsiteX6" fmla="*/ 12197273 w 12199355"/>
              <a:gd name="connsiteY6" fmla="*/ 0 h 5000113"/>
              <a:gd name="connsiteX7" fmla="*/ 12195874 w 12199355"/>
              <a:gd name="connsiteY7" fmla="*/ 5000113 h 5000113"/>
              <a:gd name="connsiteX8" fmla="*/ 7921623 w 12199355"/>
              <a:gd name="connsiteY8" fmla="*/ 4885336 h 5000113"/>
              <a:gd name="connsiteX0" fmla="*/ 7921623 w 12202370"/>
              <a:gd name="connsiteY0" fmla="*/ 4885336 h 4896932"/>
              <a:gd name="connsiteX1" fmla="*/ 7927136 w 12202370"/>
              <a:gd name="connsiteY1" fmla="*/ 23089 h 4896932"/>
              <a:gd name="connsiteX2" fmla="*/ 7871575 w 12202370"/>
              <a:gd name="connsiteY2" fmla="*/ 17305 h 4896932"/>
              <a:gd name="connsiteX3" fmla="*/ 7876285 w 12202370"/>
              <a:gd name="connsiteY3" fmla="*/ 3113578 h 4896932"/>
              <a:gd name="connsiteX4" fmla="*/ 794 w 12202370"/>
              <a:gd name="connsiteY4" fmla="*/ 3187388 h 4896932"/>
              <a:gd name="connsiteX5" fmla="*/ 0 w 12202370"/>
              <a:gd name="connsiteY5" fmla="*/ 0 h 4896932"/>
              <a:gd name="connsiteX6" fmla="*/ 12197273 w 12202370"/>
              <a:gd name="connsiteY6" fmla="*/ 0 h 4896932"/>
              <a:gd name="connsiteX7" fmla="*/ 12199432 w 12202370"/>
              <a:gd name="connsiteY7" fmla="*/ 4896932 h 4896932"/>
              <a:gd name="connsiteX8" fmla="*/ 7921623 w 12202370"/>
              <a:gd name="connsiteY8" fmla="*/ 4885336 h 4896932"/>
              <a:gd name="connsiteX0" fmla="*/ 7928739 w 12202370"/>
              <a:gd name="connsiteY0" fmla="*/ 4881778 h 4896932"/>
              <a:gd name="connsiteX1" fmla="*/ 7927136 w 12202370"/>
              <a:gd name="connsiteY1" fmla="*/ 23089 h 4896932"/>
              <a:gd name="connsiteX2" fmla="*/ 7871575 w 12202370"/>
              <a:gd name="connsiteY2" fmla="*/ 17305 h 4896932"/>
              <a:gd name="connsiteX3" fmla="*/ 7876285 w 12202370"/>
              <a:gd name="connsiteY3" fmla="*/ 3113578 h 4896932"/>
              <a:gd name="connsiteX4" fmla="*/ 794 w 12202370"/>
              <a:gd name="connsiteY4" fmla="*/ 3187388 h 4896932"/>
              <a:gd name="connsiteX5" fmla="*/ 0 w 12202370"/>
              <a:gd name="connsiteY5" fmla="*/ 0 h 4896932"/>
              <a:gd name="connsiteX6" fmla="*/ 12197273 w 12202370"/>
              <a:gd name="connsiteY6" fmla="*/ 0 h 4896932"/>
              <a:gd name="connsiteX7" fmla="*/ 12199432 w 12202370"/>
              <a:gd name="connsiteY7" fmla="*/ 4896932 h 4896932"/>
              <a:gd name="connsiteX8" fmla="*/ 7928739 w 12202370"/>
              <a:gd name="connsiteY8" fmla="*/ 4881778 h 4896932"/>
              <a:gd name="connsiteX0" fmla="*/ 7928739 w 12202370"/>
              <a:gd name="connsiteY0" fmla="*/ 4881778 h 4896932"/>
              <a:gd name="connsiteX1" fmla="*/ 7927136 w 12202370"/>
              <a:gd name="connsiteY1" fmla="*/ 23089 h 4896932"/>
              <a:gd name="connsiteX2" fmla="*/ 7871575 w 12202370"/>
              <a:gd name="connsiteY2" fmla="*/ 17305 h 4896932"/>
              <a:gd name="connsiteX3" fmla="*/ 7876285 w 12202370"/>
              <a:gd name="connsiteY3" fmla="*/ 3113578 h 4896932"/>
              <a:gd name="connsiteX4" fmla="*/ 4352 w 12202370"/>
              <a:gd name="connsiteY4" fmla="*/ 3112671 h 4896932"/>
              <a:gd name="connsiteX5" fmla="*/ 0 w 12202370"/>
              <a:gd name="connsiteY5" fmla="*/ 0 h 4896932"/>
              <a:gd name="connsiteX6" fmla="*/ 12197273 w 12202370"/>
              <a:gd name="connsiteY6" fmla="*/ 0 h 4896932"/>
              <a:gd name="connsiteX7" fmla="*/ 12199432 w 12202370"/>
              <a:gd name="connsiteY7" fmla="*/ 4896932 h 4896932"/>
              <a:gd name="connsiteX8" fmla="*/ 7928739 w 12202370"/>
              <a:gd name="connsiteY8" fmla="*/ 4881778 h 4896932"/>
              <a:gd name="connsiteX0" fmla="*/ 7928739 w 12202370"/>
              <a:gd name="connsiteY0" fmla="*/ 4881778 h 4913191"/>
              <a:gd name="connsiteX1" fmla="*/ 7927136 w 12202370"/>
              <a:gd name="connsiteY1" fmla="*/ 23089 h 4913191"/>
              <a:gd name="connsiteX2" fmla="*/ 7871575 w 12202370"/>
              <a:gd name="connsiteY2" fmla="*/ 17305 h 4913191"/>
              <a:gd name="connsiteX3" fmla="*/ 7876285 w 12202370"/>
              <a:gd name="connsiteY3" fmla="*/ 3113578 h 4913191"/>
              <a:gd name="connsiteX4" fmla="*/ 13778 w 12202370"/>
              <a:gd name="connsiteY4" fmla="*/ 4913191 h 4913191"/>
              <a:gd name="connsiteX5" fmla="*/ 0 w 12202370"/>
              <a:gd name="connsiteY5" fmla="*/ 0 h 4913191"/>
              <a:gd name="connsiteX6" fmla="*/ 12197273 w 12202370"/>
              <a:gd name="connsiteY6" fmla="*/ 0 h 4913191"/>
              <a:gd name="connsiteX7" fmla="*/ 12199432 w 12202370"/>
              <a:gd name="connsiteY7" fmla="*/ 4896932 h 4913191"/>
              <a:gd name="connsiteX8" fmla="*/ 7928739 w 12202370"/>
              <a:gd name="connsiteY8" fmla="*/ 4881778 h 4913191"/>
              <a:gd name="connsiteX0" fmla="*/ 7928739 w 12202370"/>
              <a:gd name="connsiteY0" fmla="*/ 4881778 h 4923524"/>
              <a:gd name="connsiteX1" fmla="*/ 7927136 w 12202370"/>
              <a:gd name="connsiteY1" fmla="*/ 23089 h 4923524"/>
              <a:gd name="connsiteX2" fmla="*/ 7871575 w 12202370"/>
              <a:gd name="connsiteY2" fmla="*/ 17305 h 4923524"/>
              <a:gd name="connsiteX3" fmla="*/ 7876285 w 12202370"/>
              <a:gd name="connsiteY3" fmla="*/ 4923524 h 4923524"/>
              <a:gd name="connsiteX4" fmla="*/ 13778 w 12202370"/>
              <a:gd name="connsiteY4" fmla="*/ 4913191 h 4923524"/>
              <a:gd name="connsiteX5" fmla="*/ 0 w 12202370"/>
              <a:gd name="connsiteY5" fmla="*/ 0 h 4923524"/>
              <a:gd name="connsiteX6" fmla="*/ 12197273 w 12202370"/>
              <a:gd name="connsiteY6" fmla="*/ 0 h 4923524"/>
              <a:gd name="connsiteX7" fmla="*/ 12199432 w 12202370"/>
              <a:gd name="connsiteY7" fmla="*/ 4896932 h 4923524"/>
              <a:gd name="connsiteX8" fmla="*/ 7928739 w 12202370"/>
              <a:gd name="connsiteY8" fmla="*/ 4881778 h 4923524"/>
              <a:gd name="connsiteX0" fmla="*/ 7938166 w 12202370"/>
              <a:gd name="connsiteY0" fmla="*/ 6795419 h 6795419"/>
              <a:gd name="connsiteX1" fmla="*/ 7927136 w 12202370"/>
              <a:gd name="connsiteY1" fmla="*/ 23089 h 6795419"/>
              <a:gd name="connsiteX2" fmla="*/ 7871575 w 12202370"/>
              <a:gd name="connsiteY2" fmla="*/ 17305 h 6795419"/>
              <a:gd name="connsiteX3" fmla="*/ 7876285 w 12202370"/>
              <a:gd name="connsiteY3" fmla="*/ 4923524 h 6795419"/>
              <a:gd name="connsiteX4" fmla="*/ 13778 w 12202370"/>
              <a:gd name="connsiteY4" fmla="*/ 4913191 h 6795419"/>
              <a:gd name="connsiteX5" fmla="*/ 0 w 12202370"/>
              <a:gd name="connsiteY5" fmla="*/ 0 h 6795419"/>
              <a:gd name="connsiteX6" fmla="*/ 12197273 w 12202370"/>
              <a:gd name="connsiteY6" fmla="*/ 0 h 6795419"/>
              <a:gd name="connsiteX7" fmla="*/ 12199432 w 12202370"/>
              <a:gd name="connsiteY7" fmla="*/ 4896932 h 6795419"/>
              <a:gd name="connsiteX8" fmla="*/ 7938166 w 12202370"/>
              <a:gd name="connsiteY8" fmla="*/ 6795419 h 6795419"/>
              <a:gd name="connsiteX0" fmla="*/ 7938166 w 12202370"/>
              <a:gd name="connsiteY0" fmla="*/ 6795419 h 6810574"/>
              <a:gd name="connsiteX1" fmla="*/ 7927136 w 12202370"/>
              <a:gd name="connsiteY1" fmla="*/ 23089 h 6810574"/>
              <a:gd name="connsiteX2" fmla="*/ 7871575 w 12202370"/>
              <a:gd name="connsiteY2" fmla="*/ 17305 h 6810574"/>
              <a:gd name="connsiteX3" fmla="*/ 7876285 w 12202370"/>
              <a:gd name="connsiteY3" fmla="*/ 4923524 h 6810574"/>
              <a:gd name="connsiteX4" fmla="*/ 13778 w 12202370"/>
              <a:gd name="connsiteY4" fmla="*/ 4913191 h 6810574"/>
              <a:gd name="connsiteX5" fmla="*/ 0 w 12202370"/>
              <a:gd name="connsiteY5" fmla="*/ 0 h 6810574"/>
              <a:gd name="connsiteX6" fmla="*/ 12197273 w 12202370"/>
              <a:gd name="connsiteY6" fmla="*/ 0 h 6810574"/>
              <a:gd name="connsiteX7" fmla="*/ 12199432 w 12202370"/>
              <a:gd name="connsiteY7" fmla="*/ 6810574 h 6810574"/>
              <a:gd name="connsiteX8" fmla="*/ 7938166 w 12202370"/>
              <a:gd name="connsiteY8" fmla="*/ 6795419 h 681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2370" h="6810574">
                <a:moveTo>
                  <a:pt x="7938166" y="6795419"/>
                </a:moveTo>
                <a:cubicBezTo>
                  <a:pt x="7933856" y="6014267"/>
                  <a:pt x="7922322" y="707788"/>
                  <a:pt x="7927136" y="23089"/>
                </a:cubicBezTo>
                <a:lnTo>
                  <a:pt x="7871575" y="17305"/>
                </a:lnTo>
                <a:cubicBezTo>
                  <a:pt x="7869720" y="1251068"/>
                  <a:pt x="7878140" y="3689761"/>
                  <a:pt x="7876285" y="4923524"/>
                </a:cubicBezTo>
                <a:lnTo>
                  <a:pt x="13778" y="4913191"/>
                </a:lnTo>
                <a:cubicBezTo>
                  <a:pt x="12899" y="3994872"/>
                  <a:pt x="798" y="1254642"/>
                  <a:pt x="0" y="0"/>
                </a:cubicBezTo>
                <a:lnTo>
                  <a:pt x="12197273" y="0"/>
                </a:lnTo>
                <a:cubicBezTo>
                  <a:pt x="12191597" y="1836638"/>
                  <a:pt x="12209016" y="5013013"/>
                  <a:pt x="12199432" y="6810574"/>
                </a:cubicBezTo>
                <a:lnTo>
                  <a:pt x="7938166" y="6795419"/>
                </a:lnTo>
                <a:close/>
              </a:path>
            </a:pathLst>
          </a:custGeom>
          <a:solidFill>
            <a:schemeClr val="bg2"/>
          </a:solidFill>
          <a:ln>
            <a:noFill/>
          </a:ln>
        </p:spPr>
        <p:txBody>
          <a:bodyPr/>
          <a:lstStyle/>
          <a:p>
            <a:r>
              <a:rPr lang="en-US"/>
              <a:t>Click icon to add picture</a:t>
            </a:r>
            <a:endParaRPr lang="en-NZ" dirty="0"/>
          </a:p>
        </p:txBody>
      </p:sp>
      <p:sp>
        <p:nvSpPr>
          <p:cNvPr id="2" name="Title 1"/>
          <p:cNvSpPr>
            <a:spLocks noGrp="1"/>
          </p:cNvSpPr>
          <p:nvPr>
            <p:ph type="ctrTitle"/>
          </p:nvPr>
        </p:nvSpPr>
        <p:spPr>
          <a:xfrm>
            <a:off x="0" y="4987571"/>
            <a:ext cx="7920000" cy="1879855"/>
          </a:xfrm>
          <a:solidFill>
            <a:schemeClr val="bg1"/>
          </a:solidFill>
        </p:spPr>
        <p:txBody>
          <a:bodyPr anchor="ctr" anchorCtr="0">
            <a:normAutofit/>
          </a:bodyPr>
          <a:lstStyle>
            <a:lvl1pPr marL="360000" indent="0" algn="l">
              <a:lnSpc>
                <a:spcPct val="100000"/>
              </a:lnSpc>
              <a:defRPr sz="4000"/>
            </a:lvl1pPr>
          </a:lstStyle>
          <a:p>
            <a:r>
              <a:rPr lang="en-US"/>
              <a:t>Click to edit Master title style</a:t>
            </a:r>
            <a:endParaRPr lang="en-NZ" dirty="0"/>
          </a:p>
        </p:txBody>
      </p:sp>
      <p:cxnSp>
        <p:nvCxnSpPr>
          <p:cNvPr id="9" name="Straight Connector 8"/>
          <p:cNvCxnSpPr/>
          <p:nvPr/>
        </p:nvCxnSpPr>
        <p:spPr>
          <a:xfrm>
            <a:off x="0" y="708917"/>
            <a:ext cx="12192000" cy="0"/>
          </a:xfrm>
          <a:prstGeom prst="line">
            <a:avLst/>
          </a:prstGeom>
          <a:ln>
            <a:solidFill>
              <a:schemeClr val="bg2"/>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825342280"/>
      </p:ext>
    </p:extLst>
  </p:cSld>
  <p:clrMapOvr>
    <a:masterClrMapping/>
  </p:clrMapOvr>
  <p:extLst mod="1">
    <p:ext uri="{DCECCB84-F9BA-43D5-87BE-67443E8EF086}">
      <p15:sldGuideLst xmlns:p15="http://schemas.microsoft.com/office/powerpoint/2012/main">
        <p15:guide id="1" orient="horz" pos="640">
          <p15:clr>
            <a:srgbClr val="FBAE40"/>
          </p15:clr>
        </p15:guide>
        <p15:guide id="2" pos="257">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3 columns">
    <p:spTree>
      <p:nvGrpSpPr>
        <p:cNvPr id="1" name=""/>
        <p:cNvGrpSpPr/>
        <p:nvPr/>
      </p:nvGrpSpPr>
      <p:grpSpPr>
        <a:xfrm>
          <a:off x="0" y="0"/>
          <a:ext cx="0" cy="0"/>
          <a:chOff x="0" y="0"/>
          <a:chExt cx="0" cy="0"/>
        </a:xfrm>
      </p:grpSpPr>
      <p:sp>
        <p:nvSpPr>
          <p:cNvPr id="2" name="Title 1"/>
          <p:cNvSpPr>
            <a:spLocks noGrp="1"/>
          </p:cNvSpPr>
          <p:nvPr>
            <p:ph type="title"/>
          </p:nvPr>
        </p:nvSpPr>
        <p:spPr>
          <a:xfrm>
            <a:off x="838200" y="708916"/>
            <a:ext cx="10515600" cy="1455550"/>
          </a:xfrm>
        </p:spPr>
        <p:txBody>
          <a:bodyPr/>
          <a:lstStyle/>
          <a:p>
            <a:r>
              <a:rPr lang="en-US"/>
              <a:t>Click to edit Master title style</a:t>
            </a:r>
            <a:endParaRPr lang="en-NZ" dirty="0"/>
          </a:p>
        </p:txBody>
      </p:sp>
      <p:sp>
        <p:nvSpPr>
          <p:cNvPr id="3" name="Content Placeholder 2"/>
          <p:cNvSpPr>
            <a:spLocks noGrp="1"/>
          </p:cNvSpPr>
          <p:nvPr>
            <p:ph idx="1"/>
          </p:nvPr>
        </p:nvSpPr>
        <p:spPr>
          <a:xfrm>
            <a:off x="838200" y="2384385"/>
            <a:ext cx="3330000" cy="35187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cxnSp>
        <p:nvCxnSpPr>
          <p:cNvPr id="14" name="Straight Connector 13"/>
          <p:cNvCxnSpPr/>
          <p:nvPr/>
        </p:nvCxnSpPr>
        <p:spPr>
          <a:xfrm>
            <a:off x="0" y="708917"/>
            <a:ext cx="12192000" cy="0"/>
          </a:xfrm>
          <a:prstGeom prst="line">
            <a:avLst/>
          </a:prstGeom>
          <a:ln>
            <a:solidFill>
              <a:schemeClr val="bg2"/>
            </a:solidFill>
          </a:ln>
        </p:spPr>
        <p:style>
          <a:lnRef idx="1">
            <a:schemeClr val="accent3"/>
          </a:lnRef>
          <a:fillRef idx="0">
            <a:schemeClr val="accent3"/>
          </a:fillRef>
          <a:effectRef idx="0">
            <a:schemeClr val="accent3"/>
          </a:effectRef>
          <a:fontRef idx="minor">
            <a:schemeClr val="tx1"/>
          </a:fontRef>
        </p:style>
      </p:cxnSp>
      <p:sp>
        <p:nvSpPr>
          <p:cNvPr id="5" name="Text Placeholder 4"/>
          <p:cNvSpPr>
            <a:spLocks noGrp="1"/>
          </p:cNvSpPr>
          <p:nvPr>
            <p:ph type="body" sz="quarter" idx="10"/>
          </p:nvPr>
        </p:nvSpPr>
        <p:spPr>
          <a:xfrm>
            <a:off x="4429364" y="2384385"/>
            <a:ext cx="3330000" cy="35187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7" name="Text Placeholder 6"/>
          <p:cNvSpPr>
            <a:spLocks noGrp="1"/>
          </p:cNvSpPr>
          <p:nvPr>
            <p:ph type="body" sz="quarter" idx="11"/>
          </p:nvPr>
        </p:nvSpPr>
        <p:spPr>
          <a:xfrm>
            <a:off x="8020528" y="2384385"/>
            <a:ext cx="3330000" cy="35187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Tree>
    <p:extLst>
      <p:ext uri="{BB962C8B-B14F-4D97-AF65-F5344CB8AC3E}">
        <p14:creationId xmlns:p14="http://schemas.microsoft.com/office/powerpoint/2010/main" val="406192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Content ">
    <p:spTree>
      <p:nvGrpSpPr>
        <p:cNvPr id="1" name=""/>
        <p:cNvGrpSpPr/>
        <p:nvPr/>
      </p:nvGrpSpPr>
      <p:grpSpPr>
        <a:xfrm>
          <a:off x="0" y="0"/>
          <a:ext cx="0" cy="0"/>
          <a:chOff x="0" y="0"/>
          <a:chExt cx="0" cy="0"/>
        </a:xfrm>
      </p:grpSpPr>
      <p:sp>
        <p:nvSpPr>
          <p:cNvPr id="2" name="Title 1"/>
          <p:cNvSpPr>
            <a:spLocks noGrp="1"/>
          </p:cNvSpPr>
          <p:nvPr>
            <p:ph type="title"/>
          </p:nvPr>
        </p:nvSpPr>
        <p:spPr>
          <a:xfrm>
            <a:off x="838200" y="708916"/>
            <a:ext cx="10515600" cy="981771"/>
          </a:xfrm>
        </p:spPr>
        <p:txBody>
          <a:bodyPr/>
          <a:lstStyle/>
          <a:p>
            <a:r>
              <a:rPr lang="en-US"/>
              <a:t>Click to edit Master title style</a:t>
            </a:r>
            <a:endParaRPr lang="en-NZ" dirty="0"/>
          </a:p>
        </p:txBody>
      </p:sp>
      <p:sp>
        <p:nvSpPr>
          <p:cNvPr id="3" name="Content Placeholder 2"/>
          <p:cNvSpPr>
            <a:spLocks noGrp="1"/>
          </p:cNvSpPr>
          <p:nvPr>
            <p:ph idx="1"/>
          </p:nvPr>
        </p:nvSpPr>
        <p:spPr>
          <a:xfrm>
            <a:off x="838200" y="1825625"/>
            <a:ext cx="10515600" cy="41919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cxnSp>
        <p:nvCxnSpPr>
          <p:cNvPr id="14" name="Straight Connector 13"/>
          <p:cNvCxnSpPr/>
          <p:nvPr/>
        </p:nvCxnSpPr>
        <p:spPr>
          <a:xfrm>
            <a:off x="0" y="708917"/>
            <a:ext cx="12192000" cy="0"/>
          </a:xfrm>
          <a:prstGeom prst="line">
            <a:avLst/>
          </a:prstGeom>
          <a:ln>
            <a:solidFill>
              <a:schemeClr val="bg2"/>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77390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839788" y="778178"/>
            <a:ext cx="3932237" cy="1279221"/>
          </a:xfrm>
        </p:spPr>
        <p:txBody>
          <a:bodyPr anchor="ctr" anchorCtr="0"/>
          <a:lstStyle>
            <a:lvl1pPr>
              <a:defRPr sz="3200"/>
            </a:lvl1pPr>
          </a:lstStyle>
          <a:p>
            <a:r>
              <a:rPr lang="en-US"/>
              <a:t>Click to edit Master title style</a:t>
            </a:r>
            <a:endParaRPr lang="en-NZ" dirty="0"/>
          </a:p>
        </p:txBody>
      </p:sp>
      <p:sp>
        <p:nvSpPr>
          <p:cNvPr id="4" name="Text Placeholder 3"/>
          <p:cNvSpPr>
            <a:spLocks noGrp="1"/>
          </p:cNvSpPr>
          <p:nvPr>
            <p:ph type="body" sz="half" idx="2"/>
          </p:nvPr>
        </p:nvSpPr>
        <p:spPr>
          <a:xfrm>
            <a:off x="839788" y="2057400"/>
            <a:ext cx="3932237" cy="364861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3" name="Rectangle 12"/>
          <p:cNvSpPr/>
          <p:nvPr/>
        </p:nvSpPr>
        <p:spPr>
          <a:xfrm>
            <a:off x="0" y="6027050"/>
            <a:ext cx="12192000" cy="8403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6" name="Picture Placeholder 5"/>
          <p:cNvSpPr>
            <a:spLocks noGrp="1"/>
          </p:cNvSpPr>
          <p:nvPr>
            <p:ph type="pic" sz="quarter" idx="17"/>
          </p:nvPr>
        </p:nvSpPr>
        <p:spPr>
          <a:xfrm>
            <a:off x="4876801" y="65988"/>
            <a:ext cx="7315200" cy="5640027"/>
          </a:xfrm>
          <a:solidFill>
            <a:schemeClr val="bg2"/>
          </a:solidFill>
        </p:spPr>
        <p:txBody>
          <a:bodyPr/>
          <a:lstStyle/>
          <a:p>
            <a:r>
              <a:rPr lang="en-US"/>
              <a:t>Click icon to add picture</a:t>
            </a:r>
            <a:endParaRPr lang="en-NZ"/>
          </a:p>
        </p:txBody>
      </p:sp>
      <p:pic>
        <p:nvPicPr>
          <p:cNvPr id="21" name="Picture 20">
            <a:hlinkClick r:id="rId2"/>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97690" y="6165388"/>
            <a:ext cx="1674135" cy="713178"/>
          </a:xfrm>
          <a:prstGeom prst="rect">
            <a:avLst/>
          </a:prstGeom>
        </p:spPr>
      </p:pic>
    </p:spTree>
    <p:extLst>
      <p:ext uri="{BB962C8B-B14F-4D97-AF65-F5344CB8AC3E}">
        <p14:creationId xmlns:p14="http://schemas.microsoft.com/office/powerpoint/2010/main" val="2730878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BLANK SLIDE">
    <p:spTree>
      <p:nvGrpSpPr>
        <p:cNvPr id="1" name=""/>
        <p:cNvGrpSpPr/>
        <p:nvPr/>
      </p:nvGrpSpPr>
      <p:grpSpPr>
        <a:xfrm>
          <a:off x="0" y="0"/>
          <a:ext cx="0" cy="0"/>
          <a:chOff x="0" y="0"/>
          <a:chExt cx="0" cy="0"/>
        </a:xfrm>
      </p:grpSpPr>
      <p:cxnSp>
        <p:nvCxnSpPr>
          <p:cNvPr id="9" name="Straight Connector 8"/>
          <p:cNvCxnSpPr/>
          <p:nvPr/>
        </p:nvCxnSpPr>
        <p:spPr>
          <a:xfrm>
            <a:off x="0" y="708917"/>
            <a:ext cx="12192000" cy="0"/>
          </a:xfrm>
          <a:prstGeom prst="line">
            <a:avLst/>
          </a:prstGeom>
          <a:ln>
            <a:solidFill>
              <a:schemeClr val="bg2"/>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067984999"/>
      </p:ext>
    </p:extLst>
  </p:cSld>
  <p:clrMapOvr>
    <a:masterClrMapping/>
  </p:clrMapOvr>
  <p:extLst mod="1">
    <p:ext uri="{DCECCB84-F9BA-43D5-87BE-67443E8EF086}">
      <p15:sldGuideLst xmlns:p15="http://schemas.microsoft.com/office/powerpoint/2012/main">
        <p15:guide id="1" orient="horz" pos="640">
          <p15:clr>
            <a:srgbClr val="FBAE40"/>
          </p15:clr>
        </p15:guide>
        <p15:guide id="2" pos="25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beca.com/"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38200" y="1932972"/>
            <a:ext cx="10515600" cy="42439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cxnSp>
        <p:nvCxnSpPr>
          <p:cNvPr id="7" name="Straight Connector 6"/>
          <p:cNvCxnSpPr/>
          <p:nvPr/>
        </p:nvCxnSpPr>
        <p:spPr>
          <a:xfrm>
            <a:off x="0" y="26127"/>
            <a:ext cx="12192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Picture 3">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77516" y="6165388"/>
            <a:ext cx="1714484" cy="713178"/>
          </a:xfrm>
          <a:prstGeom prst="rect">
            <a:avLst/>
          </a:prstGeom>
        </p:spPr>
      </p:pic>
    </p:spTree>
    <p:extLst>
      <p:ext uri="{BB962C8B-B14F-4D97-AF65-F5344CB8AC3E}">
        <p14:creationId xmlns:p14="http://schemas.microsoft.com/office/powerpoint/2010/main" val="29325855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6.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2564A-B9E2-4B00-856B-835C06BE5ADE}"/>
              </a:ext>
            </a:extLst>
          </p:cNvPr>
          <p:cNvSpPr>
            <a:spLocks noGrp="1"/>
          </p:cNvSpPr>
          <p:nvPr>
            <p:ph type="ctrTitle"/>
          </p:nvPr>
        </p:nvSpPr>
        <p:spPr/>
        <p:txBody>
          <a:bodyPr>
            <a:normAutofit fontScale="90000"/>
          </a:bodyPr>
          <a:lstStyle/>
          <a:p>
            <a:r>
              <a:rPr lang="en-NZ" dirty="0"/>
              <a:t>Understanding Road User Behaviour and Traffic Signal Design</a:t>
            </a:r>
          </a:p>
        </p:txBody>
      </p:sp>
      <p:sp>
        <p:nvSpPr>
          <p:cNvPr id="3" name="Subtitle 2">
            <a:extLst>
              <a:ext uri="{FF2B5EF4-FFF2-40B4-BE49-F238E27FC236}">
                <a16:creationId xmlns:a16="http://schemas.microsoft.com/office/drawing/2014/main" id="{DF33D5C7-184B-4F37-8C24-F8DFCFDAED9E}"/>
              </a:ext>
            </a:extLst>
          </p:cNvPr>
          <p:cNvSpPr>
            <a:spLocks noGrp="1"/>
          </p:cNvSpPr>
          <p:nvPr>
            <p:ph type="subTitle" idx="1"/>
          </p:nvPr>
        </p:nvSpPr>
        <p:spPr>
          <a:xfrm>
            <a:off x="438057" y="3937984"/>
            <a:ext cx="3042562" cy="563378"/>
          </a:xfrm>
          <a:ln>
            <a:noFill/>
          </a:ln>
        </p:spPr>
        <p:txBody>
          <a:bodyPr/>
          <a:lstStyle/>
          <a:p>
            <a:r>
              <a:rPr lang="en-US" dirty="0"/>
              <a:t>A Review Approach</a:t>
            </a:r>
            <a:endParaRPr lang="en-NZ" dirty="0"/>
          </a:p>
        </p:txBody>
      </p:sp>
      <p:sp>
        <p:nvSpPr>
          <p:cNvPr id="5" name="TextBox 4">
            <a:extLst>
              <a:ext uri="{FF2B5EF4-FFF2-40B4-BE49-F238E27FC236}">
                <a16:creationId xmlns:a16="http://schemas.microsoft.com/office/drawing/2014/main" id="{F85562FB-F29D-427F-83F5-3D7DD6B38AC0}"/>
              </a:ext>
            </a:extLst>
          </p:cNvPr>
          <p:cNvSpPr txBox="1"/>
          <p:nvPr/>
        </p:nvSpPr>
        <p:spPr>
          <a:xfrm>
            <a:off x="438057" y="6431280"/>
            <a:ext cx="2377440" cy="369332"/>
          </a:xfrm>
          <a:prstGeom prst="rect">
            <a:avLst/>
          </a:prstGeom>
          <a:noFill/>
        </p:spPr>
        <p:txBody>
          <a:bodyPr wrap="square" rtlCol="0">
            <a:spAutoFit/>
          </a:bodyPr>
          <a:lstStyle/>
          <a:p>
            <a:r>
              <a:rPr lang="en-US" dirty="0">
                <a:solidFill>
                  <a:schemeClr val="bg1"/>
                </a:solidFill>
              </a:rPr>
              <a:t>02 November 2018</a:t>
            </a:r>
            <a:endParaRPr lang="en-NZ" dirty="0">
              <a:solidFill>
                <a:schemeClr val="bg1"/>
              </a:solidFill>
            </a:endParaRPr>
          </a:p>
        </p:txBody>
      </p:sp>
    </p:spTree>
    <p:extLst>
      <p:ext uri="{BB962C8B-B14F-4D97-AF65-F5344CB8AC3E}">
        <p14:creationId xmlns:p14="http://schemas.microsoft.com/office/powerpoint/2010/main" val="221958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F0AB8-0670-441D-B10F-98AE56965F57}"/>
              </a:ext>
            </a:extLst>
          </p:cNvPr>
          <p:cNvSpPr>
            <a:spLocks noGrp="1"/>
          </p:cNvSpPr>
          <p:nvPr>
            <p:ph type="ctrTitle"/>
          </p:nvPr>
        </p:nvSpPr>
        <p:spPr/>
        <p:txBody>
          <a:bodyPr>
            <a:normAutofit/>
          </a:bodyPr>
          <a:lstStyle/>
          <a:p>
            <a:r>
              <a:rPr lang="en-NZ" sz="3400" dirty="0"/>
              <a:t>Cyclist</a:t>
            </a:r>
          </a:p>
        </p:txBody>
      </p:sp>
    </p:spTree>
    <p:extLst>
      <p:ext uri="{BB962C8B-B14F-4D97-AF65-F5344CB8AC3E}">
        <p14:creationId xmlns:p14="http://schemas.microsoft.com/office/powerpoint/2010/main" val="3560516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NZ" sz="3600" dirty="0"/>
              <a:t>Problem Statement</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1" y="928809"/>
            <a:ext cx="7564329" cy="5509313"/>
          </a:xfrm>
        </p:spPr>
        <p:txBody>
          <a:bodyPr>
            <a:normAutofit/>
          </a:bodyPr>
          <a:lstStyle/>
          <a:p>
            <a:r>
              <a:rPr lang="en-US" altLang="en-US" sz="1800" dirty="0"/>
              <a:t>They level of cycling has been </a:t>
            </a:r>
            <a:r>
              <a:rPr lang="en-US" altLang="en-US" sz="1800" dirty="0">
                <a:solidFill>
                  <a:srgbClr val="00B0F0"/>
                </a:solidFill>
              </a:rPr>
              <a:t>growing</a:t>
            </a:r>
            <a:r>
              <a:rPr lang="en-US" altLang="en-US" sz="1800" dirty="0"/>
              <a:t> in New Zealand. Research shows that 15% of people regularly cycle and a further 32% seriously thinking of cycling</a:t>
            </a:r>
            <a:r>
              <a:rPr lang="en-US" altLang="en-US" sz="1800" baseline="30000" dirty="0"/>
              <a:t>1</a:t>
            </a:r>
            <a:r>
              <a:rPr lang="en-US" altLang="en-US" sz="1800" dirty="0"/>
              <a:t>.</a:t>
            </a:r>
          </a:p>
          <a:p>
            <a:pPr marL="0" indent="0">
              <a:buNone/>
            </a:pPr>
            <a:endParaRPr lang="en-NZ" sz="1800" dirty="0"/>
          </a:p>
          <a:p>
            <a:r>
              <a:rPr lang="en-NZ" sz="1800" dirty="0"/>
              <a:t>Providing </a:t>
            </a:r>
            <a:r>
              <a:rPr lang="en-NZ" sz="1800" dirty="0">
                <a:solidFill>
                  <a:srgbClr val="00B0F0"/>
                </a:solidFill>
              </a:rPr>
              <a:t>well-designed bicycle traffic signals </a:t>
            </a:r>
            <a:r>
              <a:rPr lang="en-NZ" sz="1800" dirty="0"/>
              <a:t>can improve both safety and level of service for bicycle riders and improve the competitiveness of cycling as a mode of transport. </a:t>
            </a:r>
          </a:p>
          <a:p>
            <a:endParaRPr lang="en-NZ" sz="1800" dirty="0"/>
          </a:p>
          <a:p>
            <a:r>
              <a:rPr lang="en-NZ" sz="1800" dirty="0"/>
              <a:t>Improvements have been made by providing separated bicycle paths . </a:t>
            </a:r>
            <a:r>
              <a:rPr lang="en-NZ" sz="1800" dirty="0">
                <a:solidFill>
                  <a:srgbClr val="00B0F0"/>
                </a:solidFill>
              </a:rPr>
              <a:t>However,</a:t>
            </a:r>
            <a:r>
              <a:rPr lang="en-NZ" sz="1800" dirty="0"/>
              <a:t> cyclists are required join vehicular traffic or dismount at signalised intersections</a:t>
            </a:r>
            <a:r>
              <a:rPr lang="zh-CN" altLang="en-US" sz="1800" dirty="0"/>
              <a:t> </a:t>
            </a:r>
            <a:r>
              <a:rPr lang="en-US" altLang="zh-CN" sz="1800" dirty="0"/>
              <a:t>in many instances. </a:t>
            </a:r>
          </a:p>
          <a:p>
            <a:endParaRPr lang="en-NZ" sz="1800" dirty="0"/>
          </a:p>
          <a:p>
            <a:r>
              <a:rPr lang="en-NZ" sz="2000" dirty="0"/>
              <a:t>This section aims to understand cyclist movements at signalised intersections and to identify good practices in cycle signal design. </a:t>
            </a:r>
          </a:p>
          <a:p>
            <a:endParaRPr lang="en-NZ" sz="1800" dirty="0"/>
          </a:p>
        </p:txBody>
      </p:sp>
      <p:sp>
        <p:nvSpPr>
          <p:cNvPr id="4" name="TextBox 3">
            <a:extLst>
              <a:ext uri="{FF2B5EF4-FFF2-40B4-BE49-F238E27FC236}">
                <a16:creationId xmlns:a16="http://schemas.microsoft.com/office/drawing/2014/main" id="{3509F544-510D-4D8A-A7F1-7A42F188D0BC}"/>
              </a:ext>
            </a:extLst>
          </p:cNvPr>
          <p:cNvSpPr txBox="1"/>
          <p:nvPr/>
        </p:nvSpPr>
        <p:spPr>
          <a:xfrm>
            <a:off x="284481" y="6564499"/>
            <a:ext cx="7548880" cy="246221"/>
          </a:xfrm>
          <a:prstGeom prst="rect">
            <a:avLst/>
          </a:prstGeom>
          <a:noFill/>
        </p:spPr>
        <p:txBody>
          <a:bodyPr wrap="square" rtlCol="0">
            <a:spAutoFit/>
          </a:bodyPr>
          <a:lstStyle/>
          <a:p>
            <a:r>
              <a:rPr lang="en-NZ" sz="1000" dirty="0"/>
              <a:t>1. Land Transport New Zealand (2006) Research Report 294: Increasing cycling and walking: an analysis of readiness to change. </a:t>
            </a:r>
          </a:p>
        </p:txBody>
      </p:sp>
      <p:pic>
        <p:nvPicPr>
          <p:cNvPr id="1032" name="Picture 8" descr="Image result for cycling path at intersections auckland">
            <a:extLst>
              <a:ext uri="{FF2B5EF4-FFF2-40B4-BE49-F238E27FC236}">
                <a16:creationId xmlns:a16="http://schemas.microsoft.com/office/drawing/2014/main" id="{E1EF1B0B-4F6A-4FF4-A938-347E410D10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725" y="1845610"/>
            <a:ext cx="3926244" cy="3110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1535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NZ" sz="3600" dirty="0"/>
              <a:t>Advanced Cycle Stop Line (ASLs)</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1" y="928809"/>
            <a:ext cx="11661711" cy="5657186"/>
          </a:xfrm>
        </p:spPr>
        <p:txBody>
          <a:bodyPr>
            <a:normAutofit/>
          </a:bodyPr>
          <a:lstStyle/>
          <a:p>
            <a:r>
              <a:rPr lang="en-US" sz="2000" dirty="0"/>
              <a:t>Recognized as a valid technique for aiding cyclist movements through a signalized intersection.</a:t>
            </a:r>
            <a:endParaRPr lang="en-NZ" sz="2000" dirty="0"/>
          </a:p>
          <a:p>
            <a:pPr lvl="1"/>
            <a:r>
              <a:rPr lang="en-NZ" sz="1800" dirty="0"/>
              <a:t>Extend a cycle lane at an intersection approach further than adjacent general traffic lanes.</a:t>
            </a:r>
          </a:p>
          <a:p>
            <a:pPr lvl="1"/>
            <a:r>
              <a:rPr lang="en-NZ" sz="1800" dirty="0"/>
              <a:t>Makes cyclists more visible to motorists </a:t>
            </a:r>
          </a:p>
          <a:p>
            <a:pPr lvl="1"/>
            <a:r>
              <a:rPr lang="en-NZ" sz="1800" dirty="0"/>
              <a:t>Gives cyclists a physical head start when the green phase commences. </a:t>
            </a:r>
          </a:p>
          <a:p>
            <a:pPr lvl="1"/>
            <a:endParaRPr lang="en-NZ" sz="1800" dirty="0"/>
          </a:p>
          <a:p>
            <a:r>
              <a:rPr lang="en-NZ" sz="2000" dirty="0"/>
              <a:t>The intersection layout and signal phasing should be coordinated when ASLs are provided.</a:t>
            </a:r>
            <a:br>
              <a:rPr lang="en-NZ" sz="2400" dirty="0"/>
            </a:br>
            <a:endParaRPr lang="en-US" altLang="en-US" sz="2400" dirty="0"/>
          </a:p>
          <a:p>
            <a:pPr lvl="1"/>
            <a:endParaRPr lang="en-US" altLang="en-US" sz="1400" dirty="0"/>
          </a:p>
          <a:p>
            <a:pPr lvl="1"/>
            <a:endParaRPr lang="en-US" altLang="en-US" sz="1400" dirty="0"/>
          </a:p>
        </p:txBody>
      </p:sp>
      <p:pic>
        <p:nvPicPr>
          <p:cNvPr id="6146" name="Picture 2" descr="ASL A exclusive LT lane">
            <a:extLst>
              <a:ext uri="{FF2B5EF4-FFF2-40B4-BE49-F238E27FC236}">
                <a16:creationId xmlns:a16="http://schemas.microsoft.com/office/drawing/2014/main" id="{90A0873D-B6A6-435B-9AF0-E0A0F5C4A7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884" y="3206186"/>
            <a:ext cx="2721497" cy="24013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148" name="Picture 4" descr="ASL B shared LT and through lane">
            <a:extLst>
              <a:ext uri="{FF2B5EF4-FFF2-40B4-BE49-F238E27FC236}">
                <a16:creationId xmlns:a16="http://schemas.microsoft.com/office/drawing/2014/main" id="{665BB37E-3241-4FFD-9CFD-90FBDA6F6A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8234" y="3206186"/>
            <a:ext cx="2721497" cy="24013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4EFE5D3-A156-4E3E-9FBB-006D1127000C}"/>
              </a:ext>
            </a:extLst>
          </p:cNvPr>
          <p:cNvSpPr txBox="1"/>
          <p:nvPr/>
        </p:nvSpPr>
        <p:spPr>
          <a:xfrm>
            <a:off x="468044" y="5741693"/>
            <a:ext cx="5621687" cy="276999"/>
          </a:xfrm>
          <a:prstGeom prst="rect">
            <a:avLst/>
          </a:prstGeom>
          <a:noFill/>
        </p:spPr>
        <p:txBody>
          <a:bodyPr wrap="square" rtlCol="0">
            <a:spAutoFit/>
          </a:bodyPr>
          <a:lstStyle/>
          <a:p>
            <a:pPr algn="ctr"/>
            <a:r>
              <a:rPr lang="en-US" sz="1200" dirty="0"/>
              <a:t>Conflict between left turning motorists and straight ahead cyclists</a:t>
            </a:r>
            <a:endParaRPr lang="en-NZ" sz="1200" dirty="0"/>
          </a:p>
        </p:txBody>
      </p:sp>
      <p:pic>
        <p:nvPicPr>
          <p:cNvPr id="6150" name="Picture 6" descr="ASL C between exclusive LT lane through lane">
            <a:extLst>
              <a:ext uri="{FF2B5EF4-FFF2-40B4-BE49-F238E27FC236}">
                <a16:creationId xmlns:a16="http://schemas.microsoft.com/office/drawing/2014/main" id="{5253A6D1-CA30-430A-B08D-01430C7896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4853" y="3206186"/>
            <a:ext cx="2721497" cy="24013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FB07180-26E5-41C4-95D4-CFAE48E2B5D4}"/>
              </a:ext>
            </a:extLst>
          </p:cNvPr>
          <p:cNvSpPr/>
          <p:nvPr/>
        </p:nvSpPr>
        <p:spPr>
          <a:xfrm>
            <a:off x="6308983" y="5664748"/>
            <a:ext cx="2721497" cy="430887"/>
          </a:xfrm>
          <a:prstGeom prst="rect">
            <a:avLst/>
          </a:prstGeom>
        </p:spPr>
        <p:txBody>
          <a:bodyPr wrap="square">
            <a:spAutoFit/>
          </a:bodyPr>
          <a:lstStyle/>
          <a:p>
            <a:r>
              <a:rPr lang="en-NZ" sz="1100" dirty="0">
                <a:solidFill>
                  <a:srgbClr val="555555"/>
                </a:solidFill>
              </a:rPr>
              <a:t>Requires a midblock transition for left turning vehicles to access left turn lane</a:t>
            </a:r>
            <a:endParaRPr lang="en-NZ" sz="1100" dirty="0"/>
          </a:p>
        </p:txBody>
      </p:sp>
      <p:pic>
        <p:nvPicPr>
          <p:cNvPr id="6152" name="Picture 8" descr="ASL D additional RT cyclists">
            <a:extLst>
              <a:ext uri="{FF2B5EF4-FFF2-40B4-BE49-F238E27FC236}">
                <a16:creationId xmlns:a16="http://schemas.microsoft.com/office/drawing/2014/main" id="{3BA6506E-ABF7-42ED-8770-113A5C25B0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01472" y="3206186"/>
            <a:ext cx="2729270" cy="24081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C18C7F1A-F792-4EEB-B26C-49947298DD9A}"/>
              </a:ext>
            </a:extLst>
          </p:cNvPr>
          <p:cNvSpPr txBox="1"/>
          <p:nvPr/>
        </p:nvSpPr>
        <p:spPr>
          <a:xfrm>
            <a:off x="284481" y="6564499"/>
            <a:ext cx="7548880" cy="246221"/>
          </a:xfrm>
          <a:prstGeom prst="rect">
            <a:avLst/>
          </a:prstGeom>
          <a:noFill/>
        </p:spPr>
        <p:txBody>
          <a:bodyPr wrap="square" rtlCol="0">
            <a:spAutoFit/>
          </a:bodyPr>
          <a:lstStyle/>
          <a:p>
            <a:r>
              <a:rPr lang="en-NZ" sz="1000" dirty="0"/>
              <a:t>1. References to NZTA Website. </a:t>
            </a:r>
          </a:p>
        </p:txBody>
      </p:sp>
      <p:sp>
        <p:nvSpPr>
          <p:cNvPr id="6" name="Rectangle 5">
            <a:extLst>
              <a:ext uri="{FF2B5EF4-FFF2-40B4-BE49-F238E27FC236}">
                <a16:creationId xmlns:a16="http://schemas.microsoft.com/office/drawing/2014/main" id="{C95F6458-3DD0-47C6-B23F-294963761D12}"/>
              </a:ext>
            </a:extLst>
          </p:cNvPr>
          <p:cNvSpPr/>
          <p:nvPr/>
        </p:nvSpPr>
        <p:spPr>
          <a:xfrm>
            <a:off x="457884" y="5607507"/>
            <a:ext cx="5631847" cy="5335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5" name="Rectangle 14">
            <a:extLst>
              <a:ext uri="{FF2B5EF4-FFF2-40B4-BE49-F238E27FC236}">
                <a16:creationId xmlns:a16="http://schemas.microsoft.com/office/drawing/2014/main" id="{6A7FE7F7-3E63-4F68-9C6E-468B9B6A12F5}"/>
              </a:ext>
            </a:extLst>
          </p:cNvPr>
          <p:cNvSpPr/>
          <p:nvPr/>
        </p:nvSpPr>
        <p:spPr>
          <a:xfrm>
            <a:off x="6278584" y="5607507"/>
            <a:ext cx="2721497" cy="5335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6" name="Rectangle 15">
            <a:extLst>
              <a:ext uri="{FF2B5EF4-FFF2-40B4-BE49-F238E27FC236}">
                <a16:creationId xmlns:a16="http://schemas.microsoft.com/office/drawing/2014/main" id="{43F94D32-DDD8-41AC-BDEC-CCC466AC32C5}"/>
              </a:ext>
            </a:extLst>
          </p:cNvPr>
          <p:cNvSpPr/>
          <p:nvPr/>
        </p:nvSpPr>
        <p:spPr>
          <a:xfrm>
            <a:off x="9219405" y="5671606"/>
            <a:ext cx="2721497" cy="430887"/>
          </a:xfrm>
          <a:prstGeom prst="rect">
            <a:avLst/>
          </a:prstGeom>
        </p:spPr>
        <p:txBody>
          <a:bodyPr wrap="square">
            <a:spAutoFit/>
          </a:bodyPr>
          <a:lstStyle/>
          <a:p>
            <a:r>
              <a:rPr lang="en-NZ" sz="1100" dirty="0">
                <a:solidFill>
                  <a:srgbClr val="555555"/>
                </a:solidFill>
              </a:rPr>
              <a:t>Requires a midblock transition for right turning vehicles to access right turn lane</a:t>
            </a:r>
            <a:endParaRPr lang="en-NZ" sz="1100" dirty="0"/>
          </a:p>
        </p:txBody>
      </p:sp>
      <p:sp>
        <p:nvSpPr>
          <p:cNvPr id="17" name="Rectangle 16">
            <a:extLst>
              <a:ext uri="{FF2B5EF4-FFF2-40B4-BE49-F238E27FC236}">
                <a16:creationId xmlns:a16="http://schemas.microsoft.com/office/drawing/2014/main" id="{A7924ECF-0A8F-4FE8-B2F8-5A2EFD33EF26}"/>
              </a:ext>
            </a:extLst>
          </p:cNvPr>
          <p:cNvSpPr/>
          <p:nvPr/>
        </p:nvSpPr>
        <p:spPr>
          <a:xfrm>
            <a:off x="9189006" y="5614365"/>
            <a:ext cx="2721497" cy="5335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8" name="TextBox 17">
            <a:extLst>
              <a:ext uri="{FF2B5EF4-FFF2-40B4-BE49-F238E27FC236}">
                <a16:creationId xmlns:a16="http://schemas.microsoft.com/office/drawing/2014/main" id="{5597C33B-2853-46C5-A57C-7312D4FC5275}"/>
              </a:ext>
            </a:extLst>
          </p:cNvPr>
          <p:cNvSpPr txBox="1"/>
          <p:nvPr/>
        </p:nvSpPr>
        <p:spPr>
          <a:xfrm>
            <a:off x="3273807" y="6198346"/>
            <a:ext cx="5621687" cy="307777"/>
          </a:xfrm>
          <a:prstGeom prst="rect">
            <a:avLst/>
          </a:prstGeom>
          <a:noFill/>
        </p:spPr>
        <p:txBody>
          <a:bodyPr wrap="square" rtlCol="0">
            <a:spAutoFit/>
          </a:bodyPr>
          <a:lstStyle/>
          <a:p>
            <a:pPr algn="ctr"/>
            <a:r>
              <a:rPr lang="en-US" sz="1400" b="1" dirty="0">
                <a:solidFill>
                  <a:srgbClr val="0070C0"/>
                </a:solidFill>
              </a:rPr>
              <a:t>Full Protection or dedicated cycle phase or filter ?</a:t>
            </a:r>
            <a:endParaRPr lang="en-NZ" sz="1400" b="1" dirty="0">
              <a:solidFill>
                <a:srgbClr val="0070C0"/>
              </a:solidFill>
            </a:endParaRPr>
          </a:p>
        </p:txBody>
      </p:sp>
    </p:spTree>
    <p:extLst>
      <p:ext uri="{BB962C8B-B14F-4D97-AF65-F5344CB8AC3E}">
        <p14:creationId xmlns:p14="http://schemas.microsoft.com/office/powerpoint/2010/main" val="11120881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US" sz="3600" dirty="0"/>
              <a:t>Colored Cycle Lanes</a:t>
            </a:r>
            <a:endParaRPr lang="en-NZ" sz="3600" dirty="0"/>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1" y="928809"/>
            <a:ext cx="11661711" cy="5390711"/>
          </a:xfrm>
        </p:spPr>
        <p:txBody>
          <a:bodyPr>
            <a:normAutofit/>
          </a:bodyPr>
          <a:lstStyle/>
          <a:p>
            <a:r>
              <a:rPr lang="en-US" altLang="en-US" sz="2000" dirty="0"/>
              <a:t>Proven safety record and used frequently throughout the world.</a:t>
            </a:r>
          </a:p>
          <a:p>
            <a:r>
              <a:rPr lang="en-NZ" sz="2000" dirty="0"/>
              <a:t>In New Zealand</a:t>
            </a:r>
          </a:p>
          <a:p>
            <a:pPr marL="685800" lvl="2">
              <a:spcBef>
                <a:spcPts val="1000"/>
              </a:spcBef>
            </a:pPr>
            <a:r>
              <a:rPr lang="en-NZ" sz="1600" dirty="0"/>
              <a:t>Green coloured surfacing is used at locations where motorists may be unaware of the likely presence of cyclists, or where motorists are likely to cross over the path of cyclists (for example at intersection transitions or across side streets).</a:t>
            </a:r>
          </a:p>
          <a:p>
            <a:pPr marL="685800" lvl="2">
              <a:spcBef>
                <a:spcPts val="1000"/>
              </a:spcBef>
            </a:pPr>
            <a:r>
              <a:rPr lang="en-NZ" sz="2000" dirty="0"/>
              <a:t> </a:t>
            </a:r>
            <a:r>
              <a:rPr lang="en-NZ" sz="1600" dirty="0"/>
              <a:t>There are four green colours in use.</a:t>
            </a:r>
          </a:p>
          <a:p>
            <a:r>
              <a:rPr lang="en-NZ" sz="2000" dirty="0"/>
              <a:t>Examples of where coloured surfacing is recommended are shown below.</a:t>
            </a:r>
          </a:p>
          <a:p>
            <a:endParaRPr lang="en-US" altLang="en-US" sz="2000" dirty="0"/>
          </a:p>
          <a:p>
            <a:endParaRPr lang="en-US" altLang="en-US" sz="1400" dirty="0"/>
          </a:p>
          <a:p>
            <a:pPr lvl="1"/>
            <a:endParaRPr lang="en-US" altLang="en-US" sz="1400" dirty="0"/>
          </a:p>
        </p:txBody>
      </p:sp>
      <p:pic>
        <p:nvPicPr>
          <p:cNvPr id="7172" name="Picture 4" descr="cycle lane transition to off road path">
            <a:extLst>
              <a:ext uri="{FF2B5EF4-FFF2-40B4-BE49-F238E27FC236}">
                <a16:creationId xmlns:a16="http://schemas.microsoft.com/office/drawing/2014/main" id="{AE8C09CE-B70D-44EB-AB14-ABFAF5289B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870" y="3429000"/>
            <a:ext cx="4814570" cy="2706858"/>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DA3 07 Cycle lane acorss a high volume driveway">
            <a:extLst>
              <a:ext uri="{FF2B5EF4-FFF2-40B4-BE49-F238E27FC236}">
                <a16:creationId xmlns:a16="http://schemas.microsoft.com/office/drawing/2014/main" id="{6E835571-A22D-4988-B473-6F8A8D4EBC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6386" y="3429000"/>
            <a:ext cx="3609144" cy="270685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0B2C180-98A5-45FB-98BB-1937F57C6D3D}"/>
              </a:ext>
            </a:extLst>
          </p:cNvPr>
          <p:cNvSpPr txBox="1"/>
          <p:nvPr/>
        </p:nvSpPr>
        <p:spPr>
          <a:xfrm>
            <a:off x="284481" y="6564499"/>
            <a:ext cx="7548880" cy="246221"/>
          </a:xfrm>
          <a:prstGeom prst="rect">
            <a:avLst/>
          </a:prstGeom>
          <a:noFill/>
        </p:spPr>
        <p:txBody>
          <a:bodyPr wrap="square" rtlCol="0">
            <a:spAutoFit/>
          </a:bodyPr>
          <a:lstStyle/>
          <a:p>
            <a:r>
              <a:rPr lang="en-NZ" sz="1000" dirty="0"/>
              <a:t>1. References to NZTA Website. </a:t>
            </a:r>
          </a:p>
        </p:txBody>
      </p:sp>
    </p:spTree>
    <p:extLst>
      <p:ext uri="{BB962C8B-B14F-4D97-AF65-F5344CB8AC3E}">
        <p14:creationId xmlns:p14="http://schemas.microsoft.com/office/powerpoint/2010/main" val="887346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NZ" sz="3600" dirty="0"/>
              <a:t>Cyclist Detection</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1" y="928809"/>
            <a:ext cx="11661711" cy="3283178"/>
          </a:xfrm>
        </p:spPr>
        <p:txBody>
          <a:bodyPr>
            <a:normAutofit/>
          </a:bodyPr>
          <a:lstStyle/>
          <a:p>
            <a:r>
              <a:rPr lang="en-US" altLang="en-US" sz="2000" dirty="0"/>
              <a:t>Successful and reliable cyclist detection is critical to offer improved service for cyclists at signals.</a:t>
            </a:r>
          </a:p>
          <a:p>
            <a:endParaRPr lang="en-US" altLang="en-US" sz="2000" dirty="0"/>
          </a:p>
          <a:p>
            <a:r>
              <a:rPr lang="en-US" altLang="en-US" sz="2000" dirty="0"/>
              <a:t>Cycle detection is required:</a:t>
            </a:r>
          </a:p>
          <a:p>
            <a:pPr lvl="1"/>
            <a:r>
              <a:rPr lang="en-US" altLang="en-US" sz="1600" dirty="0"/>
              <a:t>An intersection movement used by cyclist is called on demand only</a:t>
            </a:r>
          </a:p>
          <a:p>
            <a:pPr lvl="1"/>
            <a:r>
              <a:rPr lang="en-US" altLang="en-US" sz="1600" dirty="0"/>
              <a:t>All-red phase extension is required for cyclists to safely finish crossing the intersection</a:t>
            </a:r>
          </a:p>
          <a:p>
            <a:pPr lvl="1"/>
            <a:endParaRPr lang="en-US" altLang="en-US" sz="1600" dirty="0"/>
          </a:p>
          <a:p>
            <a:r>
              <a:rPr lang="en-US" altLang="en-US" sz="2000" dirty="0"/>
              <a:t>Detection types</a:t>
            </a:r>
          </a:p>
          <a:p>
            <a:pPr lvl="1"/>
            <a:r>
              <a:rPr lang="en-US" altLang="en-US" sz="1600" dirty="0"/>
              <a:t>Inductive loops</a:t>
            </a:r>
          </a:p>
          <a:p>
            <a:pPr lvl="1"/>
            <a:r>
              <a:rPr lang="en-US" altLang="en-US" sz="1600" dirty="0"/>
              <a:t>Push-button detectors</a:t>
            </a:r>
          </a:p>
          <a:p>
            <a:pPr lvl="1"/>
            <a:r>
              <a:rPr lang="en-US" altLang="en-US" sz="1600" dirty="0"/>
              <a:t>Above ground detection, i.e. video detection</a:t>
            </a:r>
          </a:p>
          <a:p>
            <a:pPr lvl="1"/>
            <a:endParaRPr lang="en-US" altLang="en-US" sz="2000" dirty="0"/>
          </a:p>
          <a:p>
            <a:pPr lvl="1"/>
            <a:endParaRPr lang="en-US" altLang="en-US" sz="1400" dirty="0"/>
          </a:p>
          <a:p>
            <a:pPr lvl="1"/>
            <a:endParaRPr lang="en-US" altLang="en-US" sz="1400" dirty="0"/>
          </a:p>
        </p:txBody>
      </p:sp>
      <p:pic>
        <p:nvPicPr>
          <p:cNvPr id="3074" name="Picture 2" descr="DA9 24 loop detection markings jeanette ward">
            <a:extLst>
              <a:ext uri="{FF2B5EF4-FFF2-40B4-BE49-F238E27FC236}">
                <a16:creationId xmlns:a16="http://schemas.microsoft.com/office/drawing/2014/main" id="{2C2E1187-20DE-4D0F-A8B3-617DBFEF6A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0164" y="4338363"/>
            <a:ext cx="3849370" cy="21642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A9 25 handrails and footrails at crossing">
            <a:extLst>
              <a:ext uri="{FF2B5EF4-FFF2-40B4-BE49-F238E27FC236}">
                <a16:creationId xmlns:a16="http://schemas.microsoft.com/office/drawing/2014/main" id="{D116C7A3-7789-404F-AF3E-808EFD0E14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6229" y="4338363"/>
            <a:ext cx="3849370" cy="2164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001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US" sz="3600" dirty="0"/>
              <a:t>Signaling for Cyclist</a:t>
            </a:r>
            <a:endParaRPr lang="en-NZ" sz="3600" dirty="0"/>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1" y="928809"/>
            <a:ext cx="11661711" cy="564711"/>
          </a:xfrm>
        </p:spPr>
        <p:txBody>
          <a:bodyPr>
            <a:normAutofit/>
          </a:bodyPr>
          <a:lstStyle/>
          <a:p>
            <a:r>
              <a:rPr lang="en-US" altLang="en-US" sz="2000" dirty="0"/>
              <a:t>Separate bicycle phase</a:t>
            </a:r>
          </a:p>
          <a:p>
            <a:pPr lvl="1"/>
            <a:endParaRPr lang="en-US" altLang="en-US" sz="1400" dirty="0"/>
          </a:p>
          <a:p>
            <a:pPr lvl="1"/>
            <a:endParaRPr lang="en-US" altLang="en-US" sz="1400" dirty="0"/>
          </a:p>
        </p:txBody>
      </p:sp>
      <p:pic>
        <p:nvPicPr>
          <p:cNvPr id="4" name="Picture 3">
            <a:extLst>
              <a:ext uri="{FF2B5EF4-FFF2-40B4-BE49-F238E27FC236}">
                <a16:creationId xmlns:a16="http://schemas.microsoft.com/office/drawing/2014/main" id="{DDA87251-AD48-4811-AAF0-9488207808CA}"/>
              </a:ext>
            </a:extLst>
          </p:cNvPr>
          <p:cNvPicPr>
            <a:picLocks noChangeAspect="1"/>
          </p:cNvPicPr>
          <p:nvPr/>
        </p:nvPicPr>
        <p:blipFill>
          <a:blip r:embed="rId3"/>
          <a:stretch>
            <a:fillRect/>
          </a:stretch>
        </p:blipFill>
        <p:spPr>
          <a:xfrm>
            <a:off x="3825080" y="1001550"/>
            <a:ext cx="5765959" cy="2427450"/>
          </a:xfrm>
          <a:prstGeom prst="rect">
            <a:avLst/>
          </a:prstGeom>
        </p:spPr>
      </p:pic>
      <p:sp>
        <p:nvSpPr>
          <p:cNvPr id="7" name="Content Placeholder 2">
            <a:extLst>
              <a:ext uri="{FF2B5EF4-FFF2-40B4-BE49-F238E27FC236}">
                <a16:creationId xmlns:a16="http://schemas.microsoft.com/office/drawing/2014/main" id="{80359D38-FD9D-4D1A-B312-E3D0A28B0F05}"/>
              </a:ext>
            </a:extLst>
          </p:cNvPr>
          <p:cNvSpPr txBox="1">
            <a:spLocks/>
          </p:cNvSpPr>
          <p:nvPr/>
        </p:nvSpPr>
        <p:spPr>
          <a:xfrm>
            <a:off x="269031" y="3956489"/>
            <a:ext cx="3556049" cy="5647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dirty="0"/>
              <a:t>Early Start for Cyclist</a:t>
            </a:r>
          </a:p>
          <a:p>
            <a:pPr lvl="1"/>
            <a:endParaRPr lang="en-US" altLang="en-US" sz="1400" dirty="0"/>
          </a:p>
          <a:p>
            <a:pPr lvl="1"/>
            <a:endParaRPr lang="en-US" altLang="en-US" sz="1400" dirty="0"/>
          </a:p>
        </p:txBody>
      </p:sp>
      <p:sp>
        <p:nvSpPr>
          <p:cNvPr id="5" name="Rectangle 4">
            <a:extLst>
              <a:ext uri="{FF2B5EF4-FFF2-40B4-BE49-F238E27FC236}">
                <a16:creationId xmlns:a16="http://schemas.microsoft.com/office/drawing/2014/main" id="{D7712C08-3DB5-48FA-A83E-BEA3AB0CBE59}"/>
              </a:ext>
            </a:extLst>
          </p:cNvPr>
          <p:cNvSpPr/>
          <p:nvPr/>
        </p:nvSpPr>
        <p:spPr>
          <a:xfrm>
            <a:off x="3855560" y="4025484"/>
            <a:ext cx="5765959" cy="1938992"/>
          </a:xfrm>
          <a:prstGeom prst="rect">
            <a:avLst/>
          </a:prstGeom>
          <a:ln>
            <a:solidFill>
              <a:schemeClr val="tx1"/>
            </a:solidFill>
          </a:ln>
        </p:spPr>
        <p:txBody>
          <a:bodyPr wrap="square">
            <a:spAutoFit/>
          </a:bodyPr>
          <a:lstStyle/>
          <a:p>
            <a:pPr marL="285750" indent="-285750">
              <a:buFont typeface="Arial" panose="020B0604020202020204" pitchFamily="34" charset="0"/>
              <a:buChar char="•"/>
            </a:pPr>
            <a:r>
              <a:rPr lang="en-US" altLang="en-US" dirty="0"/>
              <a:t>Advantages</a:t>
            </a:r>
          </a:p>
          <a:p>
            <a:pPr marL="742950" lvl="1" indent="-285750">
              <a:buFont typeface="Arial" panose="020B0604020202020204" pitchFamily="34" charset="0"/>
              <a:buChar char="•"/>
            </a:pPr>
            <a:r>
              <a:rPr lang="en-US" altLang="en-US" sz="1400" dirty="0"/>
              <a:t>Reduced “rat-running” by motor vehicles</a:t>
            </a:r>
          </a:p>
          <a:p>
            <a:pPr marL="742950" lvl="1" indent="-285750">
              <a:buFont typeface="Arial" panose="020B0604020202020204" pitchFamily="34" charset="0"/>
              <a:buChar char="•"/>
            </a:pPr>
            <a:r>
              <a:rPr lang="en-US" altLang="en-US" sz="1400" dirty="0"/>
              <a:t>To make cyclist more visible and</a:t>
            </a:r>
          </a:p>
          <a:p>
            <a:pPr marL="742950" lvl="1" indent="-285750">
              <a:buFont typeface="Arial" panose="020B0604020202020204" pitchFamily="34" charset="0"/>
              <a:buChar char="•"/>
            </a:pPr>
            <a:r>
              <a:rPr lang="en-US" altLang="en-US" sz="1400" dirty="0"/>
              <a:t>To support the priority of non-</a:t>
            </a:r>
            <a:r>
              <a:rPr lang="en-US" altLang="en-US" sz="1400" dirty="0" err="1"/>
              <a:t>motorised</a:t>
            </a:r>
            <a:r>
              <a:rPr lang="en-US" altLang="en-US" sz="1400" dirty="0"/>
              <a:t> users</a:t>
            </a:r>
          </a:p>
          <a:p>
            <a:pPr marL="742950" lvl="1" indent="-285750">
              <a:buFont typeface="Arial" panose="020B0604020202020204" pitchFamily="34" charset="0"/>
              <a:buChar char="•"/>
            </a:pPr>
            <a:endParaRPr lang="en-US" altLang="en-US" sz="1400" dirty="0"/>
          </a:p>
          <a:p>
            <a:pPr marL="285750" indent="-285750">
              <a:buFont typeface="Arial" panose="020B0604020202020204" pitchFamily="34" charset="0"/>
              <a:buChar char="•"/>
            </a:pPr>
            <a:r>
              <a:rPr lang="en-US" altLang="en-US" dirty="0"/>
              <a:t>Disadvantages</a:t>
            </a:r>
          </a:p>
          <a:p>
            <a:pPr marL="742950" lvl="1" indent="-285750">
              <a:buFont typeface="Arial" panose="020B0604020202020204" pitchFamily="34" charset="0"/>
              <a:buChar char="•"/>
            </a:pPr>
            <a:r>
              <a:rPr lang="en-US" altLang="en-US" sz="1400" dirty="0"/>
              <a:t>Reduced green time for traffic and</a:t>
            </a:r>
          </a:p>
          <a:p>
            <a:pPr marL="742950" lvl="1" indent="-285750">
              <a:buFont typeface="Arial" panose="020B0604020202020204" pitchFamily="34" charset="0"/>
              <a:buChar char="•"/>
            </a:pPr>
            <a:r>
              <a:rPr lang="en-US" altLang="en-US" sz="1400" dirty="0"/>
              <a:t>More information to process </a:t>
            </a:r>
          </a:p>
        </p:txBody>
      </p:sp>
    </p:spTree>
    <p:extLst>
      <p:ext uri="{BB962C8B-B14F-4D97-AF65-F5344CB8AC3E}">
        <p14:creationId xmlns:p14="http://schemas.microsoft.com/office/powerpoint/2010/main" val="3626046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429207" y="3074331"/>
            <a:ext cx="10347649" cy="709337"/>
          </a:xfrm>
        </p:spPr>
        <p:txBody>
          <a:bodyPr>
            <a:normAutofit/>
          </a:bodyPr>
          <a:lstStyle/>
          <a:p>
            <a:pPr algn="ctr"/>
            <a:r>
              <a:rPr lang="en-US" sz="3600" dirty="0"/>
              <a:t>Is it necessary to be consistent?</a:t>
            </a:r>
            <a:endParaRPr lang="en-NZ" sz="3600" dirty="0"/>
          </a:p>
        </p:txBody>
      </p:sp>
    </p:spTree>
    <p:extLst>
      <p:ext uri="{BB962C8B-B14F-4D97-AF65-F5344CB8AC3E}">
        <p14:creationId xmlns:p14="http://schemas.microsoft.com/office/powerpoint/2010/main" val="1291080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F0AB8-0670-441D-B10F-98AE56965F57}"/>
              </a:ext>
            </a:extLst>
          </p:cNvPr>
          <p:cNvSpPr>
            <a:spLocks noGrp="1"/>
          </p:cNvSpPr>
          <p:nvPr>
            <p:ph type="ctrTitle"/>
          </p:nvPr>
        </p:nvSpPr>
        <p:spPr/>
        <p:txBody>
          <a:bodyPr>
            <a:normAutofit/>
          </a:bodyPr>
          <a:lstStyle/>
          <a:p>
            <a:r>
              <a:rPr lang="en-NZ" sz="3400" dirty="0"/>
              <a:t>Motorists</a:t>
            </a:r>
          </a:p>
        </p:txBody>
      </p:sp>
    </p:spTree>
    <p:extLst>
      <p:ext uri="{BB962C8B-B14F-4D97-AF65-F5344CB8AC3E}">
        <p14:creationId xmlns:p14="http://schemas.microsoft.com/office/powerpoint/2010/main" val="1887203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NZ" sz="3600" dirty="0"/>
              <a:t>Yellow Light</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2" y="928809"/>
            <a:ext cx="8631900" cy="4661763"/>
          </a:xfrm>
        </p:spPr>
        <p:txBody>
          <a:bodyPr>
            <a:normAutofit/>
          </a:bodyPr>
          <a:lstStyle/>
          <a:p>
            <a:r>
              <a:rPr lang="en-US" altLang="en-US" sz="2000" dirty="0"/>
              <a:t>Yellow light is a signal to warn motorists to stop or pass through the stop line before red</a:t>
            </a:r>
          </a:p>
          <a:p>
            <a:endParaRPr lang="en-US" altLang="en-US" sz="2000" dirty="0"/>
          </a:p>
          <a:p>
            <a:r>
              <a:rPr lang="en-US" altLang="en-US" sz="2000" dirty="0"/>
              <a:t>Two types of decision when the drivers see a yellow light</a:t>
            </a:r>
          </a:p>
          <a:p>
            <a:pPr lvl="1"/>
            <a:r>
              <a:rPr lang="en-US" altLang="en-US" sz="1800" dirty="0"/>
              <a:t>Stop decision</a:t>
            </a:r>
          </a:p>
          <a:p>
            <a:pPr lvl="1"/>
            <a:r>
              <a:rPr lang="en-US" altLang="en-US" sz="1800" dirty="0"/>
              <a:t>Run Decision</a:t>
            </a:r>
          </a:p>
          <a:p>
            <a:pPr lvl="1"/>
            <a:endParaRPr lang="en-US" altLang="en-US" sz="2000" dirty="0"/>
          </a:p>
          <a:p>
            <a:r>
              <a:rPr lang="en-US" altLang="en-US" sz="2000" dirty="0"/>
              <a:t>Yellow light running has been an ongoing problem</a:t>
            </a:r>
          </a:p>
          <a:p>
            <a:endParaRPr lang="en-US" altLang="en-US" sz="2000" dirty="0"/>
          </a:p>
          <a:p>
            <a:r>
              <a:rPr lang="en-US" altLang="en-US" sz="2000" dirty="0"/>
              <a:t>Dilemma zone </a:t>
            </a:r>
          </a:p>
          <a:p>
            <a:pPr lvl="1"/>
            <a:r>
              <a:rPr lang="en-US" altLang="en-US" sz="1800" dirty="0"/>
              <a:t>A zone in which a vehicle approaching an signalized intersection at yellow onset can neither safely / comfortably stop before the stop line nor clear the intersection safely (equivalently enter the intersection before red onset)</a:t>
            </a:r>
          </a:p>
          <a:p>
            <a:pPr lvl="1"/>
            <a:endParaRPr lang="en-US" altLang="en-US" sz="1800" dirty="0"/>
          </a:p>
          <a:p>
            <a:endParaRPr lang="en-US" altLang="en-US" sz="2000" dirty="0"/>
          </a:p>
          <a:p>
            <a:pPr marL="457200" lvl="1" indent="0">
              <a:buNone/>
            </a:pPr>
            <a:endParaRPr lang="en-NZ" sz="1800" dirty="0"/>
          </a:p>
          <a:p>
            <a:pPr lvl="1">
              <a:buFont typeface="Arial" panose="020B0604020202020204" pitchFamily="34" charset="0"/>
              <a:buChar char="–"/>
            </a:pPr>
            <a:endParaRPr lang="en-NZ" sz="1600" dirty="0"/>
          </a:p>
          <a:p>
            <a:endParaRPr lang="en-NZ" sz="2000" dirty="0"/>
          </a:p>
        </p:txBody>
      </p:sp>
      <p:pic>
        <p:nvPicPr>
          <p:cNvPr id="5126" name="Picture 6" descr="Image result for amber traffic signal">
            <a:extLst>
              <a:ext uri="{FF2B5EF4-FFF2-40B4-BE49-F238E27FC236}">
                <a16:creationId xmlns:a16="http://schemas.microsoft.com/office/drawing/2014/main" id="{5D740DAF-4D76-4284-B5F5-314E38F412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0932" y="1435262"/>
            <a:ext cx="2519870" cy="2562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2446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1869721" cy="709337"/>
          </a:xfrm>
        </p:spPr>
        <p:txBody>
          <a:bodyPr>
            <a:normAutofit/>
          </a:bodyPr>
          <a:lstStyle/>
          <a:p>
            <a:r>
              <a:rPr lang="en-NZ" sz="3600" dirty="0"/>
              <a:t>Diverse Driver’s Decisions during the Yellow Phase</a:t>
            </a:r>
          </a:p>
        </p:txBody>
      </p:sp>
      <p:sp>
        <p:nvSpPr>
          <p:cNvPr id="18" name="Content Placeholder 2">
            <a:extLst>
              <a:ext uri="{FF2B5EF4-FFF2-40B4-BE49-F238E27FC236}">
                <a16:creationId xmlns:a16="http://schemas.microsoft.com/office/drawing/2014/main" id="{C655BDF3-1E42-47FC-95E0-F04F1C9E4877}"/>
              </a:ext>
            </a:extLst>
          </p:cNvPr>
          <p:cNvSpPr>
            <a:spLocks noGrp="1"/>
          </p:cNvSpPr>
          <p:nvPr>
            <p:ph idx="1"/>
          </p:nvPr>
        </p:nvSpPr>
        <p:spPr>
          <a:xfrm>
            <a:off x="269032" y="928808"/>
            <a:ext cx="11606593" cy="5836095"/>
          </a:xfrm>
        </p:spPr>
        <p:txBody>
          <a:bodyPr>
            <a:normAutofit/>
          </a:bodyPr>
          <a:lstStyle/>
          <a:p>
            <a:r>
              <a:rPr lang="en-US" altLang="en-US" sz="2000" dirty="0">
                <a:solidFill>
                  <a:srgbClr val="0070C0"/>
                </a:solidFill>
              </a:rPr>
              <a:t>More aggressive</a:t>
            </a:r>
            <a:r>
              <a:rPr lang="en-US" altLang="en-US" sz="2000" dirty="0"/>
              <a:t> during the </a:t>
            </a:r>
            <a:r>
              <a:rPr lang="en-US" altLang="en-US" sz="2000" dirty="0">
                <a:solidFill>
                  <a:srgbClr val="0070C0"/>
                </a:solidFill>
              </a:rPr>
              <a:t>high speed </a:t>
            </a:r>
            <a:r>
              <a:rPr lang="en-US" altLang="en-US" sz="2000" dirty="0"/>
              <a:t>traffic condition</a:t>
            </a:r>
          </a:p>
          <a:p>
            <a:pPr lvl="1"/>
            <a:endParaRPr lang="en-US" altLang="en-US" sz="1800" dirty="0"/>
          </a:p>
          <a:p>
            <a:r>
              <a:rPr lang="en-US" altLang="en-US" sz="2000" dirty="0">
                <a:solidFill>
                  <a:srgbClr val="0070C0"/>
                </a:solidFill>
              </a:rPr>
              <a:t>Less aggressive </a:t>
            </a:r>
            <a:r>
              <a:rPr lang="en-US" altLang="en-US" sz="2000" dirty="0"/>
              <a:t>during conditions of </a:t>
            </a:r>
            <a:r>
              <a:rPr lang="en-US" altLang="en-US" sz="2000" dirty="0">
                <a:solidFill>
                  <a:srgbClr val="0070C0"/>
                </a:solidFill>
              </a:rPr>
              <a:t>high volume </a:t>
            </a:r>
            <a:r>
              <a:rPr lang="en-US" altLang="en-US" sz="2000" dirty="0"/>
              <a:t>or </a:t>
            </a:r>
            <a:r>
              <a:rPr lang="en-US" altLang="en-US" sz="2000" dirty="0">
                <a:solidFill>
                  <a:srgbClr val="0070C0"/>
                </a:solidFill>
              </a:rPr>
              <a:t>long green times</a:t>
            </a:r>
            <a:r>
              <a:rPr lang="en-US" altLang="en-US" sz="2000" dirty="0"/>
              <a:t>, i.e. typically main roads</a:t>
            </a:r>
          </a:p>
          <a:p>
            <a:pPr lvl="1"/>
            <a:endParaRPr lang="en-NZ" sz="2000" dirty="0"/>
          </a:p>
          <a:p>
            <a:r>
              <a:rPr lang="en-US" altLang="en-US" sz="2000" dirty="0">
                <a:solidFill>
                  <a:srgbClr val="0070C0"/>
                </a:solidFill>
              </a:rPr>
              <a:t>More aggressive </a:t>
            </a:r>
            <a:r>
              <a:rPr lang="en-US" altLang="en-US" sz="2000" dirty="0"/>
              <a:t>with </a:t>
            </a:r>
            <a:r>
              <a:rPr lang="en-US" altLang="en-US" sz="2000" dirty="0">
                <a:solidFill>
                  <a:srgbClr val="0070C0"/>
                </a:solidFill>
              </a:rPr>
              <a:t>good signal coordination</a:t>
            </a:r>
          </a:p>
          <a:p>
            <a:pPr lvl="1"/>
            <a:endParaRPr lang="en-US" altLang="en-US" sz="1800" dirty="0"/>
          </a:p>
          <a:p>
            <a:r>
              <a:rPr lang="en-US" altLang="en-US" sz="2000" dirty="0"/>
              <a:t>Higher </a:t>
            </a:r>
            <a:r>
              <a:rPr lang="en-US" altLang="en-US" sz="2000" dirty="0">
                <a:solidFill>
                  <a:srgbClr val="0070C0"/>
                </a:solidFill>
              </a:rPr>
              <a:t>approaching speed</a:t>
            </a:r>
            <a:r>
              <a:rPr lang="en-US" altLang="en-US" sz="2000" dirty="0"/>
              <a:t>, more aggressive</a:t>
            </a:r>
          </a:p>
          <a:p>
            <a:endParaRPr lang="en-US" altLang="en-US" sz="2000" dirty="0"/>
          </a:p>
          <a:p>
            <a:r>
              <a:rPr lang="en-US" altLang="en-US" sz="2000" dirty="0"/>
              <a:t>Male vs. Female; Young drivers vs. Senior drivers</a:t>
            </a:r>
          </a:p>
          <a:p>
            <a:pPr marL="457200" lvl="1" indent="0">
              <a:buNone/>
            </a:pPr>
            <a:endParaRPr lang="en-NZ" sz="1800" dirty="0"/>
          </a:p>
          <a:p>
            <a:pPr lvl="1">
              <a:buFont typeface="Arial" panose="020B0604020202020204" pitchFamily="34" charset="0"/>
              <a:buChar char="–"/>
            </a:pPr>
            <a:endParaRPr lang="en-NZ" sz="1600" dirty="0"/>
          </a:p>
          <a:p>
            <a:endParaRPr lang="en-NZ" sz="2000" dirty="0"/>
          </a:p>
        </p:txBody>
      </p:sp>
    </p:spTree>
    <p:extLst>
      <p:ext uri="{BB962C8B-B14F-4D97-AF65-F5344CB8AC3E}">
        <p14:creationId xmlns:p14="http://schemas.microsoft.com/office/powerpoint/2010/main" val="1159980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CB546-2432-46E4-AD22-D24795642C5A}"/>
              </a:ext>
            </a:extLst>
          </p:cNvPr>
          <p:cNvSpPr>
            <a:spLocks noGrp="1"/>
          </p:cNvSpPr>
          <p:nvPr>
            <p:ph type="title"/>
          </p:nvPr>
        </p:nvSpPr>
        <p:spPr>
          <a:xfrm>
            <a:off x="838200" y="536196"/>
            <a:ext cx="10515600" cy="981771"/>
          </a:xfrm>
        </p:spPr>
        <p:txBody>
          <a:bodyPr/>
          <a:lstStyle/>
          <a:p>
            <a:r>
              <a:rPr lang="en-NZ" dirty="0"/>
              <a:t>Background</a:t>
            </a:r>
          </a:p>
        </p:txBody>
      </p:sp>
      <p:sp>
        <p:nvSpPr>
          <p:cNvPr id="3" name="Content Placeholder 2">
            <a:extLst>
              <a:ext uri="{FF2B5EF4-FFF2-40B4-BE49-F238E27FC236}">
                <a16:creationId xmlns:a16="http://schemas.microsoft.com/office/drawing/2014/main" id="{37436768-066F-4C68-86E3-6C8ACFAFD189}"/>
              </a:ext>
            </a:extLst>
          </p:cNvPr>
          <p:cNvSpPr>
            <a:spLocks noGrp="1"/>
          </p:cNvSpPr>
          <p:nvPr>
            <p:ph idx="1"/>
          </p:nvPr>
        </p:nvSpPr>
        <p:spPr>
          <a:xfrm>
            <a:off x="838200" y="1694996"/>
            <a:ext cx="10972800" cy="4798695"/>
          </a:xfrm>
        </p:spPr>
        <p:txBody>
          <a:bodyPr>
            <a:normAutofit/>
          </a:bodyPr>
          <a:lstStyle/>
          <a:p>
            <a:r>
              <a:rPr lang="en-NZ" sz="2400" dirty="0"/>
              <a:t>Traffic signals are installed for road users. </a:t>
            </a:r>
          </a:p>
          <a:p>
            <a:endParaRPr lang="en-NZ" sz="2400" dirty="0"/>
          </a:p>
          <a:p>
            <a:r>
              <a:rPr lang="en-NZ" sz="2400" dirty="0"/>
              <a:t>A clear understanding of road user’s behaviour is necessary for providing necessary infrastructure and also for enhancing road safety &amp; efficiency at signalised intersections.</a:t>
            </a:r>
          </a:p>
          <a:p>
            <a:endParaRPr lang="en-US" sz="2400" dirty="0"/>
          </a:p>
          <a:p>
            <a:r>
              <a:rPr lang="en-US" sz="2400" dirty="0"/>
              <a:t>This presentation aims to offer a start for the industry to assess the road user’s behaviors with traffic signal design. It presents the results of a review of relevant technical literature and good practices.</a:t>
            </a:r>
          </a:p>
          <a:p>
            <a:pPr marL="0" indent="0">
              <a:buNone/>
            </a:pPr>
            <a:endParaRPr lang="en-US" sz="2400" dirty="0"/>
          </a:p>
        </p:txBody>
      </p:sp>
    </p:spTree>
    <p:extLst>
      <p:ext uri="{BB962C8B-B14F-4D97-AF65-F5344CB8AC3E}">
        <p14:creationId xmlns:p14="http://schemas.microsoft.com/office/powerpoint/2010/main" val="842372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1869721" cy="709337"/>
          </a:xfrm>
        </p:spPr>
        <p:txBody>
          <a:bodyPr>
            <a:normAutofit/>
          </a:bodyPr>
          <a:lstStyle/>
          <a:p>
            <a:r>
              <a:rPr lang="en-NZ" sz="3600" dirty="0"/>
              <a:t>Improvements on the Intersection Design and Control</a:t>
            </a:r>
          </a:p>
        </p:txBody>
      </p:sp>
      <p:sp>
        <p:nvSpPr>
          <p:cNvPr id="18" name="Content Placeholder 2">
            <a:extLst>
              <a:ext uri="{FF2B5EF4-FFF2-40B4-BE49-F238E27FC236}">
                <a16:creationId xmlns:a16="http://schemas.microsoft.com/office/drawing/2014/main" id="{C655BDF3-1E42-47FC-95E0-F04F1C9E4877}"/>
              </a:ext>
            </a:extLst>
          </p:cNvPr>
          <p:cNvSpPr>
            <a:spLocks noGrp="1"/>
          </p:cNvSpPr>
          <p:nvPr>
            <p:ph idx="1"/>
          </p:nvPr>
        </p:nvSpPr>
        <p:spPr>
          <a:xfrm>
            <a:off x="269032" y="928808"/>
            <a:ext cx="11606593" cy="5836095"/>
          </a:xfrm>
        </p:spPr>
        <p:txBody>
          <a:bodyPr>
            <a:normAutofit/>
          </a:bodyPr>
          <a:lstStyle/>
          <a:p>
            <a:r>
              <a:rPr lang="en-US" altLang="en-US" sz="2000" dirty="0">
                <a:solidFill>
                  <a:srgbClr val="0070C0"/>
                </a:solidFill>
              </a:rPr>
              <a:t>More aggressive</a:t>
            </a:r>
            <a:r>
              <a:rPr lang="en-US" altLang="en-US" sz="2000" dirty="0"/>
              <a:t> during the </a:t>
            </a:r>
            <a:r>
              <a:rPr lang="en-US" altLang="en-US" sz="2000" dirty="0">
                <a:solidFill>
                  <a:srgbClr val="0070C0"/>
                </a:solidFill>
              </a:rPr>
              <a:t>high speed </a:t>
            </a:r>
            <a:r>
              <a:rPr lang="en-US" altLang="en-US" sz="2000" dirty="0"/>
              <a:t>traffic condition</a:t>
            </a:r>
          </a:p>
          <a:p>
            <a:pPr lvl="1"/>
            <a:r>
              <a:rPr lang="en-US" altLang="en-US" sz="1800" dirty="0"/>
              <a:t>Speed profile analysis during the design stage</a:t>
            </a:r>
          </a:p>
          <a:p>
            <a:pPr lvl="1"/>
            <a:r>
              <a:rPr lang="en-US" altLang="en-US" sz="1800" dirty="0"/>
              <a:t>Speed Enforcement </a:t>
            </a:r>
          </a:p>
          <a:p>
            <a:pPr lvl="1"/>
            <a:endParaRPr lang="en-US" altLang="en-US" sz="1800" dirty="0"/>
          </a:p>
          <a:p>
            <a:r>
              <a:rPr lang="en-US" altLang="en-US" sz="2000" dirty="0">
                <a:solidFill>
                  <a:srgbClr val="0070C0"/>
                </a:solidFill>
              </a:rPr>
              <a:t>Less aggressive </a:t>
            </a:r>
            <a:r>
              <a:rPr lang="en-US" altLang="en-US" sz="2000" dirty="0"/>
              <a:t>during conditions of </a:t>
            </a:r>
            <a:r>
              <a:rPr lang="en-US" altLang="en-US" sz="2000" dirty="0">
                <a:solidFill>
                  <a:srgbClr val="0070C0"/>
                </a:solidFill>
              </a:rPr>
              <a:t>high volume </a:t>
            </a:r>
            <a:r>
              <a:rPr lang="en-US" altLang="en-US" sz="2000" dirty="0"/>
              <a:t>or </a:t>
            </a:r>
            <a:r>
              <a:rPr lang="en-US" altLang="en-US" sz="2000" dirty="0">
                <a:solidFill>
                  <a:srgbClr val="0070C0"/>
                </a:solidFill>
              </a:rPr>
              <a:t>long green times</a:t>
            </a:r>
            <a:r>
              <a:rPr lang="en-US" altLang="en-US" sz="2000" dirty="0"/>
              <a:t>, i.e. typically main roads</a:t>
            </a:r>
          </a:p>
          <a:p>
            <a:pPr lvl="1"/>
            <a:r>
              <a:rPr lang="en-US" sz="1800" dirty="0"/>
              <a:t>More balanced traffic signal timings</a:t>
            </a:r>
          </a:p>
          <a:p>
            <a:pPr lvl="1"/>
            <a:r>
              <a:rPr lang="en-US" sz="1800" dirty="0"/>
              <a:t>Traffic signal phasing design</a:t>
            </a:r>
          </a:p>
          <a:p>
            <a:pPr lvl="1"/>
            <a:endParaRPr lang="en-NZ" sz="2000" dirty="0"/>
          </a:p>
          <a:p>
            <a:r>
              <a:rPr lang="en-US" altLang="en-US" sz="2000" dirty="0">
                <a:solidFill>
                  <a:srgbClr val="0070C0"/>
                </a:solidFill>
              </a:rPr>
              <a:t>More aggressive </a:t>
            </a:r>
            <a:r>
              <a:rPr lang="en-US" altLang="en-US" sz="2000" dirty="0"/>
              <a:t>with </a:t>
            </a:r>
            <a:r>
              <a:rPr lang="en-US" altLang="en-US" sz="2000" dirty="0">
                <a:solidFill>
                  <a:srgbClr val="0070C0"/>
                </a:solidFill>
              </a:rPr>
              <a:t>good signal coordination</a:t>
            </a:r>
          </a:p>
          <a:p>
            <a:pPr lvl="1"/>
            <a:r>
              <a:rPr lang="en-US" altLang="en-US" sz="1800" dirty="0"/>
              <a:t>Trade off between road network efficiency &amp; safety</a:t>
            </a:r>
          </a:p>
          <a:p>
            <a:pPr lvl="1"/>
            <a:endParaRPr lang="en-US" altLang="en-US" sz="1800" dirty="0"/>
          </a:p>
          <a:p>
            <a:r>
              <a:rPr lang="en-US" altLang="en-US" sz="2000" dirty="0"/>
              <a:t>Higher </a:t>
            </a:r>
            <a:r>
              <a:rPr lang="en-US" altLang="en-US" sz="2000" dirty="0">
                <a:solidFill>
                  <a:srgbClr val="0070C0"/>
                </a:solidFill>
              </a:rPr>
              <a:t>approaching speed</a:t>
            </a:r>
            <a:r>
              <a:rPr lang="en-US" altLang="en-US" sz="2000" dirty="0"/>
              <a:t>, more aggressive</a:t>
            </a:r>
          </a:p>
          <a:p>
            <a:pPr lvl="1"/>
            <a:r>
              <a:rPr lang="en-US" altLang="en-US" sz="1800" dirty="0"/>
              <a:t>Speed limit</a:t>
            </a:r>
          </a:p>
          <a:p>
            <a:pPr lvl="1"/>
            <a:r>
              <a:rPr lang="en-US" altLang="en-US" sz="1800" dirty="0"/>
              <a:t>Speed enforcement</a:t>
            </a:r>
          </a:p>
          <a:p>
            <a:endParaRPr lang="en-US" altLang="en-US" sz="2000" dirty="0"/>
          </a:p>
          <a:p>
            <a:r>
              <a:rPr lang="en-US" altLang="en-US" sz="2000" dirty="0"/>
              <a:t>Male vs. Female; Young drivers vs. Senior drivers</a:t>
            </a:r>
          </a:p>
          <a:p>
            <a:pPr lvl="1"/>
            <a:r>
              <a:rPr lang="en-US" altLang="en-US" sz="1800" dirty="0"/>
              <a:t>Traffic signal design considering driving population profiles</a:t>
            </a:r>
          </a:p>
        </p:txBody>
      </p:sp>
    </p:spTree>
    <p:extLst>
      <p:ext uri="{BB962C8B-B14F-4D97-AF65-F5344CB8AC3E}">
        <p14:creationId xmlns:p14="http://schemas.microsoft.com/office/powerpoint/2010/main" val="3569901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F0AB8-0670-441D-B10F-98AE56965F57}"/>
              </a:ext>
            </a:extLst>
          </p:cNvPr>
          <p:cNvSpPr>
            <a:spLocks noGrp="1"/>
          </p:cNvSpPr>
          <p:nvPr>
            <p:ph type="ctrTitle"/>
          </p:nvPr>
        </p:nvSpPr>
        <p:spPr/>
        <p:txBody>
          <a:bodyPr>
            <a:normAutofit/>
          </a:bodyPr>
          <a:lstStyle/>
          <a:p>
            <a:r>
              <a:rPr lang="en-NZ" sz="3400" dirty="0"/>
              <a:t>Moving Forward…</a:t>
            </a:r>
          </a:p>
        </p:txBody>
      </p:sp>
    </p:spTree>
    <p:extLst>
      <p:ext uri="{BB962C8B-B14F-4D97-AF65-F5344CB8AC3E}">
        <p14:creationId xmlns:p14="http://schemas.microsoft.com/office/powerpoint/2010/main" val="3368473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1869721" cy="709337"/>
          </a:xfrm>
        </p:spPr>
        <p:txBody>
          <a:bodyPr>
            <a:normAutofit/>
          </a:bodyPr>
          <a:lstStyle/>
          <a:p>
            <a:r>
              <a:rPr lang="en-NZ" sz="3600" dirty="0"/>
              <a:t>Moving Forward</a:t>
            </a:r>
          </a:p>
        </p:txBody>
      </p:sp>
      <p:sp>
        <p:nvSpPr>
          <p:cNvPr id="18" name="Content Placeholder 2">
            <a:extLst>
              <a:ext uri="{FF2B5EF4-FFF2-40B4-BE49-F238E27FC236}">
                <a16:creationId xmlns:a16="http://schemas.microsoft.com/office/drawing/2014/main" id="{C655BDF3-1E42-47FC-95E0-F04F1C9E4877}"/>
              </a:ext>
            </a:extLst>
          </p:cNvPr>
          <p:cNvSpPr>
            <a:spLocks noGrp="1"/>
          </p:cNvSpPr>
          <p:nvPr>
            <p:ph idx="1"/>
          </p:nvPr>
        </p:nvSpPr>
        <p:spPr>
          <a:xfrm>
            <a:off x="269033" y="928808"/>
            <a:ext cx="11365452" cy="5836095"/>
          </a:xfrm>
        </p:spPr>
        <p:txBody>
          <a:bodyPr>
            <a:normAutofit/>
          </a:bodyPr>
          <a:lstStyle/>
          <a:p>
            <a:r>
              <a:rPr lang="en-US" sz="2000" dirty="0"/>
              <a:t>It should have mentioned that the above reported findings are exploratory and much remains to be extended due to the complexity of the topics. </a:t>
            </a:r>
          </a:p>
          <a:p>
            <a:endParaRPr lang="en-US" sz="2000" dirty="0"/>
          </a:p>
          <a:p>
            <a:r>
              <a:rPr lang="en-US" sz="2000" dirty="0"/>
              <a:t>Comprehensive investigations are recommended for developing national wide standard.</a:t>
            </a:r>
          </a:p>
          <a:p>
            <a:endParaRPr lang="en-NZ" sz="1800" dirty="0"/>
          </a:p>
          <a:p>
            <a:pPr lvl="1">
              <a:buFont typeface="Arial" panose="020B0604020202020204" pitchFamily="34" charset="0"/>
              <a:buChar char="–"/>
            </a:pPr>
            <a:endParaRPr lang="en-NZ" sz="1600" dirty="0"/>
          </a:p>
          <a:p>
            <a:endParaRPr lang="en-NZ" sz="2000" dirty="0"/>
          </a:p>
        </p:txBody>
      </p:sp>
      <p:pic>
        <p:nvPicPr>
          <p:cNvPr id="12296" name="Picture 8" descr="Related image">
            <a:extLst>
              <a:ext uri="{FF2B5EF4-FFF2-40B4-BE49-F238E27FC236}">
                <a16:creationId xmlns:a16="http://schemas.microsoft.com/office/drawing/2014/main" id="{0BF31709-948E-47A2-AF83-1096EB02864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8367"/>
          <a:stretch/>
        </p:blipFill>
        <p:spPr bwMode="auto">
          <a:xfrm>
            <a:off x="557514" y="3151207"/>
            <a:ext cx="11076971" cy="2897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2148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0657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F0AB8-0670-441D-B10F-98AE56965F57}"/>
              </a:ext>
            </a:extLst>
          </p:cNvPr>
          <p:cNvSpPr>
            <a:spLocks noGrp="1"/>
          </p:cNvSpPr>
          <p:nvPr>
            <p:ph type="ctrTitle"/>
          </p:nvPr>
        </p:nvSpPr>
        <p:spPr/>
        <p:txBody>
          <a:bodyPr>
            <a:normAutofit/>
          </a:bodyPr>
          <a:lstStyle/>
          <a:p>
            <a:r>
              <a:rPr lang="en-NZ" sz="3400" dirty="0"/>
              <a:t>Pedestrian</a:t>
            </a:r>
          </a:p>
        </p:txBody>
      </p:sp>
    </p:spTree>
    <p:extLst>
      <p:ext uri="{BB962C8B-B14F-4D97-AF65-F5344CB8AC3E}">
        <p14:creationId xmlns:p14="http://schemas.microsoft.com/office/powerpoint/2010/main" val="521296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NZ" sz="3600" dirty="0"/>
              <a:t>Problem Statement</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162352" y="928809"/>
            <a:ext cx="6147008" cy="5312632"/>
          </a:xfrm>
        </p:spPr>
        <p:txBody>
          <a:bodyPr>
            <a:normAutofit/>
          </a:bodyPr>
          <a:lstStyle/>
          <a:p>
            <a:r>
              <a:rPr lang="en-NZ" sz="2000" dirty="0"/>
              <a:t>Pedestrian safety is paramount for intersection-based crossings.</a:t>
            </a:r>
          </a:p>
          <a:p>
            <a:endParaRPr lang="en-NZ" sz="2000" dirty="0"/>
          </a:p>
          <a:p>
            <a:r>
              <a:rPr lang="en-NZ" sz="2000" dirty="0"/>
              <a:t>Clear understanding of pedestrian crossing behaviour is necessary for:</a:t>
            </a:r>
          </a:p>
          <a:p>
            <a:pPr lvl="1">
              <a:buFont typeface="Arial" panose="020B0604020202020204" pitchFamily="34" charset="0"/>
              <a:buChar char="–"/>
            </a:pPr>
            <a:r>
              <a:rPr lang="en-NZ" sz="1800" dirty="0"/>
              <a:t>Providing necessary pedestrian infrastructure </a:t>
            </a:r>
          </a:p>
          <a:p>
            <a:pPr lvl="1">
              <a:buFont typeface="Arial" panose="020B0604020202020204" pitchFamily="34" charset="0"/>
              <a:buChar char="–"/>
            </a:pPr>
            <a:r>
              <a:rPr lang="en-NZ" sz="1800" dirty="0"/>
              <a:t>Enhancing pedestrian safety at signalised intersections. </a:t>
            </a:r>
          </a:p>
          <a:p>
            <a:pPr marL="457200" lvl="1" indent="0">
              <a:buNone/>
            </a:pPr>
            <a:endParaRPr lang="en-NZ" sz="1800" dirty="0"/>
          </a:p>
          <a:p>
            <a:r>
              <a:rPr lang="en-NZ" sz="2000" dirty="0"/>
              <a:t>This section aims to understand pedestrian crossing behaviours and to identify good practices in traffic signal design to enhance pedestrian safety. </a:t>
            </a:r>
          </a:p>
          <a:p>
            <a:pPr lvl="1">
              <a:buFont typeface="Arial" panose="020B0604020202020204" pitchFamily="34" charset="0"/>
              <a:buChar char="–"/>
            </a:pPr>
            <a:r>
              <a:rPr lang="en-NZ" sz="1800" dirty="0">
                <a:solidFill>
                  <a:srgbClr val="0070C0"/>
                </a:solidFill>
              </a:rPr>
              <a:t>Pedestrian non-compliance at signalised crossings</a:t>
            </a:r>
          </a:p>
          <a:p>
            <a:pPr lvl="1">
              <a:buFont typeface="Arial" panose="020B0604020202020204" pitchFamily="34" charset="0"/>
              <a:buChar char="–"/>
            </a:pPr>
            <a:r>
              <a:rPr lang="en-NZ" sz="1800" dirty="0">
                <a:solidFill>
                  <a:srgbClr val="0070C0"/>
                </a:solidFill>
              </a:rPr>
              <a:t>Pedestrian walking speed</a:t>
            </a:r>
          </a:p>
          <a:p>
            <a:pPr lvl="1">
              <a:buFont typeface="Arial" panose="020B0604020202020204" pitchFamily="34" charset="0"/>
              <a:buChar char="–"/>
            </a:pPr>
            <a:endParaRPr lang="en-NZ" sz="1600" dirty="0"/>
          </a:p>
          <a:p>
            <a:endParaRPr lang="en-NZ" sz="2000" dirty="0"/>
          </a:p>
        </p:txBody>
      </p:sp>
      <p:sp>
        <p:nvSpPr>
          <p:cNvPr id="7" name="Content Placeholder 2">
            <a:extLst>
              <a:ext uri="{FF2B5EF4-FFF2-40B4-BE49-F238E27FC236}">
                <a16:creationId xmlns:a16="http://schemas.microsoft.com/office/drawing/2014/main" id="{D6DECB38-AD42-4372-8FAB-053E816A5918}"/>
              </a:ext>
            </a:extLst>
          </p:cNvPr>
          <p:cNvSpPr txBox="1">
            <a:spLocks/>
          </p:cNvSpPr>
          <p:nvPr/>
        </p:nvSpPr>
        <p:spPr>
          <a:xfrm>
            <a:off x="10485119" y="2928084"/>
            <a:ext cx="1879600" cy="709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sz="2000" dirty="0"/>
              <a:t>Reading while walking</a:t>
            </a:r>
          </a:p>
          <a:p>
            <a:pPr marL="457200" lvl="1" indent="0">
              <a:buNone/>
            </a:pPr>
            <a:endParaRPr lang="en-NZ" sz="1600" dirty="0"/>
          </a:p>
        </p:txBody>
      </p:sp>
      <p:pic>
        <p:nvPicPr>
          <p:cNvPr id="8" name="Picture 2" descr="Image result for pedestrian walking">
            <a:extLst>
              <a:ext uri="{FF2B5EF4-FFF2-40B4-BE49-F238E27FC236}">
                <a16:creationId xmlns:a16="http://schemas.microsoft.com/office/drawing/2014/main" id="{D2BAC7C6-C505-4FE3-836B-5E28887E84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079" y="3778635"/>
            <a:ext cx="4257040" cy="212852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pedestrian walking">
            <a:extLst>
              <a:ext uri="{FF2B5EF4-FFF2-40B4-BE49-F238E27FC236}">
                <a16:creationId xmlns:a16="http://schemas.microsoft.com/office/drawing/2014/main" id="{54666891-5B7A-4BDC-98F0-F35F8F395B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079" y="928809"/>
            <a:ext cx="4257040" cy="2639365"/>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27D66920-749D-42BE-8A5F-B695C91EE8E8}"/>
              </a:ext>
            </a:extLst>
          </p:cNvPr>
          <p:cNvSpPr txBox="1">
            <a:spLocks/>
          </p:cNvSpPr>
          <p:nvPr/>
        </p:nvSpPr>
        <p:spPr>
          <a:xfrm>
            <a:off x="10485119" y="5319944"/>
            <a:ext cx="1879600" cy="70933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sz="2000" dirty="0"/>
              <a:t>Talking with phone while walking</a:t>
            </a:r>
          </a:p>
          <a:p>
            <a:pPr marL="457200" lvl="1" indent="0">
              <a:buNone/>
            </a:pPr>
            <a:endParaRPr lang="en-NZ" sz="1600" dirty="0"/>
          </a:p>
        </p:txBody>
      </p:sp>
    </p:spTree>
    <p:extLst>
      <p:ext uri="{BB962C8B-B14F-4D97-AF65-F5344CB8AC3E}">
        <p14:creationId xmlns:p14="http://schemas.microsoft.com/office/powerpoint/2010/main" val="2062224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1834997" cy="709337"/>
          </a:xfrm>
        </p:spPr>
        <p:txBody>
          <a:bodyPr>
            <a:normAutofit/>
          </a:bodyPr>
          <a:lstStyle/>
          <a:p>
            <a:r>
              <a:rPr lang="en-NZ" sz="3600" dirty="0"/>
              <a:t>Pedestrian Noncompliance at Signalised Crossings</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26523" y="929639"/>
            <a:ext cx="11965477" cy="861061"/>
          </a:xfrm>
        </p:spPr>
        <p:txBody>
          <a:bodyPr>
            <a:normAutofit/>
          </a:bodyPr>
          <a:lstStyle/>
          <a:p>
            <a:r>
              <a:rPr lang="en-NZ" sz="2000" dirty="0"/>
              <a:t>Pedestrians cross the road when it suits them in terms of convenience and saving time. </a:t>
            </a:r>
            <a:endParaRPr lang="en-NZ" sz="1600" dirty="0"/>
          </a:p>
          <a:p>
            <a:r>
              <a:rPr lang="en-NZ" sz="2000" dirty="0"/>
              <a:t>Crossing heedless of traffic is the most frequent pedestrian factor associated with fatal crash. </a:t>
            </a:r>
          </a:p>
          <a:p>
            <a:pPr marL="0" indent="0">
              <a:buNone/>
            </a:pPr>
            <a:endParaRPr lang="en-NZ" sz="2400" dirty="0"/>
          </a:p>
          <a:p>
            <a:endParaRPr lang="en-NZ" sz="2400" dirty="0"/>
          </a:p>
        </p:txBody>
      </p:sp>
      <p:pic>
        <p:nvPicPr>
          <p:cNvPr id="4" name="Picture 3">
            <a:extLst>
              <a:ext uri="{FF2B5EF4-FFF2-40B4-BE49-F238E27FC236}">
                <a16:creationId xmlns:a16="http://schemas.microsoft.com/office/drawing/2014/main" id="{6CFEB0AC-9CE8-4577-A888-2FA63826E457}"/>
              </a:ext>
            </a:extLst>
          </p:cNvPr>
          <p:cNvPicPr>
            <a:picLocks noChangeAspect="1"/>
          </p:cNvPicPr>
          <p:nvPr/>
        </p:nvPicPr>
        <p:blipFill>
          <a:blip r:embed="rId2"/>
          <a:stretch>
            <a:fillRect/>
          </a:stretch>
        </p:blipFill>
        <p:spPr>
          <a:xfrm>
            <a:off x="1252169" y="1790700"/>
            <a:ext cx="9187231" cy="4333310"/>
          </a:xfrm>
          <a:prstGeom prst="rect">
            <a:avLst/>
          </a:prstGeom>
        </p:spPr>
      </p:pic>
      <p:sp>
        <p:nvSpPr>
          <p:cNvPr id="6" name="Oval 5">
            <a:extLst>
              <a:ext uri="{FF2B5EF4-FFF2-40B4-BE49-F238E27FC236}">
                <a16:creationId xmlns:a16="http://schemas.microsoft.com/office/drawing/2014/main" id="{675E50D9-4E54-4FCF-923A-59BFF83F9CBE}"/>
              </a:ext>
            </a:extLst>
          </p:cNvPr>
          <p:cNvSpPr/>
          <p:nvPr/>
        </p:nvSpPr>
        <p:spPr>
          <a:xfrm>
            <a:off x="2847237" y="5120040"/>
            <a:ext cx="7001613" cy="45428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TextBox 8">
            <a:extLst>
              <a:ext uri="{FF2B5EF4-FFF2-40B4-BE49-F238E27FC236}">
                <a16:creationId xmlns:a16="http://schemas.microsoft.com/office/drawing/2014/main" id="{8141CCF0-42D6-48B6-ADFC-D18A81B47321}"/>
              </a:ext>
            </a:extLst>
          </p:cNvPr>
          <p:cNvSpPr txBox="1"/>
          <p:nvPr/>
        </p:nvSpPr>
        <p:spPr>
          <a:xfrm>
            <a:off x="3592089" y="6124010"/>
            <a:ext cx="5234344" cy="523220"/>
          </a:xfrm>
          <a:prstGeom prst="rect">
            <a:avLst/>
          </a:prstGeom>
          <a:noFill/>
        </p:spPr>
        <p:txBody>
          <a:bodyPr wrap="square" rtlCol="0">
            <a:spAutoFit/>
          </a:bodyPr>
          <a:lstStyle/>
          <a:p>
            <a:r>
              <a:rPr lang="en-NZ" sz="1400" dirty="0"/>
              <a:t>( NZ Ministry of Transport Statistics, 2017. The data not only records the incidents at signalised crossings. )</a:t>
            </a:r>
          </a:p>
        </p:txBody>
      </p:sp>
    </p:spTree>
    <p:extLst>
      <p:ext uri="{BB962C8B-B14F-4D97-AF65-F5344CB8AC3E}">
        <p14:creationId xmlns:p14="http://schemas.microsoft.com/office/powerpoint/2010/main" val="2125920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1834997" cy="709337"/>
          </a:xfrm>
        </p:spPr>
        <p:txBody>
          <a:bodyPr>
            <a:normAutofit/>
          </a:bodyPr>
          <a:lstStyle/>
          <a:p>
            <a:r>
              <a:rPr lang="en-NZ" sz="3600" dirty="0"/>
              <a:t>Pedestrian Noncompliance at Signalised Crossings</a:t>
            </a:r>
          </a:p>
        </p:txBody>
      </p:sp>
      <p:sp>
        <p:nvSpPr>
          <p:cNvPr id="14" name="Content Placeholder 2">
            <a:extLst>
              <a:ext uri="{FF2B5EF4-FFF2-40B4-BE49-F238E27FC236}">
                <a16:creationId xmlns:a16="http://schemas.microsoft.com/office/drawing/2014/main" id="{184B4FBD-1430-44F8-8D6B-CE6A4986DB95}"/>
              </a:ext>
            </a:extLst>
          </p:cNvPr>
          <p:cNvSpPr>
            <a:spLocks noGrp="1"/>
          </p:cNvSpPr>
          <p:nvPr>
            <p:ph idx="1"/>
          </p:nvPr>
        </p:nvSpPr>
        <p:spPr>
          <a:xfrm>
            <a:off x="247424" y="939992"/>
            <a:ext cx="8097923" cy="5704647"/>
          </a:xfrm>
        </p:spPr>
        <p:txBody>
          <a:bodyPr>
            <a:normAutofit fontScale="92500" lnSpcReduction="20000"/>
          </a:bodyPr>
          <a:lstStyle/>
          <a:p>
            <a:pPr marL="0" indent="0">
              <a:buNone/>
            </a:pPr>
            <a:r>
              <a:rPr lang="en-NZ" sz="2000" b="1" dirty="0">
                <a:solidFill>
                  <a:srgbClr val="C00000"/>
                </a:solidFill>
              </a:rPr>
              <a:t>Key Factors influence pedestrian noncompliance likelihood </a:t>
            </a:r>
          </a:p>
          <a:p>
            <a:pPr marL="0" indent="0">
              <a:buNone/>
            </a:pPr>
            <a:r>
              <a:rPr lang="en-NZ" sz="1700" dirty="0"/>
              <a:t>(A summary of literature)</a:t>
            </a:r>
          </a:p>
          <a:p>
            <a:pPr marL="0" indent="0">
              <a:buNone/>
            </a:pPr>
            <a:endParaRPr lang="en-NZ" sz="2000" b="1" dirty="0">
              <a:solidFill>
                <a:srgbClr val="C00000"/>
              </a:solidFill>
            </a:endParaRPr>
          </a:p>
          <a:p>
            <a:pPr marL="228600" lvl="1">
              <a:spcBef>
                <a:spcPts val="1000"/>
              </a:spcBef>
            </a:pPr>
            <a:r>
              <a:rPr lang="en-NZ" sz="2000" dirty="0">
                <a:solidFill>
                  <a:srgbClr val="0070C0"/>
                </a:solidFill>
              </a:rPr>
              <a:t>Traffic volume and speed</a:t>
            </a:r>
          </a:p>
          <a:p>
            <a:pPr marL="228600" lvl="1">
              <a:spcBef>
                <a:spcPts val="1000"/>
              </a:spcBef>
            </a:pPr>
            <a:endParaRPr lang="en-NZ" sz="2000" dirty="0">
              <a:solidFill>
                <a:srgbClr val="0070C0"/>
              </a:solidFill>
            </a:endParaRPr>
          </a:p>
          <a:p>
            <a:pPr marL="228600" lvl="1">
              <a:spcBef>
                <a:spcPts val="1000"/>
              </a:spcBef>
            </a:pPr>
            <a:r>
              <a:rPr lang="en-NZ" sz="2000" dirty="0">
                <a:solidFill>
                  <a:srgbClr val="0070C0"/>
                </a:solidFill>
              </a:rPr>
              <a:t>Waiting times </a:t>
            </a:r>
          </a:p>
          <a:p>
            <a:pPr lvl="1">
              <a:buFont typeface="Arial" panose="020B0604020202020204" pitchFamily="34" charset="0"/>
              <a:buChar char="–"/>
            </a:pPr>
            <a:r>
              <a:rPr lang="en-NZ" sz="1800" dirty="0"/>
              <a:t>Longer pedestrians have to wait at a crossing, the more likely they are to cross against the signal. </a:t>
            </a:r>
          </a:p>
          <a:p>
            <a:pPr marL="228600" lvl="1">
              <a:spcBef>
                <a:spcPts val="1000"/>
              </a:spcBef>
            </a:pPr>
            <a:endParaRPr lang="en-NZ" sz="2000" dirty="0"/>
          </a:p>
          <a:p>
            <a:pPr marL="228600" lvl="1">
              <a:spcBef>
                <a:spcPts val="1000"/>
              </a:spcBef>
            </a:pPr>
            <a:r>
              <a:rPr lang="en-NZ" sz="2000" dirty="0">
                <a:solidFill>
                  <a:srgbClr val="0070C0"/>
                </a:solidFill>
              </a:rPr>
              <a:t>Demographic variables</a:t>
            </a:r>
          </a:p>
          <a:p>
            <a:pPr lvl="1">
              <a:buFont typeface="Arial" panose="020B0604020202020204" pitchFamily="34" charset="0"/>
              <a:buChar char="–"/>
            </a:pPr>
            <a:r>
              <a:rPr lang="en-NZ" sz="1800" dirty="0"/>
              <a:t>Older pedestrians are more likely to comply with signals than younger pedestrians</a:t>
            </a:r>
          </a:p>
          <a:p>
            <a:pPr lvl="1">
              <a:buFont typeface="Arial" panose="020B0604020202020204" pitchFamily="34" charset="0"/>
              <a:buChar char="–"/>
            </a:pPr>
            <a:r>
              <a:rPr lang="en-NZ" sz="1800" dirty="0"/>
              <a:t>Females are more likely to comply with signals than males</a:t>
            </a:r>
          </a:p>
          <a:p>
            <a:pPr lvl="1">
              <a:buFont typeface="Arial" panose="020B0604020202020204" pitchFamily="34" charset="0"/>
              <a:buChar char="–"/>
            </a:pPr>
            <a:r>
              <a:rPr lang="en-NZ" sz="1800" dirty="0"/>
              <a:t>Children are more likely to run across the road than adults, whether or not they watch for traffic.</a:t>
            </a:r>
          </a:p>
          <a:p>
            <a:pPr lvl="1">
              <a:buFont typeface="Arial" panose="020B0604020202020204" pitchFamily="34" charset="0"/>
              <a:buChar char="–"/>
            </a:pPr>
            <a:endParaRPr lang="en-NZ" sz="1800" dirty="0"/>
          </a:p>
          <a:p>
            <a:r>
              <a:rPr lang="en-NZ" sz="2000" dirty="0">
                <a:solidFill>
                  <a:srgbClr val="0070C0"/>
                </a:solidFill>
              </a:rPr>
              <a:t>Peer Pressure/Group Dynamics</a:t>
            </a:r>
          </a:p>
          <a:p>
            <a:pPr lvl="1"/>
            <a:endParaRPr lang="en-NZ" sz="1600" dirty="0"/>
          </a:p>
          <a:p>
            <a:r>
              <a:rPr lang="en-NZ" sz="2000" dirty="0">
                <a:solidFill>
                  <a:srgbClr val="0070C0"/>
                </a:solidFill>
              </a:rPr>
              <a:t>Attitude and Intends</a:t>
            </a:r>
          </a:p>
          <a:p>
            <a:endParaRPr lang="en-NZ" sz="2000" dirty="0"/>
          </a:p>
        </p:txBody>
      </p:sp>
      <p:pic>
        <p:nvPicPr>
          <p:cNvPr id="3076" name="Picture 4" descr="Related image">
            <a:extLst>
              <a:ext uri="{FF2B5EF4-FFF2-40B4-BE49-F238E27FC236}">
                <a16:creationId xmlns:a16="http://schemas.microsoft.com/office/drawing/2014/main" id="{6EC83708-72E6-4907-998E-7F4C33E98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4227" y="2347128"/>
            <a:ext cx="3846653" cy="2163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2217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2024050" cy="709337"/>
          </a:xfrm>
        </p:spPr>
        <p:txBody>
          <a:bodyPr>
            <a:normAutofit/>
          </a:bodyPr>
          <a:lstStyle/>
          <a:p>
            <a:r>
              <a:rPr lang="en-NZ" sz="3600" dirty="0"/>
              <a:t>Improvements on the Intersection Design and Control</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2" y="928808"/>
            <a:ext cx="11694368" cy="5836095"/>
          </a:xfrm>
        </p:spPr>
        <p:txBody>
          <a:bodyPr>
            <a:normAutofit/>
          </a:bodyPr>
          <a:lstStyle/>
          <a:p>
            <a:pPr marL="0" indent="0">
              <a:buNone/>
            </a:pPr>
            <a:r>
              <a:rPr lang="en-NZ" sz="2200" b="1" dirty="0">
                <a:solidFill>
                  <a:srgbClr val="C00000"/>
                </a:solidFill>
              </a:rPr>
              <a:t>Potential Measures Relate to Pedestrian Compliance</a:t>
            </a:r>
          </a:p>
          <a:p>
            <a:r>
              <a:rPr lang="en-NZ" sz="2000" dirty="0"/>
              <a:t>Reduce the waiting time for pedestrians</a:t>
            </a:r>
          </a:p>
          <a:p>
            <a:pPr lvl="1"/>
            <a:r>
              <a:rPr lang="en-NZ" sz="1800" dirty="0"/>
              <a:t>Repeat pedestrian phase</a:t>
            </a:r>
          </a:p>
          <a:p>
            <a:pPr lvl="1"/>
            <a:r>
              <a:rPr lang="en-NZ" sz="1800" dirty="0"/>
              <a:t>Shorten cycle length </a:t>
            </a:r>
          </a:p>
          <a:p>
            <a:pPr lvl="1"/>
            <a:r>
              <a:rPr lang="en-NZ" sz="1800" dirty="0"/>
              <a:t>Signal green wave</a:t>
            </a:r>
          </a:p>
          <a:p>
            <a:r>
              <a:rPr lang="en-NZ" sz="2000" dirty="0"/>
              <a:t>Guard railing</a:t>
            </a:r>
          </a:p>
          <a:p>
            <a:r>
              <a:rPr lang="en-NZ" sz="2000" dirty="0"/>
              <a:t>Countdown timers</a:t>
            </a:r>
          </a:p>
          <a:p>
            <a:r>
              <a:rPr lang="en-NZ" sz="2000" dirty="0"/>
              <a:t>Coloured surface on crossing</a:t>
            </a:r>
          </a:p>
          <a:p>
            <a:r>
              <a:rPr lang="en-NZ" sz="2000" dirty="0"/>
              <a:t>Footway widening</a:t>
            </a:r>
          </a:p>
          <a:p>
            <a:r>
              <a:rPr lang="en-NZ" sz="2000" dirty="0"/>
              <a:t>Stagger crossing…?</a:t>
            </a:r>
            <a:endParaRPr lang="en-NZ" sz="1200" dirty="0"/>
          </a:p>
          <a:p>
            <a:endParaRPr lang="en-NZ" sz="2000" dirty="0"/>
          </a:p>
          <a:p>
            <a:pPr marL="0" indent="0">
              <a:buNone/>
            </a:pPr>
            <a:endParaRPr lang="en-NZ" sz="2000" dirty="0"/>
          </a:p>
          <a:p>
            <a:endParaRPr lang="en-NZ" sz="2200" dirty="0"/>
          </a:p>
          <a:p>
            <a:pPr lvl="1"/>
            <a:endParaRPr lang="en-NZ" sz="1800" dirty="0"/>
          </a:p>
        </p:txBody>
      </p:sp>
      <p:pic>
        <p:nvPicPr>
          <p:cNvPr id="4098" name="Picture 2" descr="Image result for coloured surface on crossing wellington">
            <a:extLst>
              <a:ext uri="{FF2B5EF4-FFF2-40B4-BE49-F238E27FC236}">
                <a16:creationId xmlns:a16="http://schemas.microsoft.com/office/drawing/2014/main" id="{CC695A75-CFA8-44DA-9B35-302BE4EC9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7516" y="2846088"/>
            <a:ext cx="2859526" cy="17872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870B35B-6A48-4B4A-A97E-29187C487B4E}"/>
              </a:ext>
            </a:extLst>
          </p:cNvPr>
          <p:cNvPicPr>
            <a:picLocks noChangeAspect="1"/>
          </p:cNvPicPr>
          <p:nvPr/>
        </p:nvPicPr>
        <p:blipFill rotWithShape="1">
          <a:blip r:embed="rId3"/>
          <a:srcRect l="11466" t="36154" r="55938"/>
          <a:stretch/>
        </p:blipFill>
        <p:spPr>
          <a:xfrm>
            <a:off x="8872952" y="928808"/>
            <a:ext cx="2855175" cy="1572873"/>
          </a:xfrm>
          <a:prstGeom prst="rect">
            <a:avLst/>
          </a:prstGeom>
        </p:spPr>
      </p:pic>
      <p:pic>
        <p:nvPicPr>
          <p:cNvPr id="9" name="Picture 8">
            <a:extLst>
              <a:ext uri="{FF2B5EF4-FFF2-40B4-BE49-F238E27FC236}">
                <a16:creationId xmlns:a16="http://schemas.microsoft.com/office/drawing/2014/main" id="{F0BE9738-C47F-498B-B00E-0A78D8AA1B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8999" y="4732500"/>
            <a:ext cx="2343150" cy="1952625"/>
          </a:xfrm>
          <a:prstGeom prst="rect">
            <a:avLst/>
          </a:prstGeom>
        </p:spPr>
      </p:pic>
    </p:spTree>
    <p:extLst>
      <p:ext uri="{BB962C8B-B14F-4D97-AF65-F5344CB8AC3E}">
        <p14:creationId xmlns:p14="http://schemas.microsoft.com/office/powerpoint/2010/main" val="3052724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0347649" cy="709337"/>
          </a:xfrm>
        </p:spPr>
        <p:txBody>
          <a:bodyPr>
            <a:normAutofit/>
          </a:bodyPr>
          <a:lstStyle/>
          <a:p>
            <a:r>
              <a:rPr lang="en-NZ" sz="3600" dirty="0"/>
              <a:t>Pedestrian Walking Speed</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2" y="847784"/>
            <a:ext cx="11150808" cy="6005506"/>
          </a:xfrm>
        </p:spPr>
        <p:txBody>
          <a:bodyPr>
            <a:normAutofit/>
          </a:bodyPr>
          <a:lstStyle/>
          <a:p>
            <a:r>
              <a:rPr lang="en-NZ" sz="2000" dirty="0"/>
              <a:t>One of the significant design parameters while designing signalised crossing.</a:t>
            </a:r>
          </a:p>
          <a:p>
            <a:pPr marL="457200" lvl="1" indent="0">
              <a:buNone/>
            </a:pPr>
            <a:endParaRPr lang="en-NZ" sz="1600" dirty="0"/>
          </a:p>
          <a:p>
            <a:r>
              <a:rPr lang="en-NZ" sz="2000" dirty="0"/>
              <a:t>According to NZTA pedestrian planning and design guide</a:t>
            </a:r>
          </a:p>
          <a:p>
            <a:endParaRPr lang="en-NZ" sz="2000" dirty="0"/>
          </a:p>
          <a:p>
            <a:endParaRPr lang="en-NZ" sz="2000" dirty="0"/>
          </a:p>
          <a:p>
            <a:endParaRPr lang="en-NZ" sz="2000" dirty="0"/>
          </a:p>
          <a:p>
            <a:endParaRPr lang="en-NZ" sz="2000" dirty="0"/>
          </a:p>
          <a:p>
            <a:endParaRPr lang="en-NZ" sz="2000" dirty="0"/>
          </a:p>
          <a:p>
            <a:endParaRPr lang="en-NZ" sz="2000" dirty="0"/>
          </a:p>
          <a:p>
            <a:pPr marL="0" indent="0">
              <a:buNone/>
            </a:pPr>
            <a:endParaRPr lang="en-NZ" sz="2000" dirty="0"/>
          </a:p>
          <a:p>
            <a:r>
              <a:rPr lang="en-NZ" sz="2000" b="1" dirty="0">
                <a:solidFill>
                  <a:srgbClr val="C00000"/>
                </a:solidFill>
              </a:rPr>
              <a:t>Walking speed is affected by:</a:t>
            </a:r>
          </a:p>
          <a:p>
            <a:pPr lvl="1"/>
            <a:r>
              <a:rPr lang="en-NZ" sz="1800" dirty="0"/>
              <a:t>Pedestrian characteristics, i.e. age, gender and physical conditions</a:t>
            </a:r>
          </a:p>
          <a:p>
            <a:pPr lvl="1"/>
            <a:r>
              <a:rPr lang="en-NZ" sz="1800" dirty="0"/>
              <a:t>Trip characteristics</a:t>
            </a:r>
          </a:p>
          <a:p>
            <a:pPr lvl="1"/>
            <a:r>
              <a:rPr lang="en-NZ" sz="1800" dirty="0"/>
              <a:t>Route characteristics</a:t>
            </a:r>
          </a:p>
          <a:p>
            <a:pPr lvl="1"/>
            <a:r>
              <a:rPr lang="en-NZ" sz="1800" dirty="0"/>
              <a:t>Environment</a:t>
            </a:r>
          </a:p>
        </p:txBody>
      </p:sp>
      <p:graphicFrame>
        <p:nvGraphicFramePr>
          <p:cNvPr id="4" name="Table 3">
            <a:extLst>
              <a:ext uri="{FF2B5EF4-FFF2-40B4-BE49-F238E27FC236}">
                <a16:creationId xmlns:a16="http://schemas.microsoft.com/office/drawing/2014/main" id="{8D0CF55D-4502-4882-92C6-932FF5FA2C60}"/>
              </a:ext>
            </a:extLst>
          </p:cNvPr>
          <p:cNvGraphicFramePr>
            <a:graphicFrameLocks noGrp="1"/>
          </p:cNvGraphicFramePr>
          <p:nvPr>
            <p:extLst>
              <p:ext uri="{D42A27DB-BD31-4B8C-83A1-F6EECF244321}">
                <p14:modId xmlns:p14="http://schemas.microsoft.com/office/powerpoint/2010/main" val="2399360729"/>
              </p:ext>
            </p:extLst>
          </p:nvPr>
        </p:nvGraphicFramePr>
        <p:xfrm>
          <a:off x="627275" y="1996890"/>
          <a:ext cx="10434321" cy="2123440"/>
        </p:xfrm>
        <a:graphic>
          <a:graphicData uri="http://schemas.openxmlformats.org/drawingml/2006/table">
            <a:tbl>
              <a:tblPr firstRow="1" bandRow="1">
                <a:tableStyleId>{F5AB1C69-6EDB-4FF4-983F-18BD219EF322}</a:tableStyleId>
              </a:tblPr>
              <a:tblGrid>
                <a:gridCol w="4566920">
                  <a:extLst>
                    <a:ext uri="{9D8B030D-6E8A-4147-A177-3AD203B41FA5}">
                      <a16:colId xmlns:a16="http://schemas.microsoft.com/office/drawing/2014/main" val="2260748414"/>
                    </a:ext>
                  </a:extLst>
                </a:gridCol>
                <a:gridCol w="5867401">
                  <a:extLst>
                    <a:ext uri="{9D8B030D-6E8A-4147-A177-3AD203B41FA5}">
                      <a16:colId xmlns:a16="http://schemas.microsoft.com/office/drawing/2014/main" val="1961119366"/>
                    </a:ext>
                  </a:extLst>
                </a:gridCol>
              </a:tblGrid>
              <a:tr h="370840">
                <a:tc>
                  <a:txBody>
                    <a:bodyPr/>
                    <a:lstStyle/>
                    <a:p>
                      <a:r>
                        <a:rPr lang="en-NZ" dirty="0"/>
                        <a:t>Category</a:t>
                      </a:r>
                    </a:p>
                  </a:txBody>
                  <a:tcPr/>
                </a:tc>
                <a:tc>
                  <a:txBody>
                    <a:bodyPr/>
                    <a:lstStyle/>
                    <a:p>
                      <a:r>
                        <a:rPr lang="en-NZ" dirty="0"/>
                        <a:t>Walking speed</a:t>
                      </a:r>
                    </a:p>
                  </a:txBody>
                  <a:tcPr/>
                </a:tc>
                <a:extLst>
                  <a:ext uri="{0D108BD9-81ED-4DB2-BD59-A6C34878D82A}">
                    <a16:rowId xmlns:a16="http://schemas.microsoft.com/office/drawing/2014/main" val="42185183"/>
                  </a:ext>
                </a:extLst>
              </a:tr>
              <a:tr h="370840">
                <a:tc>
                  <a:txBody>
                    <a:bodyPr/>
                    <a:lstStyle/>
                    <a:p>
                      <a:r>
                        <a:rPr lang="en-NZ" dirty="0"/>
                        <a:t>Majority of people walking speed</a:t>
                      </a:r>
                    </a:p>
                  </a:txBody>
                  <a:tcPr/>
                </a:tc>
                <a:tc>
                  <a:txBody>
                    <a:bodyPr/>
                    <a:lstStyle/>
                    <a:p>
                      <a:r>
                        <a:rPr lang="en-NZ" dirty="0"/>
                        <a:t>0.8m/s to 1.8m/s</a:t>
                      </a:r>
                    </a:p>
                  </a:txBody>
                  <a:tcPr/>
                </a:tc>
                <a:extLst>
                  <a:ext uri="{0D108BD9-81ED-4DB2-BD59-A6C34878D82A}">
                    <a16:rowId xmlns:a16="http://schemas.microsoft.com/office/drawing/2014/main" val="3144326065"/>
                  </a:ext>
                </a:extLst>
              </a:tr>
              <a:tr h="370840">
                <a:tc>
                  <a:txBody>
                    <a:bodyPr/>
                    <a:lstStyle/>
                    <a:p>
                      <a:r>
                        <a:rPr lang="en-NZ" dirty="0"/>
                        <a:t>Health Adult</a:t>
                      </a:r>
                    </a:p>
                  </a:txBody>
                  <a:tcPr/>
                </a:tc>
                <a:tc>
                  <a:txBody>
                    <a:bodyPr/>
                    <a:lstStyle/>
                    <a:p>
                      <a:r>
                        <a:rPr lang="en-NZ" dirty="0"/>
                        <a:t>1.3m/s</a:t>
                      </a:r>
                    </a:p>
                  </a:txBody>
                  <a:tcPr/>
                </a:tc>
                <a:extLst>
                  <a:ext uri="{0D108BD9-81ED-4DB2-BD59-A6C34878D82A}">
                    <a16:rowId xmlns:a16="http://schemas.microsoft.com/office/drawing/2014/main" val="2457209417"/>
                  </a:ext>
                </a:extLst>
              </a:tr>
              <a:tr h="370840">
                <a:tc>
                  <a:txBody>
                    <a:bodyPr/>
                    <a:lstStyle/>
                    <a:p>
                      <a:r>
                        <a:rPr lang="en-NZ" dirty="0"/>
                        <a:t>Aged and those with mobility impairments</a:t>
                      </a:r>
                    </a:p>
                  </a:txBody>
                  <a:tcPr/>
                </a:tc>
                <a:tc>
                  <a:txBody>
                    <a:bodyPr/>
                    <a:lstStyle/>
                    <a:p>
                      <a:r>
                        <a:rPr lang="en-NZ" dirty="0"/>
                        <a:t>1.0m/s</a:t>
                      </a:r>
                    </a:p>
                  </a:txBody>
                  <a:tcPr/>
                </a:tc>
                <a:extLst>
                  <a:ext uri="{0D108BD9-81ED-4DB2-BD59-A6C34878D82A}">
                    <a16:rowId xmlns:a16="http://schemas.microsoft.com/office/drawing/2014/main" val="3210097496"/>
                  </a:ext>
                </a:extLst>
              </a:tr>
              <a:tr h="370840">
                <a:tc>
                  <a:txBody>
                    <a:bodyPr/>
                    <a:lstStyle/>
                    <a:p>
                      <a:r>
                        <a:rPr lang="en-NZ" dirty="0"/>
                        <a:t>Mobility scooters</a:t>
                      </a:r>
                    </a:p>
                  </a:txBody>
                  <a:tcPr/>
                </a:tc>
                <a:tc>
                  <a:txBody>
                    <a:bodyPr/>
                    <a:lstStyle/>
                    <a:p>
                      <a:r>
                        <a:rPr lang="en-NZ" dirty="0"/>
                        <a:t>Faster than most pedestrians but would take time to manoeuvre different road and footpath levels</a:t>
                      </a:r>
                    </a:p>
                  </a:txBody>
                  <a:tcPr/>
                </a:tc>
                <a:extLst>
                  <a:ext uri="{0D108BD9-81ED-4DB2-BD59-A6C34878D82A}">
                    <a16:rowId xmlns:a16="http://schemas.microsoft.com/office/drawing/2014/main" val="1281641535"/>
                  </a:ext>
                </a:extLst>
              </a:tr>
            </a:tbl>
          </a:graphicData>
        </a:graphic>
      </p:graphicFrame>
      <p:sp>
        <p:nvSpPr>
          <p:cNvPr id="5" name="TextBox 4">
            <a:extLst>
              <a:ext uri="{FF2B5EF4-FFF2-40B4-BE49-F238E27FC236}">
                <a16:creationId xmlns:a16="http://schemas.microsoft.com/office/drawing/2014/main" id="{6B54F31F-1626-4975-A22E-70A0FD5126D3}"/>
              </a:ext>
            </a:extLst>
          </p:cNvPr>
          <p:cNvSpPr txBox="1"/>
          <p:nvPr/>
        </p:nvSpPr>
        <p:spPr>
          <a:xfrm>
            <a:off x="627275" y="4165681"/>
            <a:ext cx="3352029" cy="307777"/>
          </a:xfrm>
          <a:prstGeom prst="rect">
            <a:avLst/>
          </a:prstGeom>
          <a:noFill/>
        </p:spPr>
        <p:txBody>
          <a:bodyPr wrap="square" rtlCol="0">
            <a:spAutoFit/>
          </a:bodyPr>
          <a:lstStyle/>
          <a:p>
            <a:r>
              <a:rPr lang="en-NZ" sz="1400" dirty="0"/>
              <a:t>Note: 15</a:t>
            </a:r>
            <a:r>
              <a:rPr lang="en-NZ" sz="1400" baseline="30000" dirty="0"/>
              <a:t>th</a:t>
            </a:r>
            <a:r>
              <a:rPr lang="en-NZ" sz="1400" dirty="0"/>
              <a:t> percentile walking speed </a:t>
            </a:r>
          </a:p>
        </p:txBody>
      </p:sp>
    </p:spTree>
    <p:extLst>
      <p:ext uri="{BB962C8B-B14F-4D97-AF65-F5344CB8AC3E}">
        <p14:creationId xmlns:p14="http://schemas.microsoft.com/office/powerpoint/2010/main" val="1306615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5EA3-E1B9-4F34-B85B-0F2EC0940BCB}"/>
              </a:ext>
            </a:extLst>
          </p:cNvPr>
          <p:cNvSpPr>
            <a:spLocks noGrp="1"/>
          </p:cNvSpPr>
          <p:nvPr>
            <p:ph type="title"/>
          </p:nvPr>
        </p:nvSpPr>
        <p:spPr>
          <a:xfrm>
            <a:off x="167950" y="93096"/>
            <a:ext cx="11795450" cy="709337"/>
          </a:xfrm>
        </p:spPr>
        <p:txBody>
          <a:bodyPr>
            <a:normAutofit/>
          </a:bodyPr>
          <a:lstStyle/>
          <a:p>
            <a:r>
              <a:rPr lang="en-NZ" sz="3600" dirty="0"/>
              <a:t>Improvements on the Intersection Design and Control</a:t>
            </a:r>
          </a:p>
        </p:txBody>
      </p:sp>
      <p:sp>
        <p:nvSpPr>
          <p:cNvPr id="3" name="Content Placeholder 2">
            <a:extLst>
              <a:ext uri="{FF2B5EF4-FFF2-40B4-BE49-F238E27FC236}">
                <a16:creationId xmlns:a16="http://schemas.microsoft.com/office/drawing/2014/main" id="{5EB90F4D-34D9-4300-9922-1845D2AC653D}"/>
              </a:ext>
            </a:extLst>
          </p:cNvPr>
          <p:cNvSpPr>
            <a:spLocks noGrp="1"/>
          </p:cNvSpPr>
          <p:nvPr>
            <p:ph idx="1"/>
          </p:nvPr>
        </p:nvSpPr>
        <p:spPr>
          <a:xfrm>
            <a:off x="269032" y="928808"/>
            <a:ext cx="11694368" cy="5836095"/>
          </a:xfrm>
        </p:spPr>
        <p:txBody>
          <a:bodyPr>
            <a:normAutofit/>
          </a:bodyPr>
          <a:lstStyle/>
          <a:p>
            <a:pPr marL="0" indent="0">
              <a:buNone/>
            </a:pPr>
            <a:r>
              <a:rPr lang="en-NZ" sz="2200" b="1" dirty="0">
                <a:solidFill>
                  <a:srgbClr val="C00000"/>
                </a:solidFill>
              </a:rPr>
              <a:t>Potential Measures Relates to Walking Speed</a:t>
            </a:r>
          </a:p>
          <a:p>
            <a:r>
              <a:rPr lang="en-NZ" sz="2000" dirty="0"/>
              <a:t>Puffin Crossing</a:t>
            </a:r>
          </a:p>
          <a:p>
            <a:pPr lvl="1">
              <a:buFont typeface="Arial" panose="020B0604020202020204" pitchFamily="34" charset="0"/>
              <a:buChar char="–"/>
            </a:pPr>
            <a:r>
              <a:rPr lang="en-NZ" sz="1800" dirty="0"/>
              <a:t>Detect pedestrians on the crossing and vary the pedestrian crossing timing</a:t>
            </a:r>
          </a:p>
          <a:p>
            <a:pPr lvl="1">
              <a:buFont typeface="Arial" panose="020B0604020202020204" pitchFamily="34" charset="0"/>
              <a:buChar char="–"/>
            </a:pPr>
            <a:r>
              <a:rPr lang="en-NZ" sz="1800" dirty="0"/>
              <a:t>Kerbside pedestrian detection</a:t>
            </a:r>
          </a:p>
          <a:p>
            <a:pPr lvl="1">
              <a:buFont typeface="Arial" panose="020B0604020202020204" pitchFamily="34" charset="0"/>
              <a:buChar char="–"/>
            </a:pPr>
            <a:r>
              <a:rPr lang="en-NZ" sz="1800" dirty="0"/>
              <a:t>Microwave, infrared or image based detectors</a:t>
            </a:r>
          </a:p>
          <a:p>
            <a:r>
              <a:rPr lang="en-NZ" sz="2200" dirty="0"/>
              <a:t>Reduce road width at pedestrian crossings</a:t>
            </a:r>
          </a:p>
          <a:p>
            <a:r>
              <a:rPr lang="en-NZ" sz="2200" dirty="0"/>
              <a:t>Add refuge</a:t>
            </a:r>
          </a:p>
          <a:p>
            <a:endParaRPr lang="en-NZ" sz="2200" dirty="0"/>
          </a:p>
          <a:p>
            <a:pPr marL="0" indent="0">
              <a:buNone/>
            </a:pPr>
            <a:r>
              <a:rPr lang="en-NZ" sz="2200" b="1" dirty="0">
                <a:solidFill>
                  <a:srgbClr val="C00000"/>
                </a:solidFill>
              </a:rPr>
              <a:t>Other Measures</a:t>
            </a:r>
          </a:p>
          <a:p>
            <a:r>
              <a:rPr lang="en-NZ" sz="2200" dirty="0"/>
              <a:t>Moving the stop line a few meters back </a:t>
            </a:r>
          </a:p>
          <a:p>
            <a:r>
              <a:rPr lang="en-NZ" sz="2200" dirty="0"/>
              <a:t>Flashing road studs</a:t>
            </a:r>
          </a:p>
          <a:p>
            <a:r>
              <a:rPr lang="en-NZ" sz="2200" dirty="0"/>
              <a:t>Provision of pedestrian crossing phase</a:t>
            </a:r>
          </a:p>
          <a:p>
            <a:pPr lvl="1"/>
            <a:endParaRPr lang="en-NZ" sz="1800" dirty="0"/>
          </a:p>
          <a:p>
            <a:endParaRPr lang="en-NZ" sz="2200" dirty="0"/>
          </a:p>
        </p:txBody>
      </p:sp>
      <p:sp>
        <p:nvSpPr>
          <p:cNvPr id="5" name="Cloud 4">
            <a:extLst>
              <a:ext uri="{FF2B5EF4-FFF2-40B4-BE49-F238E27FC236}">
                <a16:creationId xmlns:a16="http://schemas.microsoft.com/office/drawing/2014/main" id="{432D2101-9B51-493E-8118-C47F7BF3C117}"/>
              </a:ext>
            </a:extLst>
          </p:cNvPr>
          <p:cNvSpPr/>
          <p:nvPr/>
        </p:nvSpPr>
        <p:spPr>
          <a:xfrm rot="21205888">
            <a:off x="7462259" y="2434612"/>
            <a:ext cx="4048581" cy="2770677"/>
          </a:xfrm>
          <a:prstGeom prst="cloud">
            <a:avLst/>
          </a:prstGeom>
          <a:solidFill>
            <a:srgbClr val="00B0F0">
              <a:alpha val="6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a:solidFill>
                  <a:schemeClr val="tx1"/>
                </a:solidFill>
              </a:rPr>
              <a:t>Clearly some proposals will tend to increase delay to vehicles and they will only be possible in suitable locations. </a:t>
            </a:r>
          </a:p>
        </p:txBody>
      </p:sp>
      <p:sp>
        <p:nvSpPr>
          <p:cNvPr id="6" name="TextBox 5">
            <a:extLst>
              <a:ext uri="{FF2B5EF4-FFF2-40B4-BE49-F238E27FC236}">
                <a16:creationId xmlns:a16="http://schemas.microsoft.com/office/drawing/2014/main" id="{099F4C78-A5CD-46D2-9682-10D0948EC243}"/>
              </a:ext>
            </a:extLst>
          </p:cNvPr>
          <p:cNvSpPr txBox="1"/>
          <p:nvPr/>
        </p:nvSpPr>
        <p:spPr>
          <a:xfrm>
            <a:off x="2096340" y="5896801"/>
            <a:ext cx="461665" cy="868102"/>
          </a:xfrm>
          <a:prstGeom prst="rect">
            <a:avLst/>
          </a:prstGeom>
          <a:noFill/>
        </p:spPr>
        <p:txBody>
          <a:bodyPr vert="eaVert" wrap="square" rtlCol="0">
            <a:spAutoFit/>
          </a:bodyPr>
          <a:lstStyle/>
          <a:p>
            <a:r>
              <a:rPr lang="en-NZ" dirty="0"/>
              <a:t>……</a:t>
            </a:r>
          </a:p>
        </p:txBody>
      </p:sp>
    </p:spTree>
    <p:extLst>
      <p:ext uri="{BB962C8B-B14F-4D97-AF65-F5344CB8AC3E}">
        <p14:creationId xmlns:p14="http://schemas.microsoft.com/office/powerpoint/2010/main" val="863469341"/>
      </p:ext>
    </p:extLst>
  </p:cSld>
  <p:clrMapOvr>
    <a:masterClrMapping/>
  </p:clrMapOvr>
</p:sld>
</file>

<file path=ppt/theme/theme1.xml><?xml version="1.0" encoding="utf-8"?>
<a:theme xmlns:a="http://schemas.openxmlformats.org/drawingml/2006/main" name="Teal hex">
  <a:themeElements>
    <a:clrScheme name="BecaNewWeb">
      <a:dk1>
        <a:sysClr val="windowText" lastClr="000000"/>
      </a:dk1>
      <a:lt1>
        <a:sysClr val="window" lastClr="FFFFFF"/>
      </a:lt1>
      <a:dk2>
        <a:srgbClr val="12A8B2"/>
      </a:dk2>
      <a:lt2>
        <a:srgbClr val="FFFFFF"/>
      </a:lt2>
      <a:accent1>
        <a:srgbClr val="F6C808"/>
      </a:accent1>
      <a:accent2>
        <a:srgbClr val="8D0E84"/>
      </a:accent2>
      <a:accent3>
        <a:srgbClr val="013799"/>
      </a:accent3>
      <a:accent4>
        <a:srgbClr val="009FDA"/>
      </a:accent4>
      <a:accent5>
        <a:srgbClr val="A5A5A5"/>
      </a:accent5>
      <a:accent6>
        <a:srgbClr val="E7E6E6"/>
      </a:accent6>
      <a:hlink>
        <a:srgbClr val="FFCE00"/>
      </a:hlink>
      <a:folHlink>
        <a:srgbClr val="8D0E84"/>
      </a:folHlink>
    </a:clrScheme>
    <a:fontScheme name="Bec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al hex.potx" id="{2618CFA6-F7FE-4896-946F-F37C391D6658}" vid="{C67861BF-093D-40D6-887C-601B549B3D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2031</TotalTime>
  <Words>1263</Words>
  <Application>Microsoft Office PowerPoint</Application>
  <PresentationFormat>Widescreen</PresentationFormat>
  <Paragraphs>214</Paragraphs>
  <Slides>23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Times New Roman</vt:lpstr>
      <vt:lpstr>Arial</vt:lpstr>
      <vt:lpstr>Segoe UI</vt:lpstr>
      <vt:lpstr>Calibri</vt:lpstr>
      <vt:lpstr>Courier New</vt:lpstr>
      <vt:lpstr>Teal hex</vt:lpstr>
      <vt:lpstr>Understanding Road User Behaviour and Traffic Signal Design</vt:lpstr>
      <vt:lpstr>Background</vt:lpstr>
      <vt:lpstr>Pedestrian</vt:lpstr>
      <vt:lpstr>Problem Statement</vt:lpstr>
      <vt:lpstr>Pedestrian Noncompliance at Signalised Crossings</vt:lpstr>
      <vt:lpstr>Pedestrian Noncompliance at Signalised Crossings</vt:lpstr>
      <vt:lpstr>Improvements on the Intersection Design and Control</vt:lpstr>
      <vt:lpstr>Pedestrian Walking Speed</vt:lpstr>
      <vt:lpstr>Improvements on the Intersection Design and Control</vt:lpstr>
      <vt:lpstr>Cyclist</vt:lpstr>
      <vt:lpstr>Problem Statement</vt:lpstr>
      <vt:lpstr>Advanced Cycle Stop Line (ASLs)</vt:lpstr>
      <vt:lpstr>Colored Cycle Lanes</vt:lpstr>
      <vt:lpstr>Cyclist Detection</vt:lpstr>
      <vt:lpstr>Signaling for Cyclist</vt:lpstr>
      <vt:lpstr>Is it necessary to be consistent?</vt:lpstr>
      <vt:lpstr>Motorists</vt:lpstr>
      <vt:lpstr>Yellow Light</vt:lpstr>
      <vt:lpstr>Diverse Driver’s Decisions during the Yellow Phase</vt:lpstr>
      <vt:lpstr>Improvements on the Intersection Design and Control</vt:lpstr>
      <vt:lpstr>Moving Forward…</vt:lpstr>
      <vt:lpstr>Moving Forward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Road User Behaviour and Traffic Signal Design</dc:title>
  <dc:creator>Andrew Liu</dc:creator>
  <cp:lastModifiedBy>Andrew Liu</cp:lastModifiedBy>
  <cp:revision>216</cp:revision>
  <cp:lastPrinted>2018-10-28T21:22:07Z</cp:lastPrinted>
  <dcterms:created xsi:type="dcterms:W3CDTF">2018-10-24T22:47:31Z</dcterms:created>
  <dcterms:modified xsi:type="dcterms:W3CDTF">2018-11-01T05:01:30Z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M_Activity">
    <vt:lpwstr>Conferences and Seminars</vt:lpwstr>
  </property>
  <property fmtid="{D5CDD505-2E9C-101B-9397-08002B2CF9AE}" pid="3" name="D_CUST_Additional Reference Value">
    <vt:lpwstr/>
  </property>
  <property fmtid="{D5CDD505-2E9C-101B-9397-08002B2CF9AE}" pid="4" name="D_CUST_Associated Organisations">
    <vt:lpwstr/>
  </property>
  <property fmtid="{D5CDD505-2E9C-101B-9397-08002B2CF9AE}" pid="5" name="D_CUST_Associated People">
    <vt:lpwstr/>
  </property>
  <property fmtid="{D5CDD505-2E9C-101B-9397-08002B2CF9AE}" pid="6" name="FM_Case ID">
    <vt:lpwstr>General (Transportation)</vt:lpwstr>
  </property>
  <property fmtid="{D5CDD505-2E9C-101B-9397-08002B2CF9AE}" pid="7" name="D_STAT_Category Id">
    <vt:i4>0</vt:i4>
  </property>
  <property fmtid="{D5CDD505-2E9C-101B-9397-08002B2CF9AE}" pid="8" name="D_STAT_Category Name">
    <vt:lpwstr/>
  </property>
  <property fmtid="{D5CDD505-2E9C-101B-9397-08002B2CF9AE}" pid="9" name="WS_D_CUST_Organisation.ABNNumber">
    <vt:lpwstr/>
  </property>
  <property fmtid="{D5CDD505-2E9C-101B-9397-08002B2CF9AE}" pid="10" name="WS_D_CUST_Organisation.AddressLine1">
    <vt:lpwstr>PO Box 6345</vt:lpwstr>
  </property>
  <property fmtid="{D5CDD505-2E9C-101B-9397-08002B2CF9AE}" pid="11" name="WS_D_CUST_Organisation.AddressLine2">
    <vt:lpwstr>Wellesley St</vt:lpwstr>
  </property>
  <property fmtid="{D5CDD505-2E9C-101B-9397-08002B2CF9AE}" pid="12" name="WS_D_CUST_Organisation.AddressLine3">
    <vt:lpwstr/>
  </property>
  <property fmtid="{D5CDD505-2E9C-101B-9397-08002B2CF9AE}" pid="13" name="WS_D_CUST_Organisation.AddressPostcode">
    <vt:lpwstr>1141</vt:lpwstr>
  </property>
  <property fmtid="{D5CDD505-2E9C-101B-9397-08002B2CF9AE}" pid="14" name="WS_D_CUST_Organisation.AddressRegion">
    <vt:lpwstr/>
  </property>
  <property fmtid="{D5CDD505-2E9C-101B-9397-08002B2CF9AE}" pid="15" name="WS_D_CUST_Organisation.AddressTownCity">
    <vt:lpwstr>Auckland</vt:lpwstr>
  </property>
  <property fmtid="{D5CDD505-2E9C-101B-9397-08002B2CF9AE}" pid="16" name="WS_D_CUST_Organisation.BankAcNumber">
    <vt:lpwstr>03 0104 0829411 00</vt:lpwstr>
  </property>
  <property fmtid="{D5CDD505-2E9C-101B-9397-08002B2CF9AE}" pid="17" name="WS_D_CUST_Organisation.BecaManagerName">
    <vt:lpwstr>Darryl-Lee Wendelborn</vt:lpwstr>
  </property>
  <property fmtid="{D5CDD505-2E9C-101B-9397-08002B2CF9AE}" pid="18" name="WS_D_CUST_Organisation.CompanyID">
    <vt:lpwstr>14</vt:lpwstr>
  </property>
  <property fmtid="{D5CDD505-2E9C-101B-9397-08002B2CF9AE}" pid="19" name="WS_D_CUST_Organisation.Country">
    <vt:lpwstr>New Zealand</vt:lpwstr>
  </property>
  <property fmtid="{D5CDD505-2E9C-101B-9397-08002B2CF9AE}" pid="20" name="WS_D_CUST_Organisation.DisplayName">
    <vt:lpwstr>Beca Limited</vt:lpwstr>
  </property>
  <property fmtid="{D5CDD505-2E9C-101B-9397-08002B2CF9AE}" pid="21" name="WS_D_CUST_Organisation.EmailAddress">
    <vt:lpwstr/>
  </property>
  <property fmtid="{D5CDD505-2E9C-101B-9397-08002B2CF9AE}" pid="22" name="WS_D_CUST_Organisation.FaxNumber">
    <vt:lpwstr>+64 (9) 300 9300</vt:lpwstr>
  </property>
  <property fmtid="{D5CDD505-2E9C-101B-9397-08002B2CF9AE}" pid="23" name="WS_D_CUST_Organisation.GSTNumber">
    <vt:lpwstr>77-330-577</vt:lpwstr>
  </property>
  <property fmtid="{D5CDD505-2E9C-101B-9397-08002B2CF9AE}" pid="24" name="WS_D_CUST_Organisation.Hub">
    <vt:lpwstr/>
  </property>
  <property fmtid="{D5CDD505-2E9C-101B-9397-08002B2CF9AE}" pid="25" name="WS_D_CUST_Organisation.MarketSegment">
    <vt:lpwstr/>
  </property>
  <property fmtid="{D5CDD505-2E9C-101B-9397-08002B2CF9AE}" pid="26" name="WS_D_CUST_Organisation.OrganisationID">
    <vt:lpwstr/>
  </property>
  <property fmtid="{D5CDD505-2E9C-101B-9397-08002B2CF9AE}" pid="27" name="WS_D_CUST_Organisation.OrganisationType">
    <vt:lpwstr>Internal</vt:lpwstr>
  </property>
  <property fmtid="{D5CDD505-2E9C-101B-9397-08002B2CF9AE}" pid="28" name="WS_D_CUST_Organisation.ParentOrganisationName">
    <vt:lpwstr>Beca Limited</vt:lpwstr>
  </property>
  <property fmtid="{D5CDD505-2E9C-101B-9397-08002B2CF9AE}" pid="29" name="WS_D_CUST_Organisation.PhoneNumber">
    <vt:lpwstr>+ 64 (9) 300 9000</vt:lpwstr>
  </property>
  <property fmtid="{D5CDD505-2E9C-101B-9397-08002B2CF9AE}" pid="30" name="WS_D_CUST_Organisation.PhysicalAddress">
    <vt:lpwstr/>
  </property>
  <property fmtid="{D5CDD505-2E9C-101B-9397-08002B2CF9AE}" pid="31" name="WS_D_CUST_Organisation.PostalAddress">
    <vt:lpwstr>PO Box 6345
Wellesley St
Auckland
1141
New Zealand</vt:lpwstr>
  </property>
  <property fmtid="{D5CDD505-2E9C-101B-9397-08002B2CF9AE}" pid="32" name="WS_D_CUST_Organisation.ShortName">
    <vt:lpwstr/>
  </property>
  <property fmtid="{D5CDD505-2E9C-101B-9397-08002B2CF9AE}" pid="33" name="WS_D_CUST_Organisation.Website">
    <vt:lpwstr/>
  </property>
  <property fmtid="{D5CDD505-2E9C-101B-9397-08002B2CF9AE}" pid="34" name="WS_D_CUST_Originator.AddressLine1">
    <vt:lpwstr>85 Molesworth Street</vt:lpwstr>
  </property>
  <property fmtid="{D5CDD505-2E9C-101B-9397-08002B2CF9AE}" pid="35" name="WS_D_CUST_Originator.AddressLine2">
    <vt:lpwstr/>
  </property>
  <property fmtid="{D5CDD505-2E9C-101B-9397-08002B2CF9AE}" pid="36" name="WS_D_CUST_Originator.AddressLine3">
    <vt:lpwstr>PO Box 3942</vt:lpwstr>
  </property>
  <property fmtid="{D5CDD505-2E9C-101B-9397-08002B2CF9AE}" pid="37" name="WS_D_CUST_Originator.AddressPostcode">
    <vt:lpwstr>6140</vt:lpwstr>
  </property>
  <property fmtid="{D5CDD505-2E9C-101B-9397-08002B2CF9AE}" pid="38" name="WS_D_CUST_Originator.AddressRegion">
    <vt:lpwstr>WELLINGTON</vt:lpwstr>
  </property>
  <property fmtid="{D5CDD505-2E9C-101B-9397-08002B2CF9AE}" pid="39" name="WS_D_CUST_Originator.AddressTownCity">
    <vt:lpwstr>WELLINGTON</vt:lpwstr>
  </property>
  <property fmtid="{D5CDD505-2E9C-101B-9397-08002B2CF9AE}" pid="40" name="WS_D_CUST_Originator.BecaManagerName">
    <vt:lpwstr>David Bentham</vt:lpwstr>
  </property>
  <property fmtid="{D5CDD505-2E9C-101B-9397-08002B2CF9AE}" pid="41" name="WS_D_CUST_Originator.Company">
    <vt:lpwstr>Beca Limited</vt:lpwstr>
  </property>
  <property fmtid="{D5CDD505-2E9C-101B-9397-08002B2CF9AE}" pid="42" name="WS_D_CUST_Originator.CompanyID">
    <vt:lpwstr>14</vt:lpwstr>
  </property>
  <property fmtid="{D5CDD505-2E9C-101B-9397-08002B2CF9AE}" pid="43" name="WS_D_CUST_Originator.CompanyShortName">
    <vt:lpwstr>Beca Limited</vt:lpwstr>
  </property>
  <property fmtid="{D5CDD505-2E9C-101B-9397-08002B2CF9AE}" pid="44" name="WS_D_CUST_Originator.Country">
    <vt:lpwstr>New Zealand</vt:lpwstr>
  </property>
  <property fmtid="{D5CDD505-2E9C-101B-9397-08002B2CF9AE}" pid="45" name="WS_D_CUST_Originator.DisplayName">
    <vt:lpwstr>Andrew Liu</vt:lpwstr>
  </property>
  <property fmtid="{D5CDD505-2E9C-101B-9397-08002B2CF9AE}" pid="46" name="WS_D_CUST_Originator.EmailAddress">
    <vt:lpwstr>andrew.liu@beca.com</vt:lpwstr>
  </property>
  <property fmtid="{D5CDD505-2E9C-101B-9397-08002B2CF9AE}" pid="47" name="WS_D_CUST_Originator.EmployeeNumber">
    <vt:lpwstr>22291</vt:lpwstr>
  </property>
  <property fmtid="{D5CDD505-2E9C-101B-9397-08002B2CF9AE}" pid="48" name="WS_D_CUST_Originator.FaxNumber">
    <vt:lpwstr>+64 4 473 7911</vt:lpwstr>
  </property>
  <property fmtid="{D5CDD505-2E9C-101B-9397-08002B2CF9AE}" pid="49" name="WS_D_CUST_Originator.FirstName">
    <vt:lpwstr>Guoqiang</vt:lpwstr>
  </property>
  <property fmtid="{D5CDD505-2E9C-101B-9397-08002B2CF9AE}" pid="50" name="WS_D_CUST_Originator.Hub">
    <vt:lpwstr/>
  </property>
  <property fmtid="{D5CDD505-2E9C-101B-9397-08002B2CF9AE}" pid="51" name="WS_D_CUST_Originator.Initials">
    <vt:lpwstr>GAL</vt:lpwstr>
  </property>
  <property fmtid="{D5CDD505-2E9C-101B-9397-08002B2CF9AE}" pid="52" name="WS_D_CUST_Originator.JobTitle">
    <vt:lpwstr>Senior Transportation Engineer</vt:lpwstr>
  </property>
  <property fmtid="{D5CDD505-2E9C-101B-9397-08002B2CF9AE}" pid="53" name="WS_D_CUST_Originator.Login">
    <vt:lpwstr>GAL2</vt:lpwstr>
  </property>
  <property fmtid="{D5CDD505-2E9C-101B-9397-08002B2CF9AE}" pid="54" name="WS_D_CUST_Originator.MobileNumber">
    <vt:lpwstr/>
  </property>
  <property fmtid="{D5CDD505-2E9C-101B-9397-08002B2CF9AE}" pid="55" name="WS_D_CUST_Originator.OfficeLocation">
    <vt:lpwstr>85 Molesworth St - Level 2</vt:lpwstr>
  </property>
  <property fmtid="{D5CDD505-2E9C-101B-9397-08002B2CF9AE}" pid="56" name="WS_D_CUST_Originator.OfficePhoneNumber">
    <vt:lpwstr>+64 4 473 7551</vt:lpwstr>
  </property>
  <property fmtid="{D5CDD505-2E9C-101B-9397-08002B2CF9AE}" pid="57" name="WS_D_CUST_Originator.Organisation">
    <vt:lpwstr>382</vt:lpwstr>
  </property>
  <property fmtid="{D5CDD505-2E9C-101B-9397-08002B2CF9AE}" pid="58" name="WS_D_CUST_Originator.OrganisationName">
    <vt:lpwstr>Transport Advisory Two - BL</vt:lpwstr>
  </property>
  <property fmtid="{D5CDD505-2E9C-101B-9397-08002B2CF9AE}" pid="59" name="WS_D_CUST_Originator.PhoneExtension">
    <vt:lpwstr/>
  </property>
  <property fmtid="{D5CDD505-2E9C-101B-9397-08002B2CF9AE}" pid="60" name="WS_D_CUST_Originator.PhoneNumber">
    <vt:lpwstr>+64 4 550 5905</vt:lpwstr>
  </property>
  <property fmtid="{D5CDD505-2E9C-101B-9397-08002B2CF9AE}" pid="61" name="WS_D_CUST_Originator.PostalAddress">
    <vt:lpwstr>85 Molesworth Street
PO Box 3942
WELLINGTON
6140
New Zealand</vt:lpwstr>
  </property>
  <property fmtid="{D5CDD505-2E9C-101B-9397-08002B2CF9AE}" pid="62" name="WS_D_CUST_Originator.PrimaryDiscipline">
    <vt:lpwstr/>
  </property>
  <property fmtid="{D5CDD505-2E9C-101B-9397-08002B2CF9AE}" pid="63" name="WS_D_CUST_Originator.Surname">
    <vt:lpwstr>Liu</vt:lpwstr>
  </property>
  <property fmtid="{D5CDD505-2E9C-101B-9397-08002B2CF9AE}" pid="64" name="Document Template Path and Filename">
    <vt:lpwstr>C:\Program Files (x86)\Beca\Meridio\Templates\Powerpoint\Blue hex.potx</vt:lpwstr>
  </property>
  <property fmtid="{D5CDD505-2E9C-101B-9397-08002B2CF9AE}" pid="65" name="FullIdPath">
    <vt:lpwstr/>
  </property>
  <property fmtid="{D5CDD505-2E9C-101B-9397-08002B2CF9AE}" pid="66" name="FullPath">
    <vt:lpwstr/>
  </property>
  <property fmtid="{D5CDD505-2E9C-101B-9397-08002B2CF9AE}" pid="67" name="FM_Function">
    <vt:lpwstr>Technical Disciplines</vt:lpwstr>
  </property>
  <property fmtid="{D5CDD505-2E9C-101B-9397-08002B2CF9AE}" pid="68" name="FM_Function Grouping">
    <vt:lpwstr>Knowledge Management</vt:lpwstr>
  </property>
  <property fmtid="{D5CDD505-2E9C-101B-9397-08002B2CF9AE}" pid="69" name="D_STAT_Mime Type">
    <vt:lpwstr/>
  </property>
  <property fmtid="{D5CDD505-2E9C-101B-9397-08002B2CF9AE}" pid="70" name="D_CUST_Originator Organisation">
    <vt:lpwstr/>
  </property>
  <property fmtid="{D5CDD505-2E9C-101B-9397-08002B2CF9AE}" pid="71" name="Parent Folder Id">
    <vt:lpwstr>('New Zealand', 1591279)</vt:lpwstr>
  </property>
  <property fmtid="{D5CDD505-2E9C-101B-9397-08002B2CF9AE}" pid="72" name="FM_Site">
    <vt:lpwstr>NZ</vt:lpwstr>
  </property>
  <property fmtid="{D5CDD505-2E9C-101B-9397-08002B2CF9AE}" pid="73" name="FM_Subactivity">
    <vt:lpwstr>Conferences and seminars</vt:lpwstr>
  </property>
  <property fmtid="{D5CDD505-2E9C-101B-9397-08002B2CF9AE}" pid="74" name="D_STAT_Version Comment">
    <vt:lpwstr/>
  </property>
  <property fmtid="{D5CDD505-2E9C-101B-9397-08002B2CF9AE}" pid="75" name="D_CUST_Workflow History">
    <vt:lpwstr/>
  </property>
  <property fmtid="{D5CDD505-2E9C-101B-9397-08002B2CF9AE}" pid="76" name="V_CUST_Beca Document ID">
    <vt:lpwstr>NZ1-15738994-2</vt:lpwstr>
  </property>
  <property fmtid="{D5CDD505-2E9C-101B-9397-08002B2CF9AE}" pid="77" name="V_CUST_Third Party Revision ID">
    <vt:lpwstr/>
  </property>
  <property fmtid="{D5CDD505-2E9C-101B-9397-08002B2CF9AE}" pid="78" name="V_STAT_Version Number">
    <vt:r8>2</vt:r8>
  </property>
  <property fmtid="{D5CDD505-2E9C-101B-9397-08002B2CF9AE}" pid="79" name="V_STAT_Minor Version">
    <vt:r8>2</vt:r8>
  </property>
  <property fmtid="{D5CDD505-2E9C-101B-9397-08002B2CF9AE}" pid="80" name="V_STAT_Major Version">
    <vt:r8>0</vt:r8>
  </property>
  <property fmtid="{D5CDD505-2E9C-101B-9397-08002B2CF9AE}" pid="81" name="V_STAT_Last Accessed Date">
    <vt:filetime>2018-10-25T03:44:54Z</vt:filetime>
  </property>
  <property fmtid="{D5CDD505-2E9C-101B-9397-08002B2CF9AE}" pid="82" name="V_STAT_Last Accessed By">
    <vt:lpwstr>Andrew Liu</vt:lpwstr>
  </property>
  <property fmtid="{D5CDD505-2E9C-101B-9397-08002B2CF9AE}" pid="83" name="V_STAT_IsMajorVersion">
    <vt:bool>false</vt:bool>
  </property>
  <property fmtid="{D5CDD505-2E9C-101B-9397-08002B2CF9AE}" pid="84" name="V_STAT_File Size">
    <vt:r8>1661412</vt:r8>
  </property>
  <property fmtid="{D5CDD505-2E9C-101B-9397-08002B2CF9AE}" pid="85" name="V_STAT_File Availability">
    <vt:r8>0</vt:r8>
  </property>
  <property fmtid="{D5CDD505-2E9C-101B-9397-08002B2CF9AE}" pid="86" name="V_STAT_Comment">
    <vt:lpwstr>Checked in by system</vt:lpwstr>
  </property>
  <property fmtid="{D5CDD505-2E9C-101B-9397-08002B2CF9AE}" pid="87" name="V_STAT_Check in date">
    <vt:filetime>2018-10-25T03:44:54Z</vt:filetime>
  </property>
  <property fmtid="{D5CDD505-2E9C-101B-9397-08002B2CF9AE}" pid="88" name="V_STAT_Check in by">
    <vt:lpwstr>Andrew Liu</vt:lpwstr>
  </property>
  <property fmtid="{D5CDD505-2E9C-101B-9397-08002B2CF9AE}" pid="89" name="D_STAT_PROP_W_title">
    <vt:lpwstr>Understanding Road User Behaviour and Traffic Signal Design</vt:lpwstr>
  </property>
  <property fmtid="{D5CDD505-2E9C-101B-9397-08002B2CF9AE}" pid="90" name="D_STAT_PROP_W_documentDate">
    <vt:filetime>2018-10-24T22:53:01Z</vt:filetime>
  </property>
  <property fmtid="{D5CDD505-2E9C-101B-9397-08002B2CF9AE}" pid="91" name="D_STAT_PROP_W_defaultLockFileName">
    <vt:lpwstr>Understanding Road User Behaviour and Traffic Signal Design.pptx</vt:lpwstr>
  </property>
  <property fmtid="{D5CDD505-2E9C-101B-9397-08002B2CF9AE}" pid="92" name="D_STAT_PROP_W_comment">
    <vt:lpwstr>Andrew Liu</vt:lpwstr>
  </property>
  <property fmtid="{D5CDD505-2E9C-101B-9397-08002B2CF9AE}" pid="93" name="D_STAT_PROP_W_Author">
    <vt:lpwstr>Andrew Liu</vt:lpwstr>
  </property>
  <property fmtid="{D5CDD505-2E9C-101B-9397-08002B2CF9AE}" pid="94" name="D_STAT_PROP_originalFileName">
    <vt:lpwstr>New_Understanding Road User Behaviour and Traffic Signal Design.pptx</vt:lpwstr>
  </property>
  <property fmtid="{D5CDD505-2E9C-101B-9397-08002B2CF9AE}" pid="95" name="D_STAT_PROP_lastModifiedDate">
    <vt:filetime>2018-10-25T03:44:54Z</vt:filetime>
  </property>
  <property fmtid="{D5CDD505-2E9C-101B-9397-08002B2CF9AE}" pid="96" name="D_STAT_PROP_lastModifiedByUserName">
    <vt:lpwstr>Andrew Liu</vt:lpwstr>
  </property>
  <property fmtid="{D5CDD505-2E9C-101B-9397-08002B2CF9AE}" pid="97" name="D_STAT_PROP_documentId">
    <vt:lpwstr>('New Zealand', 15738994)</vt:lpwstr>
  </property>
  <property fmtid="{D5CDD505-2E9C-101B-9397-08002B2CF9AE}" pid="98" name="D_STAT_PROP_dateAdded">
    <vt:filetime>2018-10-24T22:53:04Z</vt:filetime>
  </property>
  <property fmtid="{D5CDD505-2E9C-101B-9397-08002B2CF9AE}" pid="99" name="D_CUST_Prompt for Revision Details">
    <vt:lpwstr>False</vt:lpwstr>
  </property>
  <property fmtid="{D5CDD505-2E9C-101B-9397-08002B2CF9AE}" pid="100" name="D_STAT_Policy Id">
    <vt:r8>1</vt:r8>
  </property>
  <property fmtid="{D5CDD505-2E9C-101B-9397-08002B2CF9AE}" pid="101" name="D_CUST_Originator">
    <vt:lpwstr>Andrew Liu</vt:lpwstr>
  </property>
  <property fmtid="{D5CDD505-2E9C-101B-9397-08002B2CF9AE}" pid="102" name="D_CUST_Organisation ID">
    <vt:lpwstr>14</vt:lpwstr>
  </property>
  <property fmtid="{D5CDD505-2E9C-101B-9397-08002B2CF9AE}" pid="103" name="D_CUST_Organisation">
    <vt:lpwstr>Beca Limited</vt:lpwstr>
  </property>
  <property fmtid="{D5CDD505-2E9C-101B-9397-08002B2CF9AE}" pid="104" name="OfficeDocumentIdentifier">
    <vt:lpwstr>('New Zealand', 15738994)_[Understanding Road User Behaviour and Traffic Signal Design]</vt:lpwstr>
  </property>
  <property fmtid="{D5CDD505-2E9C-101B-9397-08002B2CF9AE}" pid="105" name="D_STAT_Locked By">
    <vt:lpwstr>Andrew Liu</vt:lpwstr>
  </property>
  <property fmtid="{D5CDD505-2E9C-101B-9397-08002B2CF9AE}" pid="106" name="D_STAT_Local File Path">
    <vt:lpwstr/>
  </property>
  <property fmtid="{D5CDD505-2E9C-101B-9397-08002B2CF9AE}" pid="107" name="D_CUST_Know how Value">
    <vt:lpwstr>No</vt:lpwstr>
  </property>
  <property fmtid="{D5CDD505-2E9C-101B-9397-08002B2CF9AE}" pid="108" name="D_STAT_Is Record">
    <vt:bool>false</vt:bool>
  </property>
  <property fmtid="{D5CDD505-2E9C-101B-9397-08002B2CF9AE}" pid="109" name="D_STAT_Is Marked for Delete">
    <vt:bool>false</vt:bool>
  </property>
  <property fmtid="{D5CDD505-2E9C-101B-9397-08002B2CF9AE}" pid="110" name="D_STAT_Is Locked">
    <vt:bool>true</vt:bool>
  </property>
  <property fmtid="{D5CDD505-2E9C-101B-9397-08002B2CF9AE}" pid="111" name="D_STAT_IconFilename">
    <vt:lpwstr>document.ico</vt:lpwstr>
  </property>
  <property fmtid="{D5CDD505-2E9C-101B-9397-08002B2CF9AE}" pid="112" name="D_CUST_Has Paper Rendition">
    <vt:lpwstr>False</vt:lpwstr>
  </property>
  <property fmtid="{D5CDD505-2E9C-101B-9397-08002B2CF9AE}" pid="113" name="D_STAT_File Name">
    <vt:lpwstr>Understanding Road User Behaviour and Traffic Signal Design.pptx</vt:lpwstr>
  </property>
  <property fmtid="{D5CDD505-2E9C-101B-9397-08002B2CF9AE}" pid="114" name="D_CUST_Document Type">
    <vt:lpwstr>Learning and Development</vt:lpwstr>
  </property>
  <property fmtid="{D5CDD505-2E9C-101B-9397-08002B2CF9AE}" pid="115" name="D_CUST_Document Template">
    <vt:lpwstr>Blue Hex</vt:lpwstr>
  </property>
  <property fmtid="{D5CDD505-2E9C-101B-9397-08002B2CF9AE}" pid="116" name="D_CUST_Document Subtype">
    <vt:lpwstr>Presentation</vt:lpwstr>
  </property>
  <property fmtid="{D5CDD505-2E9C-101B-9397-08002B2CF9AE}" pid="117" name="D_CUST_Business Value">
    <vt:lpwstr>Normal</vt:lpwstr>
  </property>
  <property fmtid="{D5CDD505-2E9C-101B-9397-08002B2CF9AE}" pid="118" name="D_CUST_Additional Reference Definition">
    <vt:lpwstr>Beca Reference</vt:lpwstr>
  </property>
  <property fmtid="{D5CDD505-2E9C-101B-9397-08002B2CF9AE}" pid="119" name="D_CUST_Activity">
    <vt:lpwstr>Conferences and Seminars</vt:lpwstr>
  </property>
  <property fmtid="{D5CDD505-2E9C-101B-9397-08002B2CF9AE}" pid="120" name="D_CUST_Case ID">
    <vt:lpwstr>General (Transportation)</vt:lpwstr>
  </property>
  <property fmtid="{D5CDD505-2E9C-101B-9397-08002B2CF9AE}" pid="121" name="D_CUST_Function">
    <vt:lpwstr>Technical Disciplines</vt:lpwstr>
  </property>
  <property fmtid="{D5CDD505-2E9C-101B-9397-08002B2CF9AE}" pid="122" name="D_CUST_Function Grouping">
    <vt:lpwstr>Knowledge Management</vt:lpwstr>
  </property>
  <property fmtid="{D5CDD505-2E9C-101B-9397-08002B2CF9AE}" pid="123" name="D_CUST_Site">
    <vt:lpwstr>NZ</vt:lpwstr>
  </property>
  <property fmtid="{D5CDD505-2E9C-101B-9397-08002B2CF9AE}" pid="124" name="D_CUST_Subactivity">
    <vt:lpwstr>Conferences and seminars</vt:lpwstr>
  </property>
  <property fmtid="{D5CDD505-2E9C-101B-9397-08002B2CF9AE}" pid="125" name="D_CUST_Approval Status">
    <vt:lpwstr/>
  </property>
  <property fmtid="{D5CDD505-2E9C-101B-9397-08002B2CF9AE}" pid="126" name="D_CUST_Beca Company">
    <vt:lpwstr/>
  </property>
  <property fmtid="{D5CDD505-2E9C-101B-9397-08002B2CF9AE}" pid="127" name="D_CUST_Beca Id">
    <vt:lpwstr/>
  </property>
  <property fmtid="{D5CDD505-2E9C-101B-9397-08002B2CF9AE}" pid="128" name="D_CUST_Beca Job Director">
    <vt:lpwstr/>
  </property>
  <property fmtid="{D5CDD505-2E9C-101B-9397-08002B2CF9AE}" pid="129" name="D_CUST_Beca Job Manager">
    <vt:lpwstr/>
  </property>
  <property fmtid="{D5CDD505-2E9C-101B-9397-08002B2CF9AE}" pid="130" name="D_CUST_Beca Section">
    <vt:lpwstr/>
  </property>
  <property fmtid="{D5CDD505-2E9C-101B-9397-08002B2CF9AE}" pid="131" name="D_CUST_Client Contact">
    <vt:lpwstr/>
  </property>
  <property fmtid="{D5CDD505-2E9C-101B-9397-08002B2CF9AE}" pid="132" name="D_CUST_Client Organisation">
    <vt:lpwstr/>
  </property>
  <property fmtid="{D5CDD505-2E9C-101B-9397-08002B2CF9AE}" pid="133" name="D_CUST_Client Parent">
    <vt:lpwstr/>
  </property>
  <property fmtid="{D5CDD505-2E9C-101B-9397-08002B2CF9AE}" pid="134" name="D_CUST_GL Code">
    <vt:lpwstr/>
  </property>
  <property fmtid="{D5CDD505-2E9C-101B-9397-08002B2CF9AE}" pid="135" name="D_CUST_Job Name">
    <vt:lpwstr/>
  </property>
  <property fmtid="{D5CDD505-2E9C-101B-9397-08002B2CF9AE}" pid="136" name="D_CUST_Job Number">
    <vt:lpwstr/>
  </property>
  <property fmtid="{D5CDD505-2E9C-101B-9397-08002B2CF9AE}" pid="137" name="D_CUST_Jurisdiction">
    <vt:lpwstr/>
  </property>
  <property fmtid="{D5CDD505-2E9C-101B-9397-08002B2CF9AE}" pid="138" name="D_CUST_Market Segment">
    <vt:lpwstr/>
  </property>
  <property fmtid="{D5CDD505-2E9C-101B-9397-08002B2CF9AE}" pid="139" name="D_CUST_Project ID">
    <vt:lpwstr/>
  </property>
  <property fmtid="{D5CDD505-2E9C-101B-9397-08002B2CF9AE}" pid="140" name="D_CUST_Project Location">
    <vt:lpwstr/>
  </property>
  <property fmtid="{D5CDD505-2E9C-101B-9397-08002B2CF9AE}" pid="141" name="D_CUST_QMS Code">
    <vt:lpwstr/>
  </property>
  <property fmtid="{D5CDD505-2E9C-101B-9397-08002B2CF9AE}" pid="142" name="D_CUST_Risk Category">
    <vt:lpwstr/>
  </property>
  <property fmtid="{D5CDD505-2E9C-101B-9397-08002B2CF9AE}" pid="143" name="D_CUST_Third party Ref">
    <vt:lpwstr/>
  </property>
  <property fmtid="{D5CDD505-2E9C-101B-9397-08002B2CF9AE}" pid="144" name="V_CUST_Approved PDF Rendition Link">
    <vt:lpwstr/>
  </property>
  <property fmtid="{D5CDD505-2E9C-101B-9397-08002B2CF9AE}" pid="145" name="D_TM_Approval Status">
    <vt:lpwstr/>
  </property>
  <property fmtid="{D5CDD505-2E9C-101B-9397-08002B2CF9AE}" pid="146" name="D_TM_Beca Company">
    <vt:lpwstr/>
  </property>
  <property fmtid="{D5CDD505-2E9C-101B-9397-08002B2CF9AE}" pid="147" name="D_TM_Beca Job Director">
    <vt:lpwstr/>
  </property>
  <property fmtid="{D5CDD505-2E9C-101B-9397-08002B2CF9AE}" pid="148" name="D_TM_Beca Job Manager">
    <vt:lpwstr/>
  </property>
  <property fmtid="{D5CDD505-2E9C-101B-9397-08002B2CF9AE}" pid="149" name="D_TM_Beca Section">
    <vt:lpwstr/>
  </property>
  <property fmtid="{D5CDD505-2E9C-101B-9397-08002B2CF9AE}" pid="150" name="D_TM_Client Contact">
    <vt:lpwstr/>
  </property>
  <property fmtid="{D5CDD505-2E9C-101B-9397-08002B2CF9AE}" pid="151" name="D_TM_Client Organisation">
    <vt:lpwstr/>
  </property>
  <property fmtid="{D5CDD505-2E9C-101B-9397-08002B2CF9AE}" pid="152" name="D_TM_Client Parent">
    <vt:lpwstr/>
  </property>
  <property fmtid="{D5CDD505-2E9C-101B-9397-08002B2CF9AE}" pid="153" name="D_TM_Job Name">
    <vt:lpwstr/>
  </property>
  <property fmtid="{D5CDD505-2E9C-101B-9397-08002B2CF9AE}" pid="154" name="D_TM_Job Number">
    <vt:lpwstr/>
  </property>
  <property fmtid="{D5CDD505-2E9C-101B-9397-08002B2CF9AE}" pid="155" name="D_TM_Market Segment">
    <vt:lpwstr/>
  </property>
  <property fmtid="{D5CDD505-2E9C-101B-9397-08002B2CF9AE}" pid="156" name="D_TM_Project Location">
    <vt:lpwstr/>
  </property>
  <property fmtid="{D5CDD505-2E9C-101B-9397-08002B2CF9AE}" pid="157" name="D_TM_QMS Code">
    <vt:lpwstr/>
  </property>
  <property fmtid="{D5CDD505-2E9C-101B-9397-08002B2CF9AE}" pid="158" name="D_TM_Risk Category">
    <vt:lpwstr/>
  </property>
  <property fmtid="{D5CDD505-2E9C-101B-9397-08002B2CF9AE}" pid="159" name="D_TM_Third party Ref">
    <vt:lpwstr/>
  </property>
  <property fmtid="{D5CDD505-2E9C-101B-9397-08002B2CF9AE}" pid="160" name="V_TM_Approved PDF Rendition Link">
    <vt:lpwstr/>
  </property>
</Properties>
</file>