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2" r:id="rId2"/>
    <p:sldMasterId id="2147483655" r:id="rId3"/>
  </p:sldMasterIdLst>
  <p:notesMasterIdLst>
    <p:notesMasterId r:id="rId13"/>
  </p:notesMasterIdLst>
  <p:handoutMasterIdLst>
    <p:handoutMasterId r:id="rId14"/>
  </p:handoutMasterIdLst>
  <p:sldIdLst>
    <p:sldId id="274" r:id="rId4"/>
    <p:sldId id="276" r:id="rId5"/>
    <p:sldId id="277" r:id="rId6"/>
    <p:sldId id="281" r:id="rId7"/>
    <p:sldId id="278" r:id="rId8"/>
    <p:sldId id="282" r:id="rId9"/>
    <p:sldId id="284" r:id="rId10"/>
    <p:sldId id="283" r:id="rId11"/>
    <p:sldId id="280" r:id="rId12"/>
  </p:sldIdLst>
  <p:sldSz cx="9144000" cy="6858000" type="screen4x3"/>
  <p:notesSz cx="6794500" cy="9931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D6E72"/>
    <a:srgbClr val="DC7127"/>
    <a:srgbClr val="CEB623"/>
    <a:srgbClr val="5297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71" d="100"/>
          <a:sy n="71" d="100"/>
        </p:scale>
        <p:origin x="313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0E3602-3B75-406B-A01C-7E16629B4B3E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DEA262F-0E19-4AB7-A25B-D3CB131547DE}">
      <dgm:prSet phldrT="[Text]"/>
      <dgm:spPr/>
      <dgm:t>
        <a:bodyPr/>
        <a:lstStyle/>
        <a:p>
          <a:r>
            <a:rPr lang="en-US" dirty="0"/>
            <a:t>Land Transport Rule: Traffic Control Devices 2004</a:t>
          </a:r>
        </a:p>
      </dgm:t>
    </dgm:pt>
    <dgm:pt modelId="{71A6D35C-BCED-45E2-938A-60B59BC00073}" type="parTrans" cxnId="{7176F1E7-135B-490F-8D2C-54C61AEFED17}">
      <dgm:prSet/>
      <dgm:spPr/>
      <dgm:t>
        <a:bodyPr/>
        <a:lstStyle/>
        <a:p>
          <a:endParaRPr lang="en-US"/>
        </a:p>
      </dgm:t>
    </dgm:pt>
    <dgm:pt modelId="{4391D04F-769E-4344-8B51-14B7C3967639}" type="sibTrans" cxnId="{7176F1E7-135B-490F-8D2C-54C61AEFED17}">
      <dgm:prSet/>
      <dgm:spPr/>
      <dgm:t>
        <a:bodyPr/>
        <a:lstStyle/>
        <a:p>
          <a:endParaRPr lang="en-US"/>
        </a:p>
      </dgm:t>
    </dgm:pt>
    <dgm:pt modelId="{31AC8020-A1F6-466E-95EB-C5B882E99AB7}">
      <dgm:prSet phldrT="[Text]"/>
      <dgm:spPr/>
      <dgm:t>
        <a:bodyPr/>
        <a:lstStyle/>
        <a:p>
          <a:r>
            <a:rPr lang="en-US" dirty="0"/>
            <a:t>NZTA P43 Specifications for Traffic Signals (final review 2015?)</a:t>
          </a:r>
        </a:p>
      </dgm:t>
    </dgm:pt>
    <dgm:pt modelId="{EE4D52E3-F428-4C8F-86E7-75E1E183E2B8}" type="parTrans" cxnId="{606E2335-0345-4A72-8FB9-7E47D0DAA0C7}">
      <dgm:prSet/>
      <dgm:spPr/>
      <dgm:t>
        <a:bodyPr/>
        <a:lstStyle/>
        <a:p>
          <a:endParaRPr lang="en-US"/>
        </a:p>
      </dgm:t>
    </dgm:pt>
    <dgm:pt modelId="{2497B7DA-4F8A-46EC-A874-CAA21D02BE90}" type="sibTrans" cxnId="{606E2335-0345-4A72-8FB9-7E47D0DAA0C7}">
      <dgm:prSet/>
      <dgm:spPr/>
      <dgm:t>
        <a:bodyPr/>
        <a:lstStyle/>
        <a:p>
          <a:endParaRPr lang="en-US"/>
        </a:p>
      </dgm:t>
    </dgm:pt>
    <dgm:pt modelId="{65884B00-03A6-4A00-A3FA-635087CF4862}">
      <dgm:prSet phldrT="[Text]"/>
      <dgm:spPr/>
      <dgm:t>
        <a:bodyPr/>
        <a:lstStyle/>
        <a:p>
          <a:r>
            <a:rPr lang="en-US" dirty="0"/>
            <a:t>CAD standards / templates?</a:t>
          </a:r>
        </a:p>
      </dgm:t>
    </dgm:pt>
    <dgm:pt modelId="{3C18EE5F-7779-4E92-BE42-F95FABE45302}" type="parTrans" cxnId="{A2A5F439-E60A-404A-937C-4D389F95FA97}">
      <dgm:prSet/>
      <dgm:spPr/>
      <dgm:t>
        <a:bodyPr/>
        <a:lstStyle/>
        <a:p>
          <a:endParaRPr lang="en-US"/>
        </a:p>
      </dgm:t>
    </dgm:pt>
    <dgm:pt modelId="{4AC5EE92-A332-4BCC-AAAE-DB187B7467A0}" type="sibTrans" cxnId="{A2A5F439-E60A-404A-937C-4D389F95FA97}">
      <dgm:prSet/>
      <dgm:spPr/>
      <dgm:t>
        <a:bodyPr/>
        <a:lstStyle/>
        <a:p>
          <a:endParaRPr lang="en-US"/>
        </a:p>
      </dgm:t>
    </dgm:pt>
    <dgm:pt modelId="{717BF6AF-A184-4FB1-8324-B7E1DFDD16AA}">
      <dgm:prSet phldrT="[Text]"/>
      <dgm:spPr/>
      <dgm:t>
        <a:bodyPr/>
        <a:lstStyle/>
        <a:p>
          <a:r>
            <a:rPr lang="en-US" dirty="0" err="1"/>
            <a:t>Austroads</a:t>
          </a:r>
          <a:r>
            <a:rPr lang="en-US" dirty="0"/>
            <a:t> Part 7 Design Guide</a:t>
          </a:r>
        </a:p>
      </dgm:t>
    </dgm:pt>
    <dgm:pt modelId="{6CCC17E2-915B-44FE-99EA-865998FBB865}" type="parTrans" cxnId="{E765EC64-543A-4426-8BB2-9ADBA8BF89DA}">
      <dgm:prSet/>
      <dgm:spPr/>
      <dgm:t>
        <a:bodyPr/>
        <a:lstStyle/>
        <a:p>
          <a:endParaRPr lang="en-US"/>
        </a:p>
      </dgm:t>
    </dgm:pt>
    <dgm:pt modelId="{6F5C7DBD-2E47-4373-83C8-40DFB069E553}" type="sibTrans" cxnId="{E765EC64-543A-4426-8BB2-9ADBA8BF89DA}">
      <dgm:prSet/>
      <dgm:spPr/>
      <dgm:t>
        <a:bodyPr/>
        <a:lstStyle/>
        <a:p>
          <a:endParaRPr lang="en-US"/>
        </a:p>
      </dgm:t>
    </dgm:pt>
    <dgm:pt modelId="{AB1CFA51-800C-423B-AB02-9315DF531BFF}">
      <dgm:prSet phldrT="[Text]"/>
      <dgm:spPr/>
      <dgm:t>
        <a:bodyPr/>
        <a:lstStyle/>
        <a:p>
          <a:r>
            <a:rPr lang="en-US" dirty="0"/>
            <a:t>MOTSAM</a:t>
          </a:r>
        </a:p>
      </dgm:t>
    </dgm:pt>
    <dgm:pt modelId="{C82D011D-682E-4945-8EA5-28BF6391D01A}" type="parTrans" cxnId="{4E582E71-B3A9-4F73-9CD2-4FFC5C7ECB4E}">
      <dgm:prSet/>
      <dgm:spPr/>
      <dgm:t>
        <a:bodyPr/>
        <a:lstStyle/>
        <a:p>
          <a:endParaRPr lang="en-US"/>
        </a:p>
      </dgm:t>
    </dgm:pt>
    <dgm:pt modelId="{E8F56889-6369-4417-8A2C-DE0113A892C0}" type="sibTrans" cxnId="{4E582E71-B3A9-4F73-9CD2-4FFC5C7ECB4E}">
      <dgm:prSet/>
      <dgm:spPr/>
      <dgm:t>
        <a:bodyPr/>
        <a:lstStyle/>
        <a:p>
          <a:endParaRPr lang="en-US"/>
        </a:p>
      </dgm:t>
    </dgm:pt>
    <dgm:pt modelId="{3AFDD168-22E9-4ECF-BDA1-7ED489919B33}" type="pres">
      <dgm:prSet presAssocID="{C30E3602-3B75-406B-A01C-7E16629B4B3E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95C18BD-CBDC-4F64-A361-E5B905C78D7D}" type="pres">
      <dgm:prSet presAssocID="{FDEA262F-0E19-4AB7-A25B-D3CB131547DE}" presName="centerShape" presStyleLbl="node0" presStyleIdx="0" presStyleCnt="1"/>
      <dgm:spPr/>
    </dgm:pt>
    <dgm:pt modelId="{66EA3BFD-AC93-400D-BD79-6A960D49DD40}" type="pres">
      <dgm:prSet presAssocID="{31AC8020-A1F6-466E-95EB-C5B882E99AB7}" presName="node" presStyleLbl="node1" presStyleIdx="0" presStyleCnt="4">
        <dgm:presLayoutVars>
          <dgm:bulletEnabled val="1"/>
        </dgm:presLayoutVars>
      </dgm:prSet>
      <dgm:spPr/>
    </dgm:pt>
    <dgm:pt modelId="{A76C21B9-1E34-43B5-8004-6C65080250AB}" type="pres">
      <dgm:prSet presAssocID="{31AC8020-A1F6-466E-95EB-C5B882E99AB7}" presName="dummy" presStyleCnt="0"/>
      <dgm:spPr/>
    </dgm:pt>
    <dgm:pt modelId="{3FCB381D-5C85-4E72-8003-24B061F32FA6}" type="pres">
      <dgm:prSet presAssocID="{2497B7DA-4F8A-46EC-A874-CAA21D02BE90}" presName="sibTrans" presStyleLbl="sibTrans2D1" presStyleIdx="0" presStyleCnt="4"/>
      <dgm:spPr/>
    </dgm:pt>
    <dgm:pt modelId="{6A6F358F-2124-46C6-9A70-259EA5A27201}" type="pres">
      <dgm:prSet presAssocID="{65884B00-03A6-4A00-A3FA-635087CF4862}" presName="node" presStyleLbl="node1" presStyleIdx="1" presStyleCnt="4">
        <dgm:presLayoutVars>
          <dgm:bulletEnabled val="1"/>
        </dgm:presLayoutVars>
      </dgm:prSet>
      <dgm:spPr/>
    </dgm:pt>
    <dgm:pt modelId="{F447419C-032C-4002-9A1B-7A13E0EC6CA6}" type="pres">
      <dgm:prSet presAssocID="{65884B00-03A6-4A00-A3FA-635087CF4862}" presName="dummy" presStyleCnt="0"/>
      <dgm:spPr/>
    </dgm:pt>
    <dgm:pt modelId="{AD58B01A-887D-45BA-A39A-3992474C842F}" type="pres">
      <dgm:prSet presAssocID="{4AC5EE92-A332-4BCC-AAAE-DB187B7467A0}" presName="sibTrans" presStyleLbl="sibTrans2D1" presStyleIdx="1" presStyleCnt="4"/>
      <dgm:spPr/>
    </dgm:pt>
    <dgm:pt modelId="{DC6209FB-4F82-43BC-89DD-86CE1DA79BA9}" type="pres">
      <dgm:prSet presAssocID="{717BF6AF-A184-4FB1-8324-B7E1DFDD16AA}" presName="node" presStyleLbl="node1" presStyleIdx="2" presStyleCnt="4">
        <dgm:presLayoutVars>
          <dgm:bulletEnabled val="1"/>
        </dgm:presLayoutVars>
      </dgm:prSet>
      <dgm:spPr/>
    </dgm:pt>
    <dgm:pt modelId="{1D0795FF-9E43-4A52-A650-579E22E822B3}" type="pres">
      <dgm:prSet presAssocID="{717BF6AF-A184-4FB1-8324-B7E1DFDD16AA}" presName="dummy" presStyleCnt="0"/>
      <dgm:spPr/>
    </dgm:pt>
    <dgm:pt modelId="{BBEB012D-E1A1-4233-9CD2-708D91073274}" type="pres">
      <dgm:prSet presAssocID="{6F5C7DBD-2E47-4373-83C8-40DFB069E553}" presName="sibTrans" presStyleLbl="sibTrans2D1" presStyleIdx="2" presStyleCnt="4"/>
      <dgm:spPr/>
    </dgm:pt>
    <dgm:pt modelId="{5B903787-EDC7-44EC-A806-2244CCDD910A}" type="pres">
      <dgm:prSet presAssocID="{AB1CFA51-800C-423B-AB02-9315DF531BFF}" presName="node" presStyleLbl="node1" presStyleIdx="3" presStyleCnt="4">
        <dgm:presLayoutVars>
          <dgm:bulletEnabled val="1"/>
        </dgm:presLayoutVars>
      </dgm:prSet>
      <dgm:spPr/>
    </dgm:pt>
    <dgm:pt modelId="{880A081E-8197-41B1-9BF6-7C1D575A0291}" type="pres">
      <dgm:prSet presAssocID="{AB1CFA51-800C-423B-AB02-9315DF531BFF}" presName="dummy" presStyleCnt="0"/>
      <dgm:spPr/>
    </dgm:pt>
    <dgm:pt modelId="{25DE140F-6A50-4996-8A67-BA9B75E9BA1C}" type="pres">
      <dgm:prSet presAssocID="{E8F56889-6369-4417-8A2C-DE0113A892C0}" presName="sibTrans" presStyleLbl="sibTrans2D1" presStyleIdx="3" presStyleCnt="4"/>
      <dgm:spPr/>
    </dgm:pt>
  </dgm:ptLst>
  <dgm:cxnLst>
    <dgm:cxn modelId="{7176F1E7-135B-490F-8D2C-54C61AEFED17}" srcId="{C30E3602-3B75-406B-A01C-7E16629B4B3E}" destId="{FDEA262F-0E19-4AB7-A25B-D3CB131547DE}" srcOrd="0" destOrd="0" parTransId="{71A6D35C-BCED-45E2-938A-60B59BC00073}" sibTransId="{4391D04F-769E-4344-8B51-14B7C3967639}"/>
    <dgm:cxn modelId="{3E7B7299-5857-4C99-B073-B7695D962EDD}" type="presOf" srcId="{65884B00-03A6-4A00-A3FA-635087CF4862}" destId="{6A6F358F-2124-46C6-9A70-259EA5A27201}" srcOrd="0" destOrd="0" presId="urn:microsoft.com/office/officeart/2005/8/layout/radial6"/>
    <dgm:cxn modelId="{4E582E71-B3A9-4F73-9CD2-4FFC5C7ECB4E}" srcId="{FDEA262F-0E19-4AB7-A25B-D3CB131547DE}" destId="{AB1CFA51-800C-423B-AB02-9315DF531BFF}" srcOrd="3" destOrd="0" parTransId="{C82D011D-682E-4945-8EA5-28BF6391D01A}" sibTransId="{E8F56889-6369-4417-8A2C-DE0113A892C0}"/>
    <dgm:cxn modelId="{A2A5F439-E60A-404A-937C-4D389F95FA97}" srcId="{FDEA262F-0E19-4AB7-A25B-D3CB131547DE}" destId="{65884B00-03A6-4A00-A3FA-635087CF4862}" srcOrd="1" destOrd="0" parTransId="{3C18EE5F-7779-4E92-BE42-F95FABE45302}" sibTransId="{4AC5EE92-A332-4BCC-AAAE-DB187B7467A0}"/>
    <dgm:cxn modelId="{098251EE-0F38-4EC6-A212-EB38566409B6}" type="presOf" srcId="{4AC5EE92-A332-4BCC-AAAE-DB187B7467A0}" destId="{AD58B01A-887D-45BA-A39A-3992474C842F}" srcOrd="0" destOrd="0" presId="urn:microsoft.com/office/officeart/2005/8/layout/radial6"/>
    <dgm:cxn modelId="{2D905E49-CD1E-4099-9215-B5C2B76AB58C}" type="presOf" srcId="{717BF6AF-A184-4FB1-8324-B7E1DFDD16AA}" destId="{DC6209FB-4F82-43BC-89DD-86CE1DA79BA9}" srcOrd="0" destOrd="0" presId="urn:microsoft.com/office/officeart/2005/8/layout/radial6"/>
    <dgm:cxn modelId="{A53C01C4-9E68-4F88-BE57-7196D8459A3B}" type="presOf" srcId="{31AC8020-A1F6-466E-95EB-C5B882E99AB7}" destId="{66EA3BFD-AC93-400D-BD79-6A960D49DD40}" srcOrd="0" destOrd="0" presId="urn:microsoft.com/office/officeart/2005/8/layout/radial6"/>
    <dgm:cxn modelId="{14E49C08-558C-428E-A7DC-0BF5C8EF5E7F}" type="presOf" srcId="{AB1CFA51-800C-423B-AB02-9315DF531BFF}" destId="{5B903787-EDC7-44EC-A806-2244CCDD910A}" srcOrd="0" destOrd="0" presId="urn:microsoft.com/office/officeart/2005/8/layout/radial6"/>
    <dgm:cxn modelId="{51F9D63B-BEBB-4C3E-847B-D243369DEC10}" type="presOf" srcId="{FDEA262F-0E19-4AB7-A25B-D3CB131547DE}" destId="{C95C18BD-CBDC-4F64-A361-E5B905C78D7D}" srcOrd="0" destOrd="0" presId="urn:microsoft.com/office/officeart/2005/8/layout/radial6"/>
    <dgm:cxn modelId="{F882FC13-B9FE-469B-BD0B-695C15ED5860}" type="presOf" srcId="{C30E3602-3B75-406B-A01C-7E16629B4B3E}" destId="{3AFDD168-22E9-4ECF-BDA1-7ED489919B33}" srcOrd="0" destOrd="0" presId="urn:microsoft.com/office/officeart/2005/8/layout/radial6"/>
    <dgm:cxn modelId="{DEDFFA26-4977-4E3A-895A-0C819C6446B1}" type="presOf" srcId="{2497B7DA-4F8A-46EC-A874-CAA21D02BE90}" destId="{3FCB381D-5C85-4E72-8003-24B061F32FA6}" srcOrd="0" destOrd="0" presId="urn:microsoft.com/office/officeart/2005/8/layout/radial6"/>
    <dgm:cxn modelId="{0C1DEF65-6D44-451D-B773-DEE53473D9F9}" type="presOf" srcId="{E8F56889-6369-4417-8A2C-DE0113A892C0}" destId="{25DE140F-6A50-4996-8A67-BA9B75E9BA1C}" srcOrd="0" destOrd="0" presId="urn:microsoft.com/office/officeart/2005/8/layout/radial6"/>
    <dgm:cxn modelId="{E765EC64-543A-4426-8BB2-9ADBA8BF89DA}" srcId="{FDEA262F-0E19-4AB7-A25B-D3CB131547DE}" destId="{717BF6AF-A184-4FB1-8324-B7E1DFDD16AA}" srcOrd="2" destOrd="0" parTransId="{6CCC17E2-915B-44FE-99EA-865998FBB865}" sibTransId="{6F5C7DBD-2E47-4373-83C8-40DFB069E553}"/>
    <dgm:cxn modelId="{586128DF-AED5-49E6-925A-2DE30638B160}" type="presOf" srcId="{6F5C7DBD-2E47-4373-83C8-40DFB069E553}" destId="{BBEB012D-E1A1-4233-9CD2-708D91073274}" srcOrd="0" destOrd="0" presId="urn:microsoft.com/office/officeart/2005/8/layout/radial6"/>
    <dgm:cxn modelId="{606E2335-0345-4A72-8FB9-7E47D0DAA0C7}" srcId="{FDEA262F-0E19-4AB7-A25B-D3CB131547DE}" destId="{31AC8020-A1F6-466E-95EB-C5B882E99AB7}" srcOrd="0" destOrd="0" parTransId="{EE4D52E3-F428-4C8F-86E7-75E1E183E2B8}" sibTransId="{2497B7DA-4F8A-46EC-A874-CAA21D02BE90}"/>
    <dgm:cxn modelId="{BB3AF9E4-A7FD-4CD9-AB28-831BD86B6611}" type="presParOf" srcId="{3AFDD168-22E9-4ECF-BDA1-7ED489919B33}" destId="{C95C18BD-CBDC-4F64-A361-E5B905C78D7D}" srcOrd="0" destOrd="0" presId="urn:microsoft.com/office/officeart/2005/8/layout/radial6"/>
    <dgm:cxn modelId="{0DB06DBC-36B7-4703-810D-72734273A5A5}" type="presParOf" srcId="{3AFDD168-22E9-4ECF-BDA1-7ED489919B33}" destId="{66EA3BFD-AC93-400D-BD79-6A960D49DD40}" srcOrd="1" destOrd="0" presId="urn:microsoft.com/office/officeart/2005/8/layout/radial6"/>
    <dgm:cxn modelId="{5B48247F-7FB5-4175-8F67-557A9C526EA5}" type="presParOf" srcId="{3AFDD168-22E9-4ECF-BDA1-7ED489919B33}" destId="{A76C21B9-1E34-43B5-8004-6C65080250AB}" srcOrd="2" destOrd="0" presId="urn:microsoft.com/office/officeart/2005/8/layout/radial6"/>
    <dgm:cxn modelId="{6EF2AF8D-91F8-4B6F-B7EF-79446148A4C4}" type="presParOf" srcId="{3AFDD168-22E9-4ECF-BDA1-7ED489919B33}" destId="{3FCB381D-5C85-4E72-8003-24B061F32FA6}" srcOrd="3" destOrd="0" presId="urn:microsoft.com/office/officeart/2005/8/layout/radial6"/>
    <dgm:cxn modelId="{3C4E23BA-1102-49E7-A4A0-DA8A76638370}" type="presParOf" srcId="{3AFDD168-22E9-4ECF-BDA1-7ED489919B33}" destId="{6A6F358F-2124-46C6-9A70-259EA5A27201}" srcOrd="4" destOrd="0" presId="urn:microsoft.com/office/officeart/2005/8/layout/radial6"/>
    <dgm:cxn modelId="{A9EFBCF5-4066-43F5-9BA5-49229FB16D77}" type="presParOf" srcId="{3AFDD168-22E9-4ECF-BDA1-7ED489919B33}" destId="{F447419C-032C-4002-9A1B-7A13E0EC6CA6}" srcOrd="5" destOrd="0" presId="urn:microsoft.com/office/officeart/2005/8/layout/radial6"/>
    <dgm:cxn modelId="{82DC8260-6F0F-4F2E-A1F1-41C302F681AF}" type="presParOf" srcId="{3AFDD168-22E9-4ECF-BDA1-7ED489919B33}" destId="{AD58B01A-887D-45BA-A39A-3992474C842F}" srcOrd="6" destOrd="0" presId="urn:microsoft.com/office/officeart/2005/8/layout/radial6"/>
    <dgm:cxn modelId="{6AADFE1E-8E85-4670-A43F-A6B9562E5017}" type="presParOf" srcId="{3AFDD168-22E9-4ECF-BDA1-7ED489919B33}" destId="{DC6209FB-4F82-43BC-89DD-86CE1DA79BA9}" srcOrd="7" destOrd="0" presId="urn:microsoft.com/office/officeart/2005/8/layout/radial6"/>
    <dgm:cxn modelId="{B4BAC708-11A4-4799-A35D-064AD21A7AA5}" type="presParOf" srcId="{3AFDD168-22E9-4ECF-BDA1-7ED489919B33}" destId="{1D0795FF-9E43-4A52-A650-579E22E822B3}" srcOrd="8" destOrd="0" presId="urn:microsoft.com/office/officeart/2005/8/layout/radial6"/>
    <dgm:cxn modelId="{E2F348B1-C2F9-40F4-8851-005213D01260}" type="presParOf" srcId="{3AFDD168-22E9-4ECF-BDA1-7ED489919B33}" destId="{BBEB012D-E1A1-4233-9CD2-708D91073274}" srcOrd="9" destOrd="0" presId="urn:microsoft.com/office/officeart/2005/8/layout/radial6"/>
    <dgm:cxn modelId="{964C6099-B810-444B-AF21-31B0562E0461}" type="presParOf" srcId="{3AFDD168-22E9-4ECF-BDA1-7ED489919B33}" destId="{5B903787-EDC7-44EC-A806-2244CCDD910A}" srcOrd="10" destOrd="0" presId="urn:microsoft.com/office/officeart/2005/8/layout/radial6"/>
    <dgm:cxn modelId="{EB3C2F18-112A-4FE2-95A3-E916D7CED361}" type="presParOf" srcId="{3AFDD168-22E9-4ECF-BDA1-7ED489919B33}" destId="{880A081E-8197-41B1-9BF6-7C1D575A0291}" srcOrd="11" destOrd="0" presId="urn:microsoft.com/office/officeart/2005/8/layout/radial6"/>
    <dgm:cxn modelId="{103801C9-09A6-4AF3-990E-1582CDEF0734}" type="presParOf" srcId="{3AFDD168-22E9-4ECF-BDA1-7ED489919B33}" destId="{25DE140F-6A50-4996-8A67-BA9B75E9BA1C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DE140F-6A50-4996-8A67-BA9B75E9BA1C}">
      <dsp:nvSpPr>
        <dsp:cNvPr id="0" name=""/>
        <dsp:cNvSpPr/>
      </dsp:nvSpPr>
      <dsp:spPr>
        <a:xfrm>
          <a:off x="2469166" y="491141"/>
          <a:ext cx="3278567" cy="3278567"/>
        </a:xfrm>
        <a:prstGeom prst="blockArc">
          <a:avLst>
            <a:gd name="adj1" fmla="val 10800000"/>
            <a:gd name="adj2" fmla="val 16200000"/>
            <a:gd name="adj3" fmla="val 4638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EB012D-E1A1-4233-9CD2-708D91073274}">
      <dsp:nvSpPr>
        <dsp:cNvPr id="0" name=""/>
        <dsp:cNvSpPr/>
      </dsp:nvSpPr>
      <dsp:spPr>
        <a:xfrm>
          <a:off x="2469166" y="491141"/>
          <a:ext cx="3278567" cy="3278567"/>
        </a:xfrm>
        <a:prstGeom prst="blockArc">
          <a:avLst>
            <a:gd name="adj1" fmla="val 5400000"/>
            <a:gd name="adj2" fmla="val 10800000"/>
            <a:gd name="adj3" fmla="val 4638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58B01A-887D-45BA-A39A-3992474C842F}">
      <dsp:nvSpPr>
        <dsp:cNvPr id="0" name=""/>
        <dsp:cNvSpPr/>
      </dsp:nvSpPr>
      <dsp:spPr>
        <a:xfrm>
          <a:off x="2469166" y="491141"/>
          <a:ext cx="3278567" cy="3278567"/>
        </a:xfrm>
        <a:prstGeom prst="blockArc">
          <a:avLst>
            <a:gd name="adj1" fmla="val 0"/>
            <a:gd name="adj2" fmla="val 5400000"/>
            <a:gd name="adj3" fmla="val 4638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CB381D-5C85-4E72-8003-24B061F32FA6}">
      <dsp:nvSpPr>
        <dsp:cNvPr id="0" name=""/>
        <dsp:cNvSpPr/>
      </dsp:nvSpPr>
      <dsp:spPr>
        <a:xfrm>
          <a:off x="2469166" y="491141"/>
          <a:ext cx="3278567" cy="3278567"/>
        </a:xfrm>
        <a:prstGeom prst="blockArc">
          <a:avLst>
            <a:gd name="adj1" fmla="val 16200000"/>
            <a:gd name="adj2" fmla="val 0"/>
            <a:gd name="adj3" fmla="val 4638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5C18BD-CBDC-4F64-A361-E5B905C78D7D}">
      <dsp:nvSpPr>
        <dsp:cNvPr id="0" name=""/>
        <dsp:cNvSpPr/>
      </dsp:nvSpPr>
      <dsp:spPr>
        <a:xfrm>
          <a:off x="3354164" y="1376139"/>
          <a:ext cx="1508571" cy="150857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Land Transport Rule: Traffic Control Devices 2004</a:t>
          </a:r>
        </a:p>
      </dsp:txBody>
      <dsp:txXfrm>
        <a:off x="3575089" y="1597064"/>
        <a:ext cx="1066721" cy="1066721"/>
      </dsp:txXfrm>
    </dsp:sp>
    <dsp:sp modelId="{66EA3BFD-AC93-400D-BD79-6A960D49DD40}">
      <dsp:nvSpPr>
        <dsp:cNvPr id="0" name=""/>
        <dsp:cNvSpPr/>
      </dsp:nvSpPr>
      <dsp:spPr>
        <a:xfrm>
          <a:off x="3580449" y="1157"/>
          <a:ext cx="1056000" cy="10560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NZTA P43 Specifications for Traffic Signals (final review 2015?)</a:t>
          </a:r>
        </a:p>
      </dsp:txBody>
      <dsp:txXfrm>
        <a:off x="3735097" y="155805"/>
        <a:ext cx="746704" cy="746704"/>
      </dsp:txXfrm>
    </dsp:sp>
    <dsp:sp modelId="{6A6F358F-2124-46C6-9A70-259EA5A27201}">
      <dsp:nvSpPr>
        <dsp:cNvPr id="0" name=""/>
        <dsp:cNvSpPr/>
      </dsp:nvSpPr>
      <dsp:spPr>
        <a:xfrm>
          <a:off x="5181717" y="1602424"/>
          <a:ext cx="1056000" cy="10560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CAD standards / templates?</a:t>
          </a:r>
        </a:p>
      </dsp:txBody>
      <dsp:txXfrm>
        <a:off x="5336365" y="1757072"/>
        <a:ext cx="746704" cy="746704"/>
      </dsp:txXfrm>
    </dsp:sp>
    <dsp:sp modelId="{DC6209FB-4F82-43BC-89DD-86CE1DA79BA9}">
      <dsp:nvSpPr>
        <dsp:cNvPr id="0" name=""/>
        <dsp:cNvSpPr/>
      </dsp:nvSpPr>
      <dsp:spPr>
        <a:xfrm>
          <a:off x="3580449" y="3203692"/>
          <a:ext cx="1056000" cy="10560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 err="1"/>
            <a:t>Austroads</a:t>
          </a:r>
          <a:r>
            <a:rPr lang="en-US" sz="900" kern="1200" dirty="0"/>
            <a:t> Part 7 Design Guide</a:t>
          </a:r>
        </a:p>
      </dsp:txBody>
      <dsp:txXfrm>
        <a:off x="3735097" y="3358340"/>
        <a:ext cx="746704" cy="746704"/>
      </dsp:txXfrm>
    </dsp:sp>
    <dsp:sp modelId="{5B903787-EDC7-44EC-A806-2244CCDD910A}">
      <dsp:nvSpPr>
        <dsp:cNvPr id="0" name=""/>
        <dsp:cNvSpPr/>
      </dsp:nvSpPr>
      <dsp:spPr>
        <a:xfrm>
          <a:off x="1979182" y="1602424"/>
          <a:ext cx="1056000" cy="10560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MOTSAM</a:t>
          </a:r>
        </a:p>
      </dsp:txBody>
      <dsp:txXfrm>
        <a:off x="2133830" y="1757072"/>
        <a:ext cx="746704" cy="7467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C1B5B4-A02C-421E-8943-2D78F22803D2}" type="datetimeFigureOut">
              <a:rPr lang="en-GB" smtClean="0"/>
              <a:t>24/02/2017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3107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645" y="9433107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C84E92-0579-479E-A031-78FEFA12A8D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35687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1826FA-EFF9-4792-AA6D-D09359CCE3E0}" type="datetimeFigureOut">
              <a:rPr lang="en-NZ" smtClean="0"/>
              <a:t>24/02/2017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3638" y="1241425"/>
            <a:ext cx="4467225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79486"/>
            <a:ext cx="5435600" cy="3910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3107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645" y="9433107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EAA1A3-79C2-48C4-AE7E-F7EB17DECE9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24949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EAA1A3-79C2-48C4-AE7E-F7EB17DECE98}" type="slidenum">
              <a:rPr lang="en-NZ" smtClean="0"/>
              <a:t>1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7951314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EAA1A3-79C2-48C4-AE7E-F7EB17DECE98}" type="slidenum">
              <a:rPr lang="en-NZ" smtClean="0"/>
              <a:t>2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761979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EAA1A3-79C2-48C4-AE7E-F7EB17DECE98}" type="slidenum">
              <a:rPr lang="en-NZ" smtClean="0"/>
              <a:t>3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2980206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EAA1A3-79C2-48C4-AE7E-F7EB17DECE98}" type="slidenum">
              <a:rPr lang="en-NZ" smtClean="0"/>
              <a:t>4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0970953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EAA1A3-79C2-48C4-AE7E-F7EB17DECE98}" type="slidenum">
              <a:rPr lang="en-NZ" smtClean="0"/>
              <a:t>5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3262804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EAA1A3-79C2-48C4-AE7E-F7EB17DECE98}" type="slidenum">
              <a:rPr lang="en-NZ" smtClean="0"/>
              <a:t>6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9771734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EAA1A3-79C2-48C4-AE7E-F7EB17DECE98}" type="slidenum">
              <a:rPr lang="en-NZ" smtClean="0"/>
              <a:t>7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4661542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EAA1A3-79C2-48C4-AE7E-F7EB17DECE98}" type="slidenum">
              <a:rPr lang="en-NZ" smtClean="0"/>
              <a:t>8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0455429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EAA1A3-79C2-48C4-AE7E-F7EB17DECE98}" type="slidenum">
              <a:rPr lang="en-NZ" smtClean="0"/>
              <a:t>9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2599987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8374" y="475553"/>
            <a:ext cx="8185726" cy="432497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88374" y="1339850"/>
            <a:ext cx="8185726" cy="4222750"/>
          </a:xfrm>
        </p:spPr>
        <p:txBody>
          <a:bodyPr lIns="0" tIns="0" bIns="0" numCol="1" spcCol="360000">
            <a:normAutofit/>
          </a:bodyPr>
          <a:lstStyle>
            <a:lvl1pPr marL="0" indent="0" algn="l">
              <a:buNone/>
              <a:defRPr sz="2000">
                <a:solidFill>
                  <a:srgbClr val="6D6E7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body copy style</a:t>
            </a:r>
          </a:p>
        </p:txBody>
      </p:sp>
    </p:spTree>
    <p:extLst>
      <p:ext uri="{BB962C8B-B14F-4D97-AF65-F5344CB8AC3E}">
        <p14:creationId xmlns:p14="http://schemas.microsoft.com/office/powerpoint/2010/main" val="3690052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2222500" y="500255"/>
            <a:ext cx="6502400" cy="442029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82600" y="513652"/>
            <a:ext cx="1409700" cy="3823397"/>
          </a:xfrm>
        </p:spPr>
        <p:txBody>
          <a:bodyPr lIns="0" tIns="0" rIns="0" bIns="0" numCol="1">
            <a:normAutofit/>
          </a:bodyPr>
          <a:lstStyle>
            <a:lvl5pPr marL="0" indent="0" algn="l">
              <a:buFont typeface="Arial"/>
              <a:buNone/>
              <a:defRPr sz="2000">
                <a:solidFill>
                  <a:srgbClr val="6D6E72"/>
                </a:solidFill>
              </a:defRPr>
            </a:lvl5pPr>
          </a:lstStyle>
          <a:p>
            <a:pPr lvl="4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6484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Copy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4602788" y="2986425"/>
            <a:ext cx="3994728" cy="278630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ubtitle 2"/>
          <p:cNvSpPr txBox="1">
            <a:spLocks/>
          </p:cNvSpPr>
          <p:nvPr userDrawn="1"/>
        </p:nvSpPr>
        <p:spPr>
          <a:xfrm>
            <a:off x="4779820" y="2986425"/>
            <a:ext cx="3817696" cy="2786302"/>
          </a:xfrm>
          <a:prstGeom prst="rect">
            <a:avLst/>
          </a:prstGeom>
        </p:spPr>
        <p:txBody>
          <a:bodyPr vert="horz" lIns="91440" tIns="45720" rIns="91440" bIns="45720" numCol="1" spcCol="36000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1"/>
          </p:nvPr>
        </p:nvSpPr>
        <p:spPr>
          <a:xfrm>
            <a:off x="4505005" y="1358900"/>
            <a:ext cx="4194495" cy="4286250"/>
          </a:xfrm>
        </p:spPr>
        <p:txBody>
          <a:bodyPr>
            <a:normAutofit/>
          </a:bodyPr>
          <a:lstStyle>
            <a:lvl1pPr marL="0" indent="0" algn="ctr">
              <a:buNone/>
              <a:defRPr sz="9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482600" y="494603"/>
            <a:ext cx="8216900" cy="432497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 dirty="0"/>
              <a:t>Click to edit 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82600" y="1358900"/>
            <a:ext cx="3886200" cy="4286250"/>
          </a:xfrm>
        </p:spPr>
        <p:txBody>
          <a:bodyPr lIns="0" tIns="0" bIns="0" numCol="1" spcCol="360000">
            <a:normAutofit/>
          </a:bodyPr>
          <a:lstStyle>
            <a:lvl1pPr marL="0" indent="0" algn="l">
              <a:buNone/>
              <a:defRPr sz="2000">
                <a:solidFill>
                  <a:srgbClr val="6D6E7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body copy style</a:t>
            </a:r>
          </a:p>
        </p:txBody>
      </p:sp>
    </p:spTree>
    <p:extLst>
      <p:ext uri="{BB962C8B-B14F-4D97-AF65-F5344CB8AC3E}">
        <p14:creationId xmlns:p14="http://schemas.microsoft.com/office/powerpoint/2010/main" val="2503061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points with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half" idx="11"/>
          </p:nvPr>
        </p:nvSpPr>
        <p:spPr>
          <a:xfrm>
            <a:off x="4505005" y="1365250"/>
            <a:ext cx="4194495" cy="4260850"/>
          </a:xfrm>
        </p:spPr>
        <p:txBody>
          <a:bodyPr>
            <a:normAutofit/>
          </a:bodyPr>
          <a:lstStyle>
            <a:lvl1pPr marL="0" indent="0" algn="ctr">
              <a:buNone/>
              <a:defRPr sz="9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482600" y="500953"/>
            <a:ext cx="8216900" cy="432497"/>
          </a:xfrm>
        </p:spPr>
        <p:txBody>
          <a:bodyPr lIns="0" tIns="0" rIns="0" bIns="0" anchor="t" anchorCtr="0"/>
          <a:lstStyle>
            <a:lvl1pPr>
              <a:defRPr sz="3200">
                <a:solidFill>
                  <a:srgbClr val="DC7127"/>
                </a:solidFill>
              </a:defRPr>
            </a:lvl1pPr>
          </a:lstStyle>
          <a:p>
            <a:r>
              <a:rPr lang="en-US" dirty="0"/>
              <a:t>Click to edit 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82600" y="1365250"/>
            <a:ext cx="3886200" cy="4260850"/>
          </a:xfrm>
        </p:spPr>
        <p:txBody>
          <a:bodyPr lIns="0" tIns="0" bIns="0" numCol="1" spcCol="360000">
            <a:normAutofit/>
          </a:bodyPr>
          <a:lstStyle>
            <a:lvl1pPr marL="285750" indent="-285750" algn="l">
              <a:buFont typeface="Arial"/>
              <a:buChar char="•"/>
              <a:defRPr sz="2000">
                <a:solidFill>
                  <a:srgbClr val="6D6E7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body copy style</a:t>
            </a:r>
          </a:p>
        </p:txBody>
      </p:sp>
    </p:spTree>
    <p:extLst>
      <p:ext uri="{BB962C8B-B14F-4D97-AF65-F5344CB8AC3E}">
        <p14:creationId xmlns:p14="http://schemas.microsoft.com/office/powerpoint/2010/main" val="207872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25800" y="2273301"/>
            <a:ext cx="5435600" cy="850900"/>
          </a:xfrm>
          <a:prstGeom prst="rect">
            <a:avLst/>
          </a:prstGeom>
        </p:spPr>
        <p:txBody>
          <a:bodyPr lIns="0" tIns="0" rIns="0" bIns="0" numCol="1" spcCol="360000" anchor="t" anchorCtr="0"/>
          <a:lstStyle>
            <a:lvl1pPr marL="0" indent="0" algn="r">
              <a:buNone/>
              <a:defRPr sz="2800" b="1" i="1" baseline="0">
                <a:solidFill>
                  <a:srgbClr val="FFFFFF"/>
                </a:solidFill>
                <a:latin typeface="Lucida Fax"/>
                <a:cs typeface="Lucida Fax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document title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229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ubtitle 2"/>
          <p:cNvSpPr txBox="1">
            <a:spLocks/>
          </p:cNvSpPr>
          <p:nvPr userDrawn="1"/>
        </p:nvSpPr>
        <p:spPr>
          <a:xfrm>
            <a:off x="5503333" y="960975"/>
            <a:ext cx="1498600" cy="850896"/>
          </a:xfrm>
          <a:prstGeom prst="rect">
            <a:avLst/>
          </a:prstGeom>
        </p:spPr>
        <p:txBody>
          <a:bodyPr lIns="0" tIns="0" bIns="0" numCol="1" spcCol="360000">
            <a:normAutofit/>
          </a:bodyPr>
          <a:lstStyle>
            <a:lvl1pPr marL="0" indent="-180000" algn="l" defTabSz="457200" rtl="0" eaLnBrk="1" latinLnBrk="0" hangingPunct="1">
              <a:lnSpc>
                <a:spcPct val="95000"/>
              </a:lnSpc>
              <a:spcBef>
                <a:spcPct val="20000"/>
              </a:spcBef>
              <a:buFont typeface="Arial"/>
              <a:buNone/>
              <a:defRPr sz="7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29000"/>
              </a:lnSpc>
              <a:spcBef>
                <a:spcPts val="0"/>
              </a:spcBef>
            </a:pPr>
            <a:endParaRPr lang="en-US" b="1" dirty="0">
              <a:solidFill>
                <a:srgbClr val="DC7127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482600" y="312569"/>
            <a:ext cx="1477433" cy="555264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lnSpc>
                <a:spcPct val="120000"/>
              </a:lnSpc>
              <a:defRPr sz="1200" b="1" i="1">
                <a:solidFill>
                  <a:srgbClr val="DC7127"/>
                </a:solidFill>
                <a:latin typeface="Lucida Fax"/>
                <a:cs typeface="Lucida Fax"/>
              </a:defRPr>
            </a:lvl1pPr>
          </a:lstStyle>
          <a:p>
            <a:r>
              <a:rPr lang="en-US" dirty="0"/>
              <a:t>Katie</a:t>
            </a:r>
            <a:br>
              <a:rPr lang="en-US" dirty="0"/>
            </a:br>
            <a:r>
              <a:rPr lang="en-US" dirty="0"/>
              <a:t>Dugan</a:t>
            </a:r>
          </a:p>
        </p:txBody>
      </p:sp>
      <p:sp>
        <p:nvSpPr>
          <p:cNvPr id="14" name="Title 1"/>
          <p:cNvSpPr txBox="1">
            <a:spLocks/>
          </p:cNvSpPr>
          <p:nvPr userDrawn="1"/>
        </p:nvSpPr>
        <p:spPr>
          <a:xfrm>
            <a:off x="2150533" y="312569"/>
            <a:ext cx="1477433" cy="555264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 defTabSz="457200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sz="1200" b="1" i="1" kern="1200">
                <a:solidFill>
                  <a:srgbClr val="DC7127"/>
                </a:solidFill>
                <a:latin typeface="Lucida Fax"/>
                <a:ea typeface="+mj-ea"/>
                <a:cs typeface="Lucida Fax"/>
              </a:defRPr>
            </a:lvl1pPr>
          </a:lstStyle>
          <a:p>
            <a:r>
              <a:rPr lang="en-US" dirty="0"/>
              <a:t>Contact </a:t>
            </a:r>
            <a:br>
              <a:rPr lang="en-US" dirty="0"/>
            </a:br>
            <a:r>
              <a:rPr lang="en-US" dirty="0"/>
              <a:t>the office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73100" y="1087965"/>
            <a:ext cx="1286933" cy="609602"/>
          </a:xfrm>
          <a:prstGeom prst="rect">
            <a:avLst/>
          </a:prstGeom>
        </p:spPr>
        <p:txBody>
          <a:bodyPr lIns="0" tIns="0" bIns="0" numCol="1" spcCol="360000">
            <a:normAutofit/>
          </a:bodyPr>
          <a:lstStyle>
            <a:lvl1pPr marL="0" indent="-180000" algn="l">
              <a:lnSpc>
                <a:spcPct val="95000"/>
              </a:lnSpc>
              <a:buNone/>
              <a:defRPr sz="1000">
                <a:solidFill>
                  <a:srgbClr val="6D6E72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+64 03 367 9078</a:t>
            </a:r>
          </a:p>
          <a:p>
            <a:endParaRPr lang="en-US" dirty="0"/>
          </a:p>
          <a:p>
            <a:r>
              <a:rPr lang="en-US" dirty="0"/>
              <a:t>+64 021 181 1569</a:t>
            </a:r>
          </a:p>
          <a:p>
            <a:endParaRPr lang="en-US" dirty="0"/>
          </a:p>
          <a:p>
            <a:r>
              <a:rPr lang="en-US" dirty="0"/>
              <a:t>katie.dugan@abley.com</a:t>
            </a:r>
          </a:p>
        </p:txBody>
      </p:sp>
      <p:sp>
        <p:nvSpPr>
          <p:cNvPr id="17" name="Subtitle 2"/>
          <p:cNvSpPr txBox="1">
            <a:spLocks/>
          </p:cNvSpPr>
          <p:nvPr userDrawn="1"/>
        </p:nvSpPr>
        <p:spPr>
          <a:xfrm>
            <a:off x="482601" y="960975"/>
            <a:ext cx="190500" cy="850896"/>
          </a:xfrm>
          <a:prstGeom prst="rect">
            <a:avLst/>
          </a:prstGeom>
        </p:spPr>
        <p:txBody>
          <a:bodyPr lIns="0" tIns="0" bIns="0" numCol="1" spcCol="360000">
            <a:noAutofit/>
          </a:bodyPr>
          <a:lstStyle>
            <a:lvl1pPr marL="0" indent="-180000" algn="l" defTabSz="457200" rtl="0" eaLnBrk="1" latinLnBrk="0" hangingPunct="1">
              <a:lnSpc>
                <a:spcPct val="95000"/>
              </a:lnSpc>
              <a:spcBef>
                <a:spcPct val="20000"/>
              </a:spcBef>
              <a:buFont typeface="Arial"/>
              <a:buNone/>
              <a:defRPr sz="7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29000"/>
              </a:lnSpc>
              <a:spcBef>
                <a:spcPts val="0"/>
              </a:spcBef>
            </a:pPr>
            <a:r>
              <a:rPr lang="en-US" sz="1000" b="1" dirty="0">
                <a:solidFill>
                  <a:srgbClr val="DC7127"/>
                </a:solidFill>
              </a:rPr>
              <a:t>T</a:t>
            </a:r>
          </a:p>
          <a:p>
            <a:pPr>
              <a:lnSpc>
                <a:spcPct val="229000"/>
              </a:lnSpc>
              <a:spcBef>
                <a:spcPts val="0"/>
              </a:spcBef>
            </a:pPr>
            <a:r>
              <a:rPr lang="en-US" sz="1000" b="1" dirty="0">
                <a:solidFill>
                  <a:srgbClr val="DC7127"/>
                </a:solidFill>
              </a:rPr>
              <a:t>M</a:t>
            </a:r>
          </a:p>
          <a:p>
            <a:pPr>
              <a:lnSpc>
                <a:spcPct val="229000"/>
              </a:lnSpc>
              <a:spcBef>
                <a:spcPts val="0"/>
              </a:spcBef>
            </a:pPr>
            <a:r>
              <a:rPr lang="en-US" sz="1000" b="1" dirty="0">
                <a:solidFill>
                  <a:srgbClr val="DC7127"/>
                </a:solidFill>
              </a:rPr>
              <a:t>E</a:t>
            </a:r>
          </a:p>
        </p:txBody>
      </p:sp>
      <p:sp>
        <p:nvSpPr>
          <p:cNvPr id="18" name="Subtitle 2"/>
          <p:cNvSpPr txBox="1">
            <a:spLocks/>
          </p:cNvSpPr>
          <p:nvPr userDrawn="1"/>
        </p:nvSpPr>
        <p:spPr>
          <a:xfrm>
            <a:off x="2341032" y="1087965"/>
            <a:ext cx="1477433" cy="609602"/>
          </a:xfrm>
          <a:prstGeom prst="rect">
            <a:avLst/>
          </a:prstGeom>
        </p:spPr>
        <p:txBody>
          <a:bodyPr lIns="0" tIns="0" bIns="0" numCol="1" spcCol="360000">
            <a:noAutofit/>
          </a:bodyPr>
          <a:lstStyle>
            <a:lvl1pPr marL="0" indent="-180000" algn="l" defTabSz="457200" rtl="0" eaLnBrk="1" latinLnBrk="0" hangingPunct="1">
              <a:lnSpc>
                <a:spcPct val="95000"/>
              </a:lnSpc>
              <a:spcBef>
                <a:spcPct val="20000"/>
              </a:spcBef>
              <a:buFont typeface="Arial"/>
              <a:buNone/>
              <a:defRPr sz="7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solidFill>
                  <a:srgbClr val="6D6E72"/>
                </a:solidFill>
              </a:rPr>
              <a:t>+64</a:t>
            </a:r>
            <a:r>
              <a:rPr lang="en-US" sz="1000" baseline="0" dirty="0">
                <a:solidFill>
                  <a:srgbClr val="6D6E72"/>
                </a:solidFill>
              </a:rPr>
              <a:t> 9 974 9820 (</a:t>
            </a:r>
            <a:r>
              <a:rPr lang="en-US" sz="1000" baseline="0" dirty="0" err="1">
                <a:solidFill>
                  <a:srgbClr val="6D6E72"/>
                </a:solidFill>
              </a:rPr>
              <a:t>Akld</a:t>
            </a:r>
            <a:r>
              <a:rPr lang="en-US" sz="1000" baseline="0" dirty="0">
                <a:solidFill>
                  <a:srgbClr val="6D6E72"/>
                </a:solidFill>
              </a:rPr>
              <a:t>)</a:t>
            </a:r>
            <a:endParaRPr lang="en-US" sz="1000" dirty="0">
              <a:solidFill>
                <a:srgbClr val="6D6E72"/>
              </a:solidFill>
            </a:endParaRPr>
          </a:p>
          <a:p>
            <a:endParaRPr lang="en-US" sz="1000" dirty="0">
              <a:solidFill>
                <a:srgbClr val="6D6E72"/>
              </a:solidFill>
            </a:endParaRPr>
          </a:p>
          <a:p>
            <a:r>
              <a:rPr lang="en-US" sz="1000" dirty="0">
                <a:solidFill>
                  <a:srgbClr val="6D6E72"/>
                </a:solidFill>
              </a:rPr>
              <a:t>+64 3</a:t>
            </a:r>
            <a:r>
              <a:rPr lang="en-US" sz="1000" baseline="0" dirty="0">
                <a:solidFill>
                  <a:srgbClr val="6D6E72"/>
                </a:solidFill>
              </a:rPr>
              <a:t> 377 4703 (</a:t>
            </a:r>
            <a:r>
              <a:rPr lang="en-US" sz="1000" baseline="0" dirty="0" err="1">
                <a:solidFill>
                  <a:srgbClr val="6D6E72"/>
                </a:solidFill>
              </a:rPr>
              <a:t>Chch</a:t>
            </a:r>
            <a:r>
              <a:rPr lang="en-US" sz="1000" baseline="0" dirty="0">
                <a:solidFill>
                  <a:srgbClr val="6D6E72"/>
                </a:solidFill>
              </a:rPr>
              <a:t>)</a:t>
            </a:r>
            <a:endParaRPr lang="en-US" sz="1000" dirty="0">
              <a:solidFill>
                <a:srgbClr val="6D6E72"/>
              </a:solidFill>
            </a:endParaRPr>
          </a:p>
          <a:p>
            <a:endParaRPr lang="en-US" sz="1000" dirty="0"/>
          </a:p>
          <a:p>
            <a:pPr marL="0" marR="0" indent="-180000" algn="l" defTabSz="457200" rtl="0" eaLnBrk="1" fontAlgn="auto" latinLnBrk="0" hangingPunct="1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000" b="1" dirty="0">
                <a:solidFill>
                  <a:srgbClr val="DC7127"/>
                </a:solidFill>
              </a:rPr>
              <a:t>www.abley.com</a:t>
            </a:r>
          </a:p>
          <a:p>
            <a:endParaRPr lang="en-US" sz="1000" dirty="0"/>
          </a:p>
        </p:txBody>
      </p:sp>
      <p:sp>
        <p:nvSpPr>
          <p:cNvPr id="19" name="Subtitle 2"/>
          <p:cNvSpPr txBox="1">
            <a:spLocks/>
          </p:cNvSpPr>
          <p:nvPr userDrawn="1"/>
        </p:nvSpPr>
        <p:spPr>
          <a:xfrm>
            <a:off x="2150533" y="960975"/>
            <a:ext cx="190500" cy="850896"/>
          </a:xfrm>
          <a:prstGeom prst="rect">
            <a:avLst/>
          </a:prstGeom>
        </p:spPr>
        <p:txBody>
          <a:bodyPr lIns="0" tIns="0" bIns="0" numCol="1" spcCol="360000">
            <a:noAutofit/>
          </a:bodyPr>
          <a:lstStyle>
            <a:lvl1pPr marL="0" indent="-180000" algn="l" defTabSz="457200" rtl="0" eaLnBrk="1" latinLnBrk="0" hangingPunct="1">
              <a:lnSpc>
                <a:spcPct val="95000"/>
              </a:lnSpc>
              <a:spcBef>
                <a:spcPct val="20000"/>
              </a:spcBef>
              <a:buFont typeface="Arial"/>
              <a:buNone/>
              <a:defRPr sz="7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29000"/>
              </a:lnSpc>
              <a:spcBef>
                <a:spcPts val="0"/>
              </a:spcBef>
            </a:pPr>
            <a:r>
              <a:rPr lang="en-US" sz="1000" b="1" dirty="0">
                <a:solidFill>
                  <a:srgbClr val="DC7127"/>
                </a:solidFill>
              </a:rPr>
              <a:t>T</a:t>
            </a:r>
          </a:p>
          <a:p>
            <a:pPr>
              <a:lnSpc>
                <a:spcPct val="229000"/>
              </a:lnSpc>
              <a:spcBef>
                <a:spcPts val="0"/>
              </a:spcBef>
            </a:pPr>
            <a:r>
              <a:rPr lang="en-US" sz="1000" b="1" dirty="0">
                <a:solidFill>
                  <a:srgbClr val="DC7127"/>
                </a:solidFill>
              </a:rPr>
              <a:t>T</a:t>
            </a:r>
          </a:p>
          <a:p>
            <a:pPr>
              <a:lnSpc>
                <a:spcPct val="229000"/>
              </a:lnSpc>
              <a:spcBef>
                <a:spcPts val="0"/>
              </a:spcBef>
            </a:pPr>
            <a:r>
              <a:rPr lang="en-US" sz="1000" b="1" dirty="0">
                <a:solidFill>
                  <a:srgbClr val="DC7127"/>
                </a:solidFill>
              </a:rPr>
              <a:t>W</a:t>
            </a:r>
          </a:p>
        </p:txBody>
      </p:sp>
      <p:sp>
        <p:nvSpPr>
          <p:cNvPr id="20" name="Subtitle 2"/>
          <p:cNvSpPr txBox="1">
            <a:spLocks/>
          </p:cNvSpPr>
          <p:nvPr userDrawn="1"/>
        </p:nvSpPr>
        <p:spPr>
          <a:xfrm>
            <a:off x="4008966" y="1049052"/>
            <a:ext cx="1360702" cy="1128317"/>
          </a:xfrm>
          <a:prstGeom prst="rect">
            <a:avLst/>
          </a:prstGeom>
        </p:spPr>
        <p:txBody>
          <a:bodyPr lIns="0" tIns="0" bIns="0" numCol="1" spcCol="360000">
            <a:noAutofit/>
          </a:bodyPr>
          <a:lstStyle>
            <a:lvl1pPr marL="0" indent="-180000" algn="l" defTabSz="457200" rtl="0" eaLnBrk="1" latinLnBrk="0" hangingPunct="1">
              <a:lnSpc>
                <a:spcPct val="95000"/>
              </a:lnSpc>
              <a:spcBef>
                <a:spcPct val="20000"/>
              </a:spcBef>
              <a:buFont typeface="Arial"/>
              <a:buNone/>
              <a:defRPr sz="7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l" defTabSz="457200" rtl="0" eaLnBrk="1" latinLnBrk="0" hangingPunct="1">
              <a:lnSpc>
                <a:spcPct val="120000"/>
              </a:lnSpc>
              <a:spcBef>
                <a:spcPts val="0"/>
              </a:spcBef>
            </a:pPr>
            <a:r>
              <a:rPr lang="en-US" sz="1000" b="1" kern="1200" dirty="0">
                <a:solidFill>
                  <a:srgbClr val="DC7127"/>
                </a:solidFill>
                <a:latin typeface="Arial"/>
                <a:ea typeface="+mn-ea"/>
                <a:cs typeface="Arial"/>
              </a:rPr>
              <a:t>Auckland</a:t>
            </a:r>
          </a:p>
          <a:p>
            <a:pPr marL="0" algn="l" defTabSz="457200" rtl="0" eaLnBrk="1" latinLnBrk="0" hangingPunct="1">
              <a:lnSpc>
                <a:spcPct val="120000"/>
              </a:lnSpc>
              <a:spcBef>
                <a:spcPts val="0"/>
              </a:spcBef>
            </a:pPr>
            <a:r>
              <a:rPr lang="en-US" sz="1000" kern="1200" dirty="0">
                <a:solidFill>
                  <a:srgbClr val="6D6E7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Level 8, </a:t>
            </a:r>
          </a:p>
          <a:p>
            <a:pPr marL="0" algn="l" defTabSz="457200" rtl="0" eaLnBrk="1" latinLnBrk="0" hangingPunct="1">
              <a:lnSpc>
                <a:spcPct val="120000"/>
              </a:lnSpc>
              <a:spcBef>
                <a:spcPts val="0"/>
              </a:spcBef>
            </a:pPr>
            <a:r>
              <a:rPr lang="en-US" sz="1000" kern="1200" dirty="0">
                <a:solidFill>
                  <a:srgbClr val="6D6E7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57 Fort Street</a:t>
            </a:r>
          </a:p>
          <a:p>
            <a:pPr marL="0" algn="l" defTabSz="457200" rtl="0" eaLnBrk="1" latinLnBrk="0" hangingPunct="1">
              <a:lnSpc>
                <a:spcPct val="120000"/>
              </a:lnSpc>
              <a:spcBef>
                <a:spcPts val="0"/>
              </a:spcBef>
            </a:pPr>
            <a:r>
              <a:rPr lang="en-US" sz="1000" kern="1200" dirty="0">
                <a:solidFill>
                  <a:srgbClr val="6D6E7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 O Box 911336 </a:t>
            </a:r>
          </a:p>
          <a:p>
            <a:pPr marL="0" algn="l" defTabSz="457200" rtl="0" eaLnBrk="1" latinLnBrk="0" hangingPunct="1">
              <a:lnSpc>
                <a:spcPct val="120000"/>
              </a:lnSpc>
              <a:spcBef>
                <a:spcPts val="0"/>
              </a:spcBef>
            </a:pPr>
            <a:r>
              <a:rPr lang="en-US" sz="1000" kern="1200" dirty="0">
                <a:solidFill>
                  <a:srgbClr val="6D6E7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Auckland 1142</a:t>
            </a:r>
            <a:br>
              <a:rPr lang="en-US" sz="1000" kern="1200" dirty="0">
                <a:solidFill>
                  <a:srgbClr val="6D6E7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en-US" sz="1000" kern="1200" dirty="0">
                <a:solidFill>
                  <a:srgbClr val="6D6E7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New Zealand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5503333" y="1015953"/>
            <a:ext cx="12869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-18000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</a:pPr>
            <a:r>
              <a:rPr lang="en-US" sz="1000" b="1" kern="1200" dirty="0">
                <a:solidFill>
                  <a:srgbClr val="DC7127"/>
                </a:solidFill>
                <a:latin typeface="Arial"/>
                <a:ea typeface="+mn-ea"/>
                <a:cs typeface="Arial"/>
              </a:rPr>
              <a:t>Christchurch</a:t>
            </a:r>
          </a:p>
          <a:p>
            <a:pPr>
              <a:lnSpc>
                <a:spcPct val="120000"/>
              </a:lnSpc>
            </a:pPr>
            <a:r>
              <a:rPr lang="en-US" sz="1000" dirty="0">
                <a:solidFill>
                  <a:srgbClr val="6D6E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Level 1 and 2,</a:t>
            </a:r>
            <a:br>
              <a:rPr lang="en-US" sz="1000" dirty="0">
                <a:solidFill>
                  <a:srgbClr val="6D6E7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00" dirty="0">
                <a:solidFill>
                  <a:srgbClr val="6D6E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30a Carlyle Street.</a:t>
            </a:r>
            <a:br>
              <a:rPr lang="en-US" sz="1000" dirty="0">
                <a:solidFill>
                  <a:srgbClr val="6D6E7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00" dirty="0">
                <a:solidFill>
                  <a:srgbClr val="6D6E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 Box 25350</a:t>
            </a:r>
            <a:br>
              <a:rPr lang="en-US" sz="1000" dirty="0">
                <a:solidFill>
                  <a:srgbClr val="6D6E7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00" dirty="0">
                <a:solidFill>
                  <a:srgbClr val="6D6E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Christchurch 8144</a:t>
            </a:r>
            <a:br>
              <a:rPr lang="en-US" sz="1000" dirty="0">
                <a:solidFill>
                  <a:srgbClr val="6D6E7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00" dirty="0">
                <a:solidFill>
                  <a:srgbClr val="6D6E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Zealand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1477"/>
            <a:ext cx="9144000" cy="4669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100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266777"/>
            <a:ext cx="8229600" cy="5720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25801"/>
            <a:ext cx="8229600" cy="254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2"/>
          <p:cNvSpPr txBox="1">
            <a:spLocks/>
          </p:cNvSpPr>
          <p:nvPr userDrawn="1"/>
        </p:nvSpPr>
        <p:spPr>
          <a:xfrm>
            <a:off x="4730750" y="6178551"/>
            <a:ext cx="3956050" cy="16509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000" baseline="0" dirty="0">
                <a:solidFill>
                  <a:srgbClr val="6D6E72"/>
                </a:solidFill>
              </a:rPr>
              <a:t>SNUG Workshop – Make Signals Great Again l   24 February 2017</a:t>
            </a:r>
            <a:endParaRPr lang="en-US" sz="1000" dirty="0">
              <a:solidFill>
                <a:srgbClr val="6D6E7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0634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4" r:id="rId4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1" kern="1200">
          <a:solidFill>
            <a:srgbClr val="DC7127"/>
          </a:solidFill>
          <a:latin typeface="Lucida Fax"/>
          <a:ea typeface="+mj-ea"/>
          <a:cs typeface="Lucida Fax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rgbClr val="6D6E72"/>
          </a:solidFill>
          <a:latin typeface="Arial"/>
          <a:ea typeface="+mn-ea"/>
          <a:cs typeface="Arial"/>
        </a:defRPr>
      </a:lvl1pPr>
      <a:lvl2pPr marL="45720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rgbClr val="6D6E72"/>
          </a:solidFill>
          <a:latin typeface="Arial"/>
          <a:ea typeface="+mn-ea"/>
          <a:cs typeface="Arial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rgbClr val="6D6E72"/>
          </a:solidFill>
          <a:latin typeface="Arial"/>
          <a:ea typeface="+mn-ea"/>
          <a:cs typeface="Arial"/>
        </a:defRPr>
      </a:lvl3pPr>
      <a:lvl4pPr marL="137160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rgbClr val="6D6E72"/>
          </a:solidFill>
          <a:latin typeface="Arial"/>
          <a:ea typeface="+mn-ea"/>
          <a:cs typeface="Arial"/>
        </a:defRPr>
      </a:lvl4pPr>
      <a:lvl5pPr marL="182880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rgbClr val="6D6E72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7623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5374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gif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Make Signals Great Again:</a:t>
            </a:r>
          </a:p>
          <a:p>
            <a:r>
              <a:rPr lang="en-US" dirty="0"/>
              <a:t>One American’s Perspective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9445521">
            <a:off x="2541722" y="1286516"/>
            <a:ext cx="1725558" cy="1480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009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New York State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2853" y="1094041"/>
            <a:ext cx="6845085" cy="49494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2854" y="1094040"/>
            <a:ext cx="6845084" cy="494941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2853" y="969616"/>
            <a:ext cx="7082725" cy="514867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88374" y="1094041"/>
            <a:ext cx="34787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6D6E72"/>
                </a:solidFill>
                <a:latin typeface="Arial" panose="020B0604020202020204" pitchFamily="34" charset="0"/>
              </a:rPr>
              <a:t>62 Counties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6D6E72"/>
                </a:solidFill>
                <a:latin typeface="Arial" panose="020B0604020202020204" pitchFamily="34" charset="0"/>
              </a:rPr>
              <a:t>10 NYSDOT Regions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6D6E72"/>
                </a:solidFill>
                <a:latin typeface="Arial" panose="020B0604020202020204" pitchFamily="34" charset="0"/>
              </a:rPr>
              <a:t>62 Metropolitan Cities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6D6E72"/>
                </a:solidFill>
                <a:latin typeface="Arial" panose="020B0604020202020204" pitchFamily="34" charset="0"/>
              </a:rPr>
              <a:t>9 Main Interstate Routes</a:t>
            </a:r>
          </a:p>
        </p:txBody>
      </p:sp>
    </p:spTree>
    <p:extLst>
      <p:ext uri="{BB962C8B-B14F-4D97-AF65-F5344CB8AC3E}">
        <p14:creationId xmlns:p14="http://schemas.microsoft.com/office/powerpoint/2010/main" val="3315848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half" idx="11"/>
          </p:nvPr>
        </p:nvPicPr>
        <p:blipFill>
          <a:blip r:embed="rId3"/>
          <a:stretch>
            <a:fillRect/>
          </a:stretch>
        </p:blipFill>
        <p:spPr>
          <a:xfrm>
            <a:off x="4011189" y="100739"/>
            <a:ext cx="4672630" cy="5935852"/>
          </a:xfrm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708299" y="408018"/>
            <a:ext cx="3077187" cy="873389"/>
          </a:xfrm>
        </p:spPr>
        <p:txBody>
          <a:bodyPr/>
          <a:lstStyle/>
          <a:p>
            <a:pPr algn="ctr"/>
            <a:r>
              <a:rPr lang="en-US" sz="1800" u="sng" dirty="0"/>
              <a:t>BAD EXAMPLE</a:t>
            </a:r>
            <a:br>
              <a:rPr lang="en-US" sz="1800" dirty="0"/>
            </a:br>
            <a:br>
              <a:rPr lang="en-US" sz="1800" dirty="0"/>
            </a:br>
            <a:r>
              <a:rPr lang="en-US" sz="1800" dirty="0"/>
              <a:t>City of Auburn</a:t>
            </a:r>
            <a:br>
              <a:rPr lang="en-US" sz="1800" dirty="0"/>
            </a:br>
            <a:r>
              <a:rPr lang="en-US" sz="1800" dirty="0"/>
              <a:t>Cayuga County</a:t>
            </a:r>
            <a:br>
              <a:rPr lang="en-US" sz="1800" dirty="0"/>
            </a:br>
            <a:r>
              <a:rPr lang="en-US" sz="1800" dirty="0"/>
              <a:t>NYSDOT Region 3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482600" y="1869574"/>
            <a:ext cx="3528589" cy="4153546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/>
              <a:t>8kms, 10-15 signals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/>
              <a:t>County – City – State jurisdiction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/>
              <a:t>Vary in age, equipment, type, layout, actuation, etc.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/>
              <a:t>Not coordinated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675" y="844712"/>
            <a:ext cx="3731217" cy="497495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/>
          <a:srcRect l="24202" t="32883" r="23077" b="27116"/>
          <a:stretch/>
        </p:blipFill>
        <p:spPr>
          <a:xfrm>
            <a:off x="4213816" y="1697065"/>
            <a:ext cx="4820922" cy="2743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/>
          <a:srcRect l="20923" t="21128" r="9538" b="11977"/>
          <a:stretch/>
        </p:blipFill>
        <p:spPr>
          <a:xfrm>
            <a:off x="1518653" y="844712"/>
            <a:ext cx="6358597" cy="4587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213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half" idx="11"/>
          </p:nvPr>
        </p:nvPicPr>
        <p:blipFill rotWithShape="1">
          <a:blip r:embed="rId3"/>
          <a:srcRect l="985" t="1336" r="940" b="1542"/>
          <a:stretch/>
        </p:blipFill>
        <p:spPr>
          <a:xfrm>
            <a:off x="2303395" y="100739"/>
            <a:ext cx="6507391" cy="5935852"/>
          </a:xfrm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408468" y="485510"/>
            <a:ext cx="1919638" cy="1211553"/>
          </a:xfrm>
        </p:spPr>
        <p:txBody>
          <a:bodyPr/>
          <a:lstStyle/>
          <a:p>
            <a:pPr algn="ctr"/>
            <a:r>
              <a:rPr lang="en-US" sz="1800" u="sng" dirty="0"/>
              <a:t>GOOD EXAMPLE</a:t>
            </a:r>
            <a:br>
              <a:rPr lang="en-US" sz="1800" dirty="0"/>
            </a:br>
            <a:br>
              <a:rPr lang="en-US" sz="1800" dirty="0"/>
            </a:br>
            <a:r>
              <a:rPr lang="en-US" sz="1800" dirty="0"/>
              <a:t>Monroe County</a:t>
            </a:r>
            <a:br>
              <a:rPr lang="en-US" sz="1800" dirty="0"/>
            </a:br>
            <a:r>
              <a:rPr lang="en-US" sz="1800" dirty="0"/>
              <a:t>DOT TOC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267286" y="1828800"/>
            <a:ext cx="2085530" cy="3816350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/>
              <a:t>Operate/maintain 630 Signals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/>
              <a:t>500 remotely connected to TOC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/>
              <a:t>150 traffic cameras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/>
              <a:t>Do not run adaptive signal control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2821" y="179122"/>
            <a:ext cx="1655612" cy="1262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0258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half" idx="11"/>
          </p:nvPr>
        </p:nvPicPr>
        <p:blipFill>
          <a:blip r:embed="rId3"/>
          <a:stretch>
            <a:fillRect/>
          </a:stretch>
        </p:blipFill>
        <p:spPr>
          <a:xfrm>
            <a:off x="5248409" y="1365250"/>
            <a:ext cx="2708006" cy="4260850"/>
          </a:xfrm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What’s a designer in the US to do?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482600" y="1365250"/>
            <a:ext cx="3886200" cy="4260850"/>
          </a:xfrm>
        </p:spPr>
        <p:txBody>
          <a:bodyPr/>
          <a:lstStyle/>
          <a:p>
            <a:r>
              <a:rPr lang="en-US" dirty="0"/>
              <a:t>Traffic Signals “Bible”</a:t>
            </a:r>
          </a:p>
          <a:p>
            <a:endParaRPr lang="en-US" dirty="0"/>
          </a:p>
          <a:p>
            <a:r>
              <a:rPr lang="en-US" dirty="0"/>
              <a:t>Talk to the signal “gurus”</a:t>
            </a:r>
          </a:p>
          <a:p>
            <a:endParaRPr lang="en-US" dirty="0"/>
          </a:p>
          <a:p>
            <a:r>
              <a:rPr lang="en-US" dirty="0"/>
              <a:t>Design project experience</a:t>
            </a:r>
          </a:p>
          <a:p>
            <a:endParaRPr lang="en-US" dirty="0"/>
          </a:p>
          <a:p>
            <a:r>
              <a:rPr lang="en-US" dirty="0"/>
              <a:t>Field experience</a:t>
            </a:r>
          </a:p>
          <a:p>
            <a:endParaRPr lang="en-US" dirty="0"/>
          </a:p>
          <a:p>
            <a:r>
              <a:rPr lang="en-US" dirty="0"/>
              <a:t>Traffic Signal Design best practice courses (various)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88952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1"/>
            <p:extLst>
              <p:ext uri="{D42A27DB-BD31-4B8C-83A1-F6EECF244321}">
                <p14:modId xmlns:p14="http://schemas.microsoft.com/office/powerpoint/2010/main" val="3051751843"/>
              </p:ext>
            </p:extLst>
          </p:nvPr>
        </p:nvGraphicFramePr>
        <p:xfrm>
          <a:off x="482601" y="1636713"/>
          <a:ext cx="8216900" cy="4260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482600" y="342275"/>
            <a:ext cx="8216900" cy="1064376"/>
          </a:xfrm>
        </p:spPr>
        <p:txBody>
          <a:bodyPr/>
          <a:lstStyle/>
          <a:p>
            <a:pPr algn="ctr"/>
            <a:r>
              <a:rPr lang="en-US" dirty="0"/>
              <a:t>New Zealand Traffic Signals</a:t>
            </a:r>
            <a:br>
              <a:rPr lang="en-US" dirty="0"/>
            </a:br>
            <a:r>
              <a:rPr lang="en-US" dirty="0"/>
              <a:t>Body of Knowledge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5531547" y="1519320"/>
            <a:ext cx="846050" cy="769351"/>
            <a:chOff x="3580449" y="1157"/>
            <a:chExt cx="1056000" cy="1056000"/>
          </a:xfrm>
        </p:grpSpPr>
        <p:sp>
          <p:nvSpPr>
            <p:cNvPr id="11" name="Oval 10"/>
            <p:cNvSpPr/>
            <p:nvPr/>
          </p:nvSpPr>
          <p:spPr>
            <a:xfrm>
              <a:off x="3580449" y="1157"/>
              <a:ext cx="1056000" cy="105600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Oval 4"/>
            <p:cNvSpPr txBox="1"/>
            <p:nvPr/>
          </p:nvSpPr>
          <p:spPr>
            <a:xfrm>
              <a:off x="3735097" y="155805"/>
              <a:ext cx="746704" cy="74670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marL="0" lvl="0" indent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900" dirty="0"/>
                <a:t>A</a:t>
              </a:r>
              <a:r>
                <a:rPr lang="en-US" sz="900" kern="1200" dirty="0"/>
                <a:t>TOC Regional Conditions?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845214" y="1519320"/>
            <a:ext cx="846050" cy="769351"/>
            <a:chOff x="3580449" y="1157"/>
            <a:chExt cx="1056000" cy="1056000"/>
          </a:xfrm>
        </p:grpSpPr>
        <p:sp>
          <p:nvSpPr>
            <p:cNvPr id="14" name="Oval 13"/>
            <p:cNvSpPr/>
            <p:nvPr/>
          </p:nvSpPr>
          <p:spPr>
            <a:xfrm>
              <a:off x="3580449" y="1157"/>
              <a:ext cx="1056000" cy="105600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Oval 4"/>
            <p:cNvSpPr txBox="1"/>
            <p:nvPr/>
          </p:nvSpPr>
          <p:spPr>
            <a:xfrm>
              <a:off x="3735097" y="155805"/>
              <a:ext cx="746704" cy="74670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marL="0" lvl="0" indent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900" dirty="0"/>
                <a:t>CTOC</a:t>
              </a:r>
              <a:r>
                <a:rPr lang="en-US" sz="900" kern="1200" dirty="0"/>
                <a:t> Regional Conditions?</a:t>
              </a:r>
            </a:p>
          </p:txBody>
        </p:sp>
      </p:grpSp>
      <p:sp>
        <p:nvSpPr>
          <p:cNvPr id="16" name="Arrow: Right 15"/>
          <p:cNvSpPr/>
          <p:nvPr/>
        </p:nvSpPr>
        <p:spPr>
          <a:xfrm rot="20024439">
            <a:off x="5160514" y="1898241"/>
            <a:ext cx="355069" cy="15498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7" name="Arrow: Right 16"/>
          <p:cNvSpPr/>
          <p:nvPr/>
        </p:nvSpPr>
        <p:spPr>
          <a:xfrm rot="12772426">
            <a:off x="3709339" y="1907784"/>
            <a:ext cx="355069" cy="15498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grpSp>
        <p:nvGrpSpPr>
          <p:cNvPr id="18" name="Group 17"/>
          <p:cNvGrpSpPr/>
          <p:nvPr/>
        </p:nvGrpSpPr>
        <p:grpSpPr>
          <a:xfrm>
            <a:off x="5531547" y="5210660"/>
            <a:ext cx="846050" cy="769351"/>
            <a:chOff x="3580449" y="1157"/>
            <a:chExt cx="1056000" cy="1056000"/>
          </a:xfrm>
        </p:grpSpPr>
        <p:sp>
          <p:nvSpPr>
            <p:cNvPr id="19" name="Oval 18"/>
            <p:cNvSpPr/>
            <p:nvPr/>
          </p:nvSpPr>
          <p:spPr>
            <a:xfrm>
              <a:off x="3580449" y="1157"/>
              <a:ext cx="1056000" cy="105600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Oval 4"/>
            <p:cNvSpPr txBox="1"/>
            <p:nvPr/>
          </p:nvSpPr>
          <p:spPr>
            <a:xfrm>
              <a:off x="3735097" y="155805"/>
              <a:ext cx="746704" cy="74670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marL="0" lvl="0" indent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900" dirty="0"/>
                <a:t>TMU</a:t>
              </a:r>
              <a:r>
                <a:rPr lang="en-US" sz="900" kern="1200" dirty="0"/>
                <a:t>  Design Guidelines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845214" y="5210660"/>
            <a:ext cx="846050" cy="769351"/>
            <a:chOff x="3580449" y="1157"/>
            <a:chExt cx="1056000" cy="1056000"/>
          </a:xfrm>
        </p:grpSpPr>
        <p:sp>
          <p:nvSpPr>
            <p:cNvPr id="22" name="Oval 21"/>
            <p:cNvSpPr/>
            <p:nvPr/>
          </p:nvSpPr>
          <p:spPr>
            <a:xfrm>
              <a:off x="3580449" y="1157"/>
              <a:ext cx="1056000" cy="105600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Oval 4"/>
            <p:cNvSpPr txBox="1"/>
            <p:nvPr/>
          </p:nvSpPr>
          <p:spPr>
            <a:xfrm>
              <a:off x="3735097" y="155805"/>
              <a:ext cx="746704" cy="74670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marL="0" lvl="0" indent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900" dirty="0"/>
                <a:t>CTOC</a:t>
              </a:r>
              <a:r>
                <a:rPr lang="en-US" sz="900" kern="1200" dirty="0"/>
                <a:t> Design Guidelines?</a:t>
              </a:r>
            </a:p>
          </p:txBody>
        </p:sp>
      </p:grpSp>
      <p:sp>
        <p:nvSpPr>
          <p:cNvPr id="24" name="Arrow: Right 23"/>
          <p:cNvSpPr/>
          <p:nvPr/>
        </p:nvSpPr>
        <p:spPr>
          <a:xfrm rot="2012505">
            <a:off x="5163223" y="5517842"/>
            <a:ext cx="355069" cy="15498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25" name="Arrow: Right 24"/>
          <p:cNvSpPr/>
          <p:nvPr/>
        </p:nvSpPr>
        <p:spPr>
          <a:xfrm rot="8614459">
            <a:off x="3709340" y="5525759"/>
            <a:ext cx="355069" cy="15498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0243050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half" idx="11"/>
          </p:nvPr>
        </p:nvPicPr>
        <p:blipFill>
          <a:blip r:embed="rId3"/>
          <a:stretch>
            <a:fillRect/>
          </a:stretch>
        </p:blipFill>
        <p:spPr>
          <a:xfrm>
            <a:off x="5248409" y="2637011"/>
            <a:ext cx="2708006" cy="1717327"/>
          </a:xfrm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What’s a designer in NZ to do?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482600" y="1519994"/>
            <a:ext cx="3886200" cy="4260850"/>
          </a:xfrm>
        </p:spPr>
        <p:txBody>
          <a:bodyPr/>
          <a:lstStyle/>
          <a:p>
            <a:r>
              <a:rPr lang="en-US" dirty="0"/>
              <a:t>Traffic Signals “Bible”</a:t>
            </a:r>
          </a:p>
          <a:p>
            <a:endParaRPr lang="en-US" dirty="0"/>
          </a:p>
          <a:p>
            <a:r>
              <a:rPr lang="en-US" dirty="0"/>
              <a:t>Talk to the signal “gurus”</a:t>
            </a:r>
          </a:p>
          <a:p>
            <a:endParaRPr lang="en-US" dirty="0"/>
          </a:p>
          <a:p>
            <a:r>
              <a:rPr lang="en-US" dirty="0"/>
              <a:t>Design project experience</a:t>
            </a:r>
          </a:p>
          <a:p>
            <a:endParaRPr lang="en-US" dirty="0"/>
          </a:p>
          <a:p>
            <a:r>
              <a:rPr lang="en-US" dirty="0"/>
              <a:t>Education?</a:t>
            </a:r>
          </a:p>
          <a:p>
            <a:endParaRPr lang="en-US" dirty="0"/>
          </a:p>
          <a:p>
            <a:r>
              <a:rPr lang="en-US" dirty="0"/>
              <a:t>Mentoring?</a:t>
            </a:r>
          </a:p>
          <a:p>
            <a:endParaRPr lang="en-US" dirty="0"/>
          </a:p>
          <a:p>
            <a:r>
              <a:rPr lang="en-US" dirty="0"/>
              <a:t>Succession planning?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05607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/>
          <p:cNvPicPr>
            <a:picLocks noGrp="1" noChangeAspect="1"/>
          </p:cNvPicPr>
          <p:nvPr>
            <p:ph sz="half" idx="11"/>
          </p:nvPr>
        </p:nvPicPr>
        <p:blipFill>
          <a:blip r:embed="rId3"/>
          <a:stretch>
            <a:fillRect/>
          </a:stretch>
        </p:blipFill>
        <p:spPr>
          <a:xfrm>
            <a:off x="596684" y="313800"/>
            <a:ext cx="7990897" cy="5668545"/>
          </a:xfrm>
        </p:spPr>
      </p:pic>
    </p:spTree>
    <p:extLst>
      <p:ext uri="{BB962C8B-B14F-4D97-AF65-F5344CB8AC3E}">
        <p14:creationId xmlns:p14="http://schemas.microsoft.com/office/powerpoint/2010/main" val="40404985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73100" y="1087964"/>
            <a:ext cx="1286933" cy="875917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37304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1283</TotalTime>
  <Words>195</Words>
  <Application>Microsoft Office PowerPoint</Application>
  <PresentationFormat>On-screen Show (4:3)</PresentationFormat>
  <Paragraphs>65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Lucida Fax</vt:lpstr>
      <vt:lpstr>Office Theme</vt:lpstr>
      <vt:lpstr>Custom Design</vt:lpstr>
      <vt:lpstr>1_Custom Design</vt:lpstr>
      <vt:lpstr>PowerPoint Presentation</vt:lpstr>
      <vt:lpstr>New York State</vt:lpstr>
      <vt:lpstr>BAD EXAMPLE  City of Auburn Cayuga County NYSDOT Region 3</vt:lpstr>
      <vt:lpstr>GOOD EXAMPLE  Monroe County DOT TOC</vt:lpstr>
      <vt:lpstr>What’s a designer in the US to do?</vt:lpstr>
      <vt:lpstr>New Zealand Traffic Signals Body of Knowledge</vt:lpstr>
      <vt:lpstr>What’s a designer in NZ to do?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Ryan</dc:creator>
  <cp:lastModifiedBy>Katherine Dugan</cp:lastModifiedBy>
  <cp:revision>105</cp:revision>
  <cp:lastPrinted>2017-02-21T03:36:09Z</cp:lastPrinted>
  <dcterms:created xsi:type="dcterms:W3CDTF">2013-03-21T04:42:04Z</dcterms:created>
  <dcterms:modified xsi:type="dcterms:W3CDTF">2017-02-23T19:55:06Z</dcterms:modified>
</cp:coreProperties>
</file>