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86" r:id="rId2"/>
    <p:sldId id="265" r:id="rId3"/>
    <p:sldId id="273" r:id="rId4"/>
    <p:sldId id="274" r:id="rId5"/>
    <p:sldId id="275" r:id="rId6"/>
    <p:sldId id="280" r:id="rId7"/>
    <p:sldId id="283" r:id="rId8"/>
    <p:sldId id="276" r:id="rId9"/>
    <p:sldId id="284" r:id="rId10"/>
    <p:sldId id="277" r:id="rId11"/>
    <p:sldId id="278" r:id="rId12"/>
    <p:sldId id="285" r:id="rId13"/>
    <p:sldId id="27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A129"/>
    <a:srgbClr val="16223A"/>
    <a:srgbClr val="FCB12A"/>
    <a:srgbClr val="264D7F"/>
    <a:srgbClr val="002F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94" autoAdjust="0"/>
    <p:restoredTop sz="94676"/>
  </p:normalViewPr>
  <p:slideViewPr>
    <p:cSldViewPr snapToGrid="0" snapToObjects="1">
      <p:cViewPr varScale="1">
        <p:scale>
          <a:sx n="113" d="100"/>
          <a:sy n="113" d="100"/>
        </p:scale>
        <p:origin x="79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8BD85-5E71-1941-8050-5C95062CD5D4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09584-5046-5A44-8A9B-FB09C5B34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17F4-7922-2F44-B99E-583EE75FE2AD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172E7-DBCD-E441-AC6F-17FF5D920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1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17F4-7922-2F44-B99E-583EE75FE2AD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172E7-DBCD-E441-AC6F-17FF5D920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498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17F4-7922-2F44-B99E-583EE75FE2AD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172E7-DBCD-E441-AC6F-17FF5D920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238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17F4-7922-2F44-B99E-583EE75FE2AD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172E7-DBCD-E441-AC6F-17FF5D920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565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17F4-7922-2F44-B99E-583EE75FE2AD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172E7-DBCD-E441-AC6F-17FF5D920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08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17F4-7922-2F44-B99E-583EE75FE2AD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172E7-DBCD-E441-AC6F-17FF5D920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330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17F4-7922-2F44-B99E-583EE75FE2AD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172E7-DBCD-E441-AC6F-17FF5D920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041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17F4-7922-2F44-B99E-583EE75FE2AD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172E7-DBCD-E441-AC6F-17FF5D920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398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17F4-7922-2F44-B99E-583EE75FE2AD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172E7-DBCD-E441-AC6F-17FF5D920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294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17F4-7922-2F44-B99E-583EE75FE2AD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172E7-DBCD-E441-AC6F-17FF5D920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930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817F4-7922-2F44-B99E-583EE75FE2AD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172E7-DBCD-E441-AC6F-17FF5D920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656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817F4-7922-2F44-B99E-583EE75FE2AD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9172E7-DBCD-E441-AC6F-17FF5D920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625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C:\Users\Hartmut\Documents\snug\Audomated-Vehicle-Cut-4_KckZTX9aoZB6.mp4" TargetMode="External"/><Relationship Id="rId1" Type="http://schemas.microsoft.com/office/2007/relationships/media" Target="file:///C:\Users\Hartmut\Documents\snug\Audomated-Vehicle-Cut-4_KckZTX9aoZB6.mp4" TargetMode="External"/><Relationship Id="rId6" Type="http://schemas.openxmlformats.org/officeDocument/2006/relationships/image" Target="../media/image38.jpg"/><Relationship Id="rId5" Type="http://schemas.openxmlformats.org/officeDocument/2006/relationships/image" Target="../media/image37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g"/><Relationship Id="rId5" Type="http://schemas.openxmlformats.org/officeDocument/2006/relationships/image" Target="../media/image16.png"/><Relationship Id="rId4" Type="http://schemas.openxmlformats.org/officeDocument/2006/relationships/image" Target="../media/image15.jp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JP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4385716" y="3591435"/>
            <a:ext cx="3175017" cy="2157988"/>
          </a:xfrm>
          <a:prstGeom prst="rect">
            <a:avLst/>
          </a:prstGeom>
          <a:blipFill dpi="0" rotWithShape="1">
            <a:blip r:embed="rId2">
              <a:alphaModFix amt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33" name="Rectangle 32"/>
          <p:cNvSpPr/>
          <p:nvPr/>
        </p:nvSpPr>
        <p:spPr>
          <a:xfrm>
            <a:off x="1083733" y="3591435"/>
            <a:ext cx="3302009" cy="2157988"/>
          </a:xfrm>
          <a:prstGeom prst="rect">
            <a:avLst/>
          </a:prstGeom>
          <a:blipFill dpi="0" rotWithShape="1">
            <a:blip r:embed="rId3">
              <a:alphaModFix amt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39" name="Rectangle 38"/>
          <p:cNvSpPr/>
          <p:nvPr/>
        </p:nvSpPr>
        <p:spPr>
          <a:xfrm>
            <a:off x="1210725" y="1418219"/>
            <a:ext cx="3175017" cy="2157988"/>
          </a:xfrm>
          <a:prstGeom prst="rect">
            <a:avLst/>
          </a:prstGeom>
          <a:blipFill dpi="0" rotWithShape="1">
            <a:blip r:embed="rId4">
              <a:alphaModFix amt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42" name="Rectangle 41"/>
          <p:cNvSpPr/>
          <p:nvPr/>
        </p:nvSpPr>
        <p:spPr>
          <a:xfrm>
            <a:off x="4385742" y="1422954"/>
            <a:ext cx="3174991" cy="2157988"/>
          </a:xfrm>
          <a:prstGeom prst="rect">
            <a:avLst/>
          </a:prstGeom>
          <a:blipFill dpi="0" rotWithShape="1">
            <a:blip r:embed="rId5">
              <a:alphaModFix amt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41" name="Rectangle 40"/>
          <p:cNvSpPr/>
          <p:nvPr/>
        </p:nvSpPr>
        <p:spPr>
          <a:xfrm>
            <a:off x="7560733" y="1422954"/>
            <a:ext cx="4000345" cy="2157988"/>
          </a:xfrm>
          <a:prstGeom prst="rect">
            <a:avLst/>
          </a:prstGeom>
          <a:blipFill dpi="0" rotWithShape="1">
            <a:blip r:embed="rId6">
              <a:alphaModFix amt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40" name="Rectangle 39"/>
          <p:cNvSpPr/>
          <p:nvPr/>
        </p:nvSpPr>
        <p:spPr>
          <a:xfrm>
            <a:off x="7560733" y="4308377"/>
            <a:ext cx="4007380" cy="1433884"/>
          </a:xfrm>
          <a:prstGeom prst="rect">
            <a:avLst/>
          </a:prstGeom>
          <a:blipFill dpi="0" rotWithShape="1">
            <a:blip r:embed="rId7">
              <a:alphaModFix amt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44" name="Rectangle 43"/>
          <p:cNvSpPr/>
          <p:nvPr/>
        </p:nvSpPr>
        <p:spPr>
          <a:xfrm>
            <a:off x="7567768" y="3580942"/>
            <a:ext cx="4000345" cy="727435"/>
          </a:xfrm>
          <a:prstGeom prst="rect">
            <a:avLst/>
          </a:prstGeom>
          <a:blipFill dpi="0" rotWithShape="1">
            <a:blip r:embed="rId8">
              <a:alphaModFix amt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7" name="TextBox 6"/>
          <p:cNvSpPr txBox="1"/>
          <p:nvPr/>
        </p:nvSpPr>
        <p:spPr>
          <a:xfrm>
            <a:off x="1800228" y="6144699"/>
            <a:ext cx="5426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DAA129"/>
                </a:solidFill>
              </a:rPr>
              <a:t>At the forefront of the transport technology revolution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15386" y="247662"/>
            <a:ext cx="11344275" cy="937672"/>
          </a:xfrm>
          <a:prstGeom prst="roundRect">
            <a:avLst/>
          </a:prstGeom>
          <a:solidFill>
            <a:srgbClr val="264D7F"/>
          </a:solidFill>
          <a:ln w="38100">
            <a:solidFill>
              <a:srgbClr val="1622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42884" y="298710"/>
            <a:ext cx="114411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DAA129"/>
                </a:solidFill>
              </a:rPr>
              <a:t>    </a:t>
            </a:r>
            <a:r>
              <a:rPr lang="en-US" sz="3600" dirty="0">
                <a:solidFill>
                  <a:srgbClr val="DAA129"/>
                </a:solidFill>
              </a:rPr>
              <a:t> HMI Technologies </a:t>
            </a:r>
          </a:p>
          <a:p>
            <a:pPr algn="ctr"/>
            <a:endParaRPr lang="en-US" sz="4400" dirty="0">
              <a:solidFill>
                <a:srgbClr val="DAA129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2884" y="5808692"/>
            <a:ext cx="1381135" cy="876306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4348563" y="1438170"/>
            <a:ext cx="3327258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en-NZ" sz="4800" b="1" dirty="0"/>
              <a:t>ITS Products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398521" y="2477362"/>
            <a:ext cx="3162212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en-NZ" sz="4800" b="1" dirty="0"/>
              <a:t>ITS Services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582440" y="3576207"/>
            <a:ext cx="6766981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en-NZ" sz="4800" b="1" dirty="0"/>
              <a:t>ITS Systems and Solutions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242884" y="4647101"/>
            <a:ext cx="11516777" cy="1497598"/>
            <a:chOff x="222782" y="2786186"/>
            <a:chExt cx="11516777" cy="1497598"/>
          </a:xfrm>
        </p:grpSpPr>
        <p:sp>
          <p:nvSpPr>
            <p:cNvPr id="47" name="Rounded Rectangle 46"/>
            <p:cNvSpPr/>
            <p:nvPr/>
          </p:nvSpPr>
          <p:spPr>
            <a:xfrm>
              <a:off x="395284" y="2786186"/>
              <a:ext cx="11344275" cy="937672"/>
            </a:xfrm>
            <a:prstGeom prst="roundRect">
              <a:avLst/>
            </a:prstGeom>
            <a:solidFill>
              <a:srgbClr val="264D7F"/>
            </a:solidFill>
            <a:ln w="38100">
              <a:solidFill>
                <a:srgbClr val="1622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22782" y="2837234"/>
              <a:ext cx="1144111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>
                  <a:solidFill>
                    <a:srgbClr val="DAA129"/>
                  </a:solidFill>
                </a:rPr>
                <a:t>    </a:t>
              </a:r>
              <a:r>
                <a:rPr lang="en-US" sz="3600" dirty="0">
                  <a:solidFill>
                    <a:srgbClr val="DAA129"/>
                  </a:solidFill>
                </a:rPr>
                <a:t>At the forefront of the transport technology revolution</a:t>
              </a:r>
            </a:p>
            <a:p>
              <a:pPr algn="ctr"/>
              <a:endParaRPr lang="en-US" sz="4400" dirty="0">
                <a:solidFill>
                  <a:srgbClr val="DAA12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117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00228" y="6144699"/>
            <a:ext cx="5426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DAA129"/>
                </a:solidFill>
              </a:rPr>
              <a:t>At the forefront of the transport </a:t>
            </a:r>
            <a:r>
              <a:rPr lang="en-US">
                <a:solidFill>
                  <a:srgbClr val="DAA129"/>
                </a:solidFill>
              </a:rPr>
              <a:t>technology revolution</a:t>
            </a:r>
            <a:endParaRPr lang="en-US" dirty="0">
              <a:solidFill>
                <a:srgbClr val="DAA129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87495" y="231516"/>
            <a:ext cx="11344275" cy="871537"/>
          </a:xfrm>
          <a:prstGeom prst="roundRect">
            <a:avLst/>
          </a:prstGeom>
          <a:solidFill>
            <a:srgbClr val="264D7F"/>
          </a:solidFill>
          <a:ln w="38100">
            <a:solidFill>
              <a:srgbClr val="1622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42884" y="285744"/>
            <a:ext cx="11251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3600" dirty="0" err="1">
                <a:solidFill>
                  <a:srgbClr val="DAA129"/>
                </a:solidFill>
              </a:rPr>
              <a:t>AraFlow</a:t>
            </a:r>
            <a:endParaRPr lang="en-US" sz="3600" dirty="0">
              <a:solidFill>
                <a:srgbClr val="DAA129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4" y="5808692"/>
            <a:ext cx="1381135" cy="8763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32287" y="1315267"/>
            <a:ext cx="10224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NZ" sz="2800" dirty="0"/>
              <a:t>HMI provides the Back-Bone for the </a:t>
            </a:r>
            <a:r>
              <a:rPr lang="en-NZ" sz="2800" dirty="0" err="1"/>
              <a:t>AraFlow</a:t>
            </a:r>
            <a:r>
              <a:rPr lang="en-NZ" sz="2800" dirty="0"/>
              <a:t> Journey time System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0645" t="11229" r="10793"/>
          <a:stretch/>
        </p:blipFill>
        <p:spPr>
          <a:xfrm>
            <a:off x="1143001" y="2370668"/>
            <a:ext cx="1639448" cy="24565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8354" y="4885270"/>
            <a:ext cx="18446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dirty="0"/>
              <a:t>Sensor Hardware </a:t>
            </a:r>
            <a:br>
              <a:rPr lang="en-NZ" dirty="0"/>
            </a:br>
            <a:r>
              <a:rPr lang="en-NZ" dirty="0"/>
              <a:t>and Installation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3450" y="2227956"/>
            <a:ext cx="1264565" cy="168608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576153" y="3914043"/>
            <a:ext cx="2128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dirty="0"/>
              <a:t>Server Infrastructure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9200" y="3225803"/>
            <a:ext cx="3826933" cy="215265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505621" y="5370460"/>
            <a:ext cx="21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dirty="0"/>
              <a:t>System Maintenance</a:t>
            </a:r>
          </a:p>
        </p:txBody>
      </p:sp>
    </p:spTree>
    <p:extLst>
      <p:ext uri="{BB962C8B-B14F-4D97-AF65-F5344CB8AC3E}">
        <p14:creationId xmlns:p14="http://schemas.microsoft.com/office/powerpoint/2010/main" val="210446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00228" y="6144699"/>
            <a:ext cx="5426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DAA129"/>
                </a:solidFill>
              </a:rPr>
              <a:t>At the forefront of the transport </a:t>
            </a:r>
            <a:r>
              <a:rPr lang="en-US">
                <a:solidFill>
                  <a:srgbClr val="DAA129"/>
                </a:solidFill>
              </a:rPr>
              <a:t>technology revolution</a:t>
            </a:r>
            <a:endParaRPr lang="en-US" dirty="0">
              <a:solidFill>
                <a:srgbClr val="DAA129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89084" y="231516"/>
            <a:ext cx="11344275" cy="871537"/>
          </a:xfrm>
          <a:prstGeom prst="roundRect">
            <a:avLst/>
          </a:prstGeom>
          <a:solidFill>
            <a:srgbClr val="264D7F"/>
          </a:solidFill>
          <a:ln w="38100">
            <a:solidFill>
              <a:srgbClr val="1622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81549" y="285744"/>
            <a:ext cx="11251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3600" dirty="0">
                <a:solidFill>
                  <a:srgbClr val="DAA129"/>
                </a:solidFill>
              </a:rPr>
              <a:t>Infrastructure to Mobile Communication</a:t>
            </a:r>
            <a:endParaRPr lang="en-US" sz="3600" dirty="0">
              <a:solidFill>
                <a:srgbClr val="DAA129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4" y="5808692"/>
            <a:ext cx="1381135" cy="87630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0038" y="411537"/>
            <a:ext cx="1469630" cy="44948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732" y="411537"/>
            <a:ext cx="1469630" cy="449489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/>
          </p:nvPr>
        </p:nvSpPr>
        <p:spPr>
          <a:xfrm>
            <a:off x="478066" y="1267946"/>
            <a:ext cx="10308468" cy="1161987"/>
          </a:xfrm>
        </p:spPr>
        <p:txBody>
          <a:bodyPr>
            <a:normAutofit fontScale="90000"/>
          </a:bodyPr>
          <a:lstStyle/>
          <a:p>
            <a:r>
              <a:rPr lang="en-NZ" sz="4000" dirty="0"/>
              <a:t>The First Infrastructure to Mobile</a:t>
            </a:r>
            <a:br>
              <a:rPr lang="en-NZ" sz="4000" dirty="0"/>
            </a:br>
            <a:r>
              <a:rPr lang="en-NZ" sz="4000" dirty="0"/>
              <a:t>Transport Communication System</a:t>
            </a:r>
          </a:p>
        </p:txBody>
      </p:sp>
      <p:grpSp>
        <p:nvGrpSpPr>
          <p:cNvPr id="15" name="Group 14"/>
          <p:cNvGrpSpPr/>
          <p:nvPr/>
        </p:nvGrpSpPr>
        <p:grpSpPr>
          <a:xfrm rot="19688068">
            <a:off x="1459830" y="3028366"/>
            <a:ext cx="1522677" cy="2749555"/>
            <a:chOff x="5580112" y="2646735"/>
            <a:chExt cx="1773560" cy="3099772"/>
          </a:xfrm>
        </p:grpSpPr>
        <p:pic>
          <p:nvPicPr>
            <p:cNvPr id="16" name="Picture 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0112" y="2646735"/>
              <a:ext cx="1773560" cy="30997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812" y="2996952"/>
              <a:ext cx="1489484" cy="22322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081" y="2672759"/>
            <a:ext cx="6440587" cy="2822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loud Callout 1"/>
          <p:cNvSpPr/>
          <p:nvPr/>
        </p:nvSpPr>
        <p:spPr>
          <a:xfrm>
            <a:off x="242884" y="1447801"/>
            <a:ext cx="2136249" cy="138582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dirty="0"/>
              <a:t>School Zone!</a:t>
            </a:r>
          </a:p>
          <a:p>
            <a:pPr algn="ctr"/>
            <a:r>
              <a:rPr lang="en-NZ" dirty="0"/>
              <a:t>Speed Limit 40km/h</a:t>
            </a:r>
          </a:p>
        </p:txBody>
      </p:sp>
    </p:spTree>
    <p:extLst>
      <p:ext uri="{BB962C8B-B14F-4D97-AF65-F5344CB8AC3E}">
        <p14:creationId xmlns:p14="http://schemas.microsoft.com/office/powerpoint/2010/main" val="235741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00228" y="6144699"/>
            <a:ext cx="5426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DAA129"/>
                </a:solidFill>
              </a:rPr>
              <a:t>At the forefront of the transport </a:t>
            </a:r>
            <a:r>
              <a:rPr lang="en-US">
                <a:solidFill>
                  <a:srgbClr val="DAA129"/>
                </a:solidFill>
              </a:rPr>
              <a:t>technology revolution</a:t>
            </a:r>
            <a:endParaRPr lang="en-US" dirty="0">
              <a:solidFill>
                <a:srgbClr val="DAA129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89084" y="231516"/>
            <a:ext cx="11344275" cy="871537"/>
          </a:xfrm>
          <a:prstGeom prst="roundRect">
            <a:avLst/>
          </a:prstGeom>
          <a:solidFill>
            <a:srgbClr val="264D7F"/>
          </a:solidFill>
          <a:ln w="38100">
            <a:solidFill>
              <a:srgbClr val="1622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81549" y="285744"/>
            <a:ext cx="11251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3600" dirty="0">
                <a:solidFill>
                  <a:srgbClr val="DAA129"/>
                </a:solidFill>
              </a:rPr>
              <a:t>Infrastructure to Mobile Communication</a:t>
            </a:r>
            <a:endParaRPr lang="en-US" sz="3600" dirty="0">
              <a:solidFill>
                <a:srgbClr val="DAA129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4" y="5808692"/>
            <a:ext cx="1381135" cy="87630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0038" y="411537"/>
            <a:ext cx="1469630" cy="44948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732" y="411537"/>
            <a:ext cx="1469630" cy="4494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7732" y="1261533"/>
            <a:ext cx="70923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2800" dirty="0"/>
              <a:t>South Island Trail : Christchurch to Queenstown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5781" r="6314"/>
          <a:stretch/>
        </p:blipFill>
        <p:spPr>
          <a:xfrm>
            <a:off x="6569687" y="2114953"/>
            <a:ext cx="5387839" cy="34476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7732" y="2262201"/>
            <a:ext cx="4648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dirty="0"/>
              <a:t>Cooperation between Ministry of Transport, </a:t>
            </a:r>
            <a:br>
              <a:rPr lang="en-NZ" dirty="0"/>
            </a:br>
            <a:r>
              <a:rPr lang="en-NZ" dirty="0"/>
              <a:t>NZTA, </a:t>
            </a:r>
            <a:r>
              <a:rPr lang="en-NZ" dirty="0" err="1"/>
              <a:t>Gorentals</a:t>
            </a:r>
            <a:r>
              <a:rPr lang="en-NZ" dirty="0"/>
              <a:t>, Resolve Group and HMI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0798" y="3204067"/>
            <a:ext cx="3322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dirty="0"/>
              <a:t>60+ Beacons installed on Road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7732" y="4625796"/>
            <a:ext cx="3971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dirty="0"/>
              <a:t>Operations Interface provided to TOC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77732" y="3899932"/>
            <a:ext cx="5890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dirty="0"/>
              <a:t>Dedicated receivers provided to selected car rental clients</a:t>
            </a:r>
          </a:p>
        </p:txBody>
      </p:sp>
    </p:spTree>
    <p:extLst>
      <p:ext uri="{BB962C8B-B14F-4D97-AF65-F5344CB8AC3E}">
        <p14:creationId xmlns:p14="http://schemas.microsoft.com/office/powerpoint/2010/main" val="212389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00228" y="6144699"/>
            <a:ext cx="5426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DAA129"/>
                </a:solidFill>
              </a:rPr>
              <a:t>At the forefront of the transport </a:t>
            </a:r>
            <a:r>
              <a:rPr lang="en-US">
                <a:solidFill>
                  <a:srgbClr val="DAA129"/>
                </a:solidFill>
              </a:rPr>
              <a:t>technology revolution</a:t>
            </a:r>
            <a:endParaRPr lang="en-US" dirty="0">
              <a:solidFill>
                <a:srgbClr val="DAA129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50419" y="231516"/>
            <a:ext cx="11344275" cy="871537"/>
          </a:xfrm>
          <a:prstGeom prst="roundRect">
            <a:avLst/>
          </a:prstGeom>
          <a:solidFill>
            <a:srgbClr val="264D7F"/>
          </a:solidFill>
          <a:ln w="38100">
            <a:solidFill>
              <a:srgbClr val="1622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42884" y="285744"/>
            <a:ext cx="11251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3600" dirty="0">
                <a:solidFill>
                  <a:srgbClr val="DAA129"/>
                </a:solidFill>
              </a:rPr>
              <a:t>Australasian Driverless Vehicle Initiative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884" y="5808692"/>
            <a:ext cx="1381135" cy="87630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24934" y="1741552"/>
            <a:ext cx="10399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b="1" dirty="0"/>
              <a:t>Provide a platform for stakeholders in the transport industry, government bodies and research institutions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4934" y="2558017"/>
            <a:ext cx="18459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b="1" dirty="0"/>
              <a:t>Areas of research</a:t>
            </a:r>
          </a:p>
          <a:p>
            <a:endParaRPr lang="en-NZ" dirty="0"/>
          </a:p>
        </p:txBody>
      </p:sp>
      <p:pic>
        <p:nvPicPr>
          <p:cNvPr id="4" name="Audomated-Vehicle-Cut-4_KckZTX9aoZB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36237" y="3447359"/>
            <a:ext cx="3075498" cy="172996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0600" y="3027117"/>
            <a:ext cx="3208867" cy="209548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84200" y="3014823"/>
            <a:ext cx="3738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NZ" dirty="0"/>
              <a:t>Use cases (e.g. first mile last mile)?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4200" y="3738669"/>
            <a:ext cx="3235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NZ" dirty="0"/>
              <a:t>Infrastructure Requirements?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4200" y="3369337"/>
            <a:ext cx="1879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NZ" dirty="0"/>
              <a:t>Human Factors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9425" y="4117497"/>
            <a:ext cx="2947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NZ" dirty="0"/>
              <a:t>Regulation Requirements?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9425" y="4504033"/>
            <a:ext cx="2534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NZ" dirty="0"/>
              <a:t>Many other questions</a:t>
            </a:r>
          </a:p>
        </p:txBody>
      </p:sp>
    </p:spTree>
    <p:extLst>
      <p:ext uri="{BB962C8B-B14F-4D97-AF65-F5344CB8AC3E}">
        <p14:creationId xmlns:p14="http://schemas.microsoft.com/office/powerpoint/2010/main" val="351543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 mute="1">
                <p:cTn id="3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0" grpId="0"/>
      <p:bldP spid="13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00228" y="6144699"/>
            <a:ext cx="5426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DAA129"/>
                </a:solidFill>
              </a:rPr>
              <a:t>At the forefront of the transport </a:t>
            </a:r>
            <a:r>
              <a:rPr lang="en-US">
                <a:solidFill>
                  <a:srgbClr val="DAA129"/>
                </a:solidFill>
              </a:rPr>
              <a:t>technology revolution</a:t>
            </a:r>
            <a:endParaRPr lang="en-US" dirty="0">
              <a:solidFill>
                <a:srgbClr val="DAA129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50419" y="231516"/>
            <a:ext cx="11344275" cy="871537"/>
          </a:xfrm>
          <a:prstGeom prst="roundRect">
            <a:avLst/>
          </a:prstGeom>
          <a:solidFill>
            <a:srgbClr val="264D7F"/>
          </a:solidFill>
          <a:ln w="38100">
            <a:solidFill>
              <a:srgbClr val="1622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61417" y="285744"/>
            <a:ext cx="109442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4400" dirty="0">
                <a:solidFill>
                  <a:srgbClr val="DAA129"/>
                </a:solidFill>
              </a:rPr>
              <a:t>Lane Use Signs and Variable Speed Limit Signs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4" y="5808692"/>
            <a:ext cx="1381135" cy="8763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111" y="4623342"/>
            <a:ext cx="5116148" cy="8799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4841" y="2179525"/>
            <a:ext cx="3872959" cy="86848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7198" y="1321884"/>
            <a:ext cx="941039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NZ" sz="2800" dirty="0"/>
              <a:t>HMI Technologies provides Variable Speed Limit Signs for the </a:t>
            </a:r>
            <a:br>
              <a:rPr lang="en-NZ" sz="2800" dirty="0"/>
            </a:br>
            <a:r>
              <a:rPr lang="en-NZ" sz="2800" dirty="0"/>
              <a:t>New Zealand and Australian Markets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5815" y="4731270"/>
            <a:ext cx="3703249" cy="71199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21802" y="2423190"/>
            <a:ext cx="67892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NZ" sz="2800" dirty="0"/>
              <a:t>Over 100 signs are installed in New Zealand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1802" y="3366599"/>
            <a:ext cx="108904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NZ" sz="2800" dirty="0"/>
              <a:t>Over 400 LUMS (Lane Use Management Signs) including Gantry control </a:t>
            </a:r>
            <a:br>
              <a:rPr lang="en-NZ" sz="2800" dirty="0"/>
            </a:br>
            <a:r>
              <a:rPr lang="en-NZ" sz="2800" dirty="0"/>
              <a:t>Systems are installed for Managed Motorway Projects in Australia</a:t>
            </a:r>
          </a:p>
        </p:txBody>
      </p:sp>
    </p:spTree>
    <p:extLst>
      <p:ext uri="{BB962C8B-B14F-4D97-AF65-F5344CB8AC3E}">
        <p14:creationId xmlns:p14="http://schemas.microsoft.com/office/powerpoint/2010/main" val="131700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00228" y="6144699"/>
            <a:ext cx="5426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DAA129"/>
                </a:solidFill>
              </a:rPr>
              <a:t>At the forefront of the transport </a:t>
            </a:r>
            <a:r>
              <a:rPr lang="en-US">
                <a:solidFill>
                  <a:srgbClr val="DAA129"/>
                </a:solidFill>
              </a:rPr>
              <a:t>technology revolution</a:t>
            </a:r>
            <a:endParaRPr lang="en-US" dirty="0">
              <a:solidFill>
                <a:srgbClr val="DAA129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50419" y="231516"/>
            <a:ext cx="11344275" cy="871537"/>
          </a:xfrm>
          <a:prstGeom prst="roundRect">
            <a:avLst/>
          </a:prstGeom>
          <a:solidFill>
            <a:srgbClr val="264D7F"/>
          </a:solidFill>
          <a:ln w="38100">
            <a:solidFill>
              <a:srgbClr val="1622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6817" y="309021"/>
            <a:ext cx="109442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4400" dirty="0">
                <a:solidFill>
                  <a:srgbClr val="DAA129"/>
                </a:solidFill>
              </a:rPr>
              <a:t>School Zone Signs and School Zone Sign System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4" y="5808692"/>
            <a:ext cx="1381135" cy="87630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24934" y="1432807"/>
            <a:ext cx="106089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NZ" sz="2800" dirty="0"/>
              <a:t>Hundreds of HMI School Zone signs are installed all over New Zealand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4934" y="2431593"/>
            <a:ext cx="41497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NZ" sz="2800" dirty="0"/>
              <a:t>Different Control Options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92958" y="3248225"/>
            <a:ext cx="46140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NZ" sz="2800" dirty="0"/>
              <a:t>Remote control RF based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92958" y="4068557"/>
            <a:ext cx="4480970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NZ" sz="2800" dirty="0"/>
              <a:t>Web controlled </a:t>
            </a:r>
            <a:br>
              <a:rPr lang="en-NZ" sz="2800" dirty="0"/>
            </a:br>
            <a:r>
              <a:rPr lang="en-NZ" sz="1500" dirty="0"/>
              <a:t>(with calendar option and status information)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1494" y="2057400"/>
            <a:ext cx="4173200" cy="42640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23589" t="4915" r="57394" b="14829"/>
          <a:stretch/>
        </p:blipFill>
        <p:spPr>
          <a:xfrm>
            <a:off x="676920" y="3234266"/>
            <a:ext cx="1023408" cy="2125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18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00228" y="6144699"/>
            <a:ext cx="5426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DAA129"/>
                </a:solidFill>
              </a:rPr>
              <a:t>At the forefront of the transport </a:t>
            </a:r>
            <a:r>
              <a:rPr lang="en-US">
                <a:solidFill>
                  <a:srgbClr val="DAA129"/>
                </a:solidFill>
              </a:rPr>
              <a:t>technology revolution</a:t>
            </a:r>
            <a:endParaRPr lang="en-US" dirty="0">
              <a:solidFill>
                <a:srgbClr val="DAA129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50419" y="231516"/>
            <a:ext cx="11344275" cy="871537"/>
          </a:xfrm>
          <a:prstGeom prst="roundRect">
            <a:avLst/>
          </a:prstGeom>
          <a:solidFill>
            <a:srgbClr val="264D7F"/>
          </a:solidFill>
          <a:ln w="38100">
            <a:solidFill>
              <a:srgbClr val="1622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42884" y="285744"/>
            <a:ext cx="109442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DAA129"/>
                </a:solidFill>
              </a:rPr>
              <a:t>Variable Message Signs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4" y="5808692"/>
            <a:ext cx="1381135" cy="87630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67358" y="1301623"/>
            <a:ext cx="2465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sz="2800" dirty="0"/>
              <a:t>Single Colour 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5831" y="3972684"/>
            <a:ext cx="1309931" cy="7090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8001" y="3972684"/>
            <a:ext cx="826636" cy="70908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337824" y="5093175"/>
            <a:ext cx="31574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sz="2800" dirty="0"/>
              <a:t>Australian Market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8095" y="5072817"/>
            <a:ext cx="35800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sz="2800" dirty="0"/>
              <a:t>New Zealand Market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375271" y="5092877"/>
            <a:ext cx="31992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sz="2800" dirty="0"/>
              <a:t>Taiwanese Market 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953" y="2045091"/>
            <a:ext cx="3448161" cy="18264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589" y="3972684"/>
            <a:ext cx="1309931" cy="7090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7759" y="3972684"/>
            <a:ext cx="826636" cy="70908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410569" y="1301623"/>
            <a:ext cx="23823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sz="2800" dirty="0"/>
              <a:t>Multi Colour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375271" y="1301623"/>
            <a:ext cx="2119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sz="2800" dirty="0"/>
              <a:t>RGB based 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9172" y="2482551"/>
            <a:ext cx="1309931" cy="7090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62520" y="2482551"/>
            <a:ext cx="826636" cy="70908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05837" y="2045091"/>
            <a:ext cx="2720889" cy="17335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10183" y="3445933"/>
            <a:ext cx="2317066" cy="154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5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  <p:bldP spid="19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00228" y="6144699"/>
            <a:ext cx="5426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DAA129"/>
                </a:solidFill>
              </a:rPr>
              <a:t>At the forefront of the transport </a:t>
            </a:r>
            <a:r>
              <a:rPr lang="en-US">
                <a:solidFill>
                  <a:srgbClr val="DAA129"/>
                </a:solidFill>
              </a:rPr>
              <a:t>technology revolution</a:t>
            </a:r>
            <a:endParaRPr lang="en-US" dirty="0">
              <a:solidFill>
                <a:srgbClr val="DAA129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50419" y="231516"/>
            <a:ext cx="11344275" cy="871537"/>
          </a:xfrm>
          <a:prstGeom prst="roundRect">
            <a:avLst/>
          </a:prstGeom>
          <a:solidFill>
            <a:srgbClr val="264D7F"/>
          </a:solidFill>
          <a:ln w="38100">
            <a:solidFill>
              <a:srgbClr val="1622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42884" y="285744"/>
            <a:ext cx="11251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DAA129"/>
                </a:solidFill>
              </a:rPr>
              <a:t>Traffic Management and Control Systems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4" y="5808692"/>
            <a:ext cx="1381135" cy="87630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4057" r="15152"/>
          <a:stretch/>
        </p:blipFill>
        <p:spPr>
          <a:xfrm>
            <a:off x="6052085" y="1277552"/>
            <a:ext cx="5348519" cy="42498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5667" y="1371601"/>
            <a:ext cx="44584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2800" dirty="0"/>
              <a:t>VMS-Control for Christchurch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5731" y="2009282"/>
            <a:ext cx="31602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sz="2000" dirty="0"/>
              <a:t>Full lease option available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397" y="3402491"/>
            <a:ext cx="4492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sz="2000" dirty="0"/>
              <a:t>Operations interface provided to CTOC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50327" y="2565629"/>
            <a:ext cx="42496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sz="2000" dirty="0"/>
              <a:t>Signs, servers and software </a:t>
            </a:r>
            <a:br>
              <a:rPr lang="en-NZ" sz="2000" dirty="0"/>
            </a:br>
            <a:r>
              <a:rPr lang="en-NZ" sz="2000" dirty="0"/>
              <a:t>are installed and maintained by HMI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0228" y="3902377"/>
            <a:ext cx="4866111" cy="207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52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00228" y="6144699"/>
            <a:ext cx="5426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DAA129"/>
                </a:solidFill>
              </a:rPr>
              <a:t>At the forefront of the transport </a:t>
            </a:r>
            <a:r>
              <a:rPr lang="en-US">
                <a:solidFill>
                  <a:srgbClr val="DAA129"/>
                </a:solidFill>
              </a:rPr>
              <a:t>technology revolution</a:t>
            </a:r>
            <a:endParaRPr lang="en-US" dirty="0">
              <a:solidFill>
                <a:srgbClr val="DAA129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50419" y="231516"/>
            <a:ext cx="11344275" cy="871537"/>
          </a:xfrm>
          <a:prstGeom prst="roundRect">
            <a:avLst/>
          </a:prstGeom>
          <a:solidFill>
            <a:srgbClr val="264D7F"/>
          </a:solidFill>
          <a:ln w="38100">
            <a:solidFill>
              <a:srgbClr val="1622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42884" y="285744"/>
            <a:ext cx="11251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DAA129"/>
                </a:solidFill>
              </a:rPr>
              <a:t>Traffic Management and Control Systems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4" y="5808692"/>
            <a:ext cx="1381135" cy="8763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8734" y="1974636"/>
            <a:ext cx="51456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2400" dirty="0"/>
              <a:t>Radar Based Traffic Information System </a:t>
            </a:r>
          </a:p>
          <a:p>
            <a:r>
              <a:rPr lang="en-NZ" sz="2400" dirty="0"/>
              <a:t>for Christchurch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1928" y="1733567"/>
            <a:ext cx="4915759" cy="425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66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00228" y="6144699"/>
            <a:ext cx="5426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DAA129"/>
                </a:solidFill>
              </a:rPr>
              <a:t>At the forefront of the transport </a:t>
            </a:r>
            <a:r>
              <a:rPr lang="en-US">
                <a:solidFill>
                  <a:srgbClr val="DAA129"/>
                </a:solidFill>
              </a:rPr>
              <a:t>technology revolution</a:t>
            </a:r>
            <a:endParaRPr lang="en-US" dirty="0">
              <a:solidFill>
                <a:srgbClr val="DAA129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50419" y="231516"/>
            <a:ext cx="11344275" cy="871537"/>
          </a:xfrm>
          <a:prstGeom prst="roundRect">
            <a:avLst/>
          </a:prstGeom>
          <a:solidFill>
            <a:srgbClr val="264D7F"/>
          </a:solidFill>
          <a:ln w="38100">
            <a:solidFill>
              <a:srgbClr val="1622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42884" y="285744"/>
            <a:ext cx="11251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DAA129"/>
                </a:solidFill>
              </a:rPr>
              <a:t>Traffic Management and Control Systems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4" y="5808692"/>
            <a:ext cx="1381135" cy="87630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09629" y="1250118"/>
            <a:ext cx="35227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2400" dirty="0"/>
              <a:t>Variable Speed Limit Signs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1620" y="1894158"/>
            <a:ext cx="4295246" cy="4120345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8252560" y="1508969"/>
            <a:ext cx="1958240" cy="3961497"/>
            <a:chOff x="8252560" y="1508969"/>
            <a:chExt cx="1958240" cy="3961497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4"/>
            <a:srcRect l="62839" t="9505" r="8519" b="47037"/>
            <a:stretch/>
          </p:blipFill>
          <p:spPr>
            <a:xfrm>
              <a:off x="8252560" y="1508969"/>
              <a:ext cx="1958240" cy="3961497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36228" y="2175933"/>
              <a:ext cx="667260" cy="6580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63661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00228" y="6144699"/>
            <a:ext cx="5426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DAA129"/>
                </a:solidFill>
              </a:rPr>
              <a:t>At the forefront of the transport </a:t>
            </a:r>
            <a:r>
              <a:rPr lang="en-US">
                <a:solidFill>
                  <a:srgbClr val="DAA129"/>
                </a:solidFill>
              </a:rPr>
              <a:t>technology revolution</a:t>
            </a:r>
            <a:endParaRPr lang="en-US" dirty="0">
              <a:solidFill>
                <a:srgbClr val="DAA129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50419" y="231516"/>
            <a:ext cx="11344275" cy="871537"/>
          </a:xfrm>
          <a:prstGeom prst="roundRect">
            <a:avLst/>
          </a:prstGeom>
          <a:solidFill>
            <a:srgbClr val="264D7F"/>
          </a:solidFill>
          <a:ln w="38100">
            <a:solidFill>
              <a:srgbClr val="1622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42884" y="285744"/>
            <a:ext cx="11251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DAA129"/>
                </a:solidFill>
              </a:rPr>
              <a:t>Traffic Management and Control Systems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4" y="5808692"/>
            <a:ext cx="1381135" cy="87630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517" y="1540171"/>
            <a:ext cx="1755775" cy="11310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r="49890"/>
          <a:stretch/>
        </p:blipFill>
        <p:spPr>
          <a:xfrm>
            <a:off x="9212262" y="1336971"/>
            <a:ext cx="1104528" cy="190961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4605869" y="1801107"/>
            <a:ext cx="2827865" cy="2006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dirty="0"/>
              <a:t>Central Control System</a:t>
            </a:r>
          </a:p>
        </p:txBody>
      </p:sp>
      <p:sp>
        <p:nvSpPr>
          <p:cNvPr id="5" name="Left-Right Arrow 4"/>
          <p:cNvSpPr/>
          <p:nvPr/>
        </p:nvSpPr>
        <p:spPr>
          <a:xfrm rot="1854007">
            <a:off x="3192572" y="2323571"/>
            <a:ext cx="1420634" cy="364066"/>
          </a:xfrm>
          <a:prstGeom prst="leftRightArrow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5" name="Left-Right Arrow 14"/>
          <p:cNvSpPr/>
          <p:nvPr/>
        </p:nvSpPr>
        <p:spPr>
          <a:xfrm rot="19965188">
            <a:off x="7540561" y="2289633"/>
            <a:ext cx="1420634" cy="364066"/>
          </a:xfrm>
          <a:prstGeom prst="leftRightArrow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6" name="Left-Right Arrow 15"/>
          <p:cNvSpPr/>
          <p:nvPr/>
        </p:nvSpPr>
        <p:spPr>
          <a:xfrm rot="5400000">
            <a:off x="5662782" y="3742507"/>
            <a:ext cx="702254" cy="364066"/>
          </a:xfrm>
          <a:prstGeom prst="leftRightArrow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17" name="Group 16"/>
          <p:cNvGrpSpPr/>
          <p:nvPr/>
        </p:nvGrpSpPr>
        <p:grpSpPr>
          <a:xfrm>
            <a:off x="5571070" y="4351867"/>
            <a:ext cx="846664" cy="1599818"/>
            <a:chOff x="8252560" y="1508969"/>
            <a:chExt cx="1958240" cy="3961497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5"/>
            <a:srcRect l="62839" t="9505" r="8519" b="47037"/>
            <a:stretch/>
          </p:blipFill>
          <p:spPr>
            <a:xfrm>
              <a:off x="8252560" y="1508969"/>
              <a:ext cx="1958240" cy="3961497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36228" y="2175933"/>
              <a:ext cx="667260" cy="6580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8922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00228" y="6144699"/>
            <a:ext cx="5426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DAA129"/>
                </a:solidFill>
              </a:rPr>
              <a:t>At the forefront of the transport </a:t>
            </a:r>
            <a:r>
              <a:rPr lang="en-US">
                <a:solidFill>
                  <a:srgbClr val="DAA129"/>
                </a:solidFill>
              </a:rPr>
              <a:t>technology revolution</a:t>
            </a:r>
            <a:endParaRPr lang="en-US" dirty="0">
              <a:solidFill>
                <a:srgbClr val="DAA129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46748" y="231516"/>
            <a:ext cx="11344275" cy="871537"/>
          </a:xfrm>
          <a:prstGeom prst="roundRect">
            <a:avLst/>
          </a:prstGeom>
          <a:solidFill>
            <a:srgbClr val="264D7F"/>
          </a:solidFill>
          <a:ln w="38100">
            <a:solidFill>
              <a:srgbClr val="1622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46086" y="285744"/>
            <a:ext cx="11251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3600" dirty="0">
                <a:solidFill>
                  <a:srgbClr val="DAA129"/>
                </a:solidFill>
              </a:rPr>
              <a:t>ITS Equipment Maintenance Asset Management </a:t>
            </a:r>
            <a:r>
              <a:rPr lang="en-US" sz="3600" dirty="0">
                <a:solidFill>
                  <a:srgbClr val="DAA129"/>
                </a:solidFill>
              </a:rPr>
              <a:t>Systems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4" y="5808692"/>
            <a:ext cx="1381135" cy="87630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199" y="1339499"/>
            <a:ext cx="5037667" cy="28336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2884" y="1257828"/>
            <a:ext cx="5509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2800" dirty="0"/>
              <a:t>National VMS Maintenance Contract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9941" y="1868989"/>
            <a:ext cx="5417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dirty="0"/>
              <a:t>HMI developed an automated fault detection system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88580" y="2369582"/>
            <a:ext cx="5279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dirty="0"/>
              <a:t>Any fault is automatically detected and logged into </a:t>
            </a:r>
            <a:br>
              <a:rPr lang="en-NZ" dirty="0"/>
            </a:br>
            <a:r>
              <a:rPr lang="en-NZ" dirty="0"/>
              <a:t>a ticketing system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46748" y="3120456"/>
            <a:ext cx="5139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dirty="0"/>
              <a:t>Ticketing system based on data-base which keeps </a:t>
            </a:r>
            <a:br>
              <a:rPr lang="en-NZ" dirty="0"/>
            </a:br>
            <a:r>
              <a:rPr lang="en-NZ" dirty="0"/>
              <a:t>complete record of each incident 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4"/>
          <a:srcRect l="4857" t="5051" r="4966" b="61990"/>
          <a:stretch/>
        </p:blipFill>
        <p:spPr>
          <a:xfrm>
            <a:off x="2520579" y="4173187"/>
            <a:ext cx="9070287" cy="1864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37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2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1025</TotalTime>
  <Words>400</Words>
  <Application>Microsoft Office PowerPoint</Application>
  <PresentationFormat>Widescreen</PresentationFormat>
  <Paragraphs>74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First Infrastructure to Mobile Transport Communication System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Martin Matthews</dc:creator>
  <cp:lastModifiedBy>Hartmut Beintken</cp:lastModifiedBy>
  <cp:revision>552</cp:revision>
  <dcterms:created xsi:type="dcterms:W3CDTF">2016-12-10T03:02:44Z</dcterms:created>
  <dcterms:modified xsi:type="dcterms:W3CDTF">2017-02-21T06:04:52Z</dcterms:modified>
</cp:coreProperties>
</file>