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768" autoAdjust="0"/>
  </p:normalViewPr>
  <p:slideViewPr>
    <p:cSldViewPr snapToGrid="0">
      <p:cViewPr varScale="1">
        <p:scale>
          <a:sx n="68" d="100"/>
          <a:sy n="68" d="100"/>
        </p:scale>
        <p:origin x="58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19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F269E-C7A7-425C-85B8-8055A222EE35}" type="datetimeFigureOut">
              <a:rPr lang="en-NZ" smtClean="0"/>
              <a:t>1/11/2018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435E4-2600-4921-8417-EF92228E28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I’ve had a multiple people ask me for a summary of the design standards for traffic signal operation</a:t>
            </a:r>
          </a:p>
          <a:p>
            <a:r>
              <a:rPr lang="en-US" dirty="0"/>
              <a:t>We don’t have easy access to other RCA special conditions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435E4-2600-4921-8417-EF92228E2827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6938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Still to work through what ‘SNUG accepted’ means, but those that are deemed useful in design/operation of signals</a:t>
            </a:r>
          </a:p>
          <a:p>
            <a:r>
              <a:rPr lang="en-US" dirty="0"/>
              <a:t>Need to work through a framework of how to keep the list relevant and updated e.g. when standards or RCA conditions change</a:t>
            </a:r>
          </a:p>
          <a:p>
            <a:r>
              <a:rPr lang="en-US" dirty="0"/>
              <a:t>All this is draft ideas for discussion today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435E4-2600-4921-8417-EF92228E2827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4683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435E4-2600-4921-8417-EF92228E2827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7182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435E4-2600-4921-8417-EF92228E2827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530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435E4-2600-4921-8417-EF92228E2827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68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CA504-7692-4AA2-8B41-1B57193105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6600" dirty="0">
                <a:latin typeface="Calibri" pitchFamily="34" charset="0"/>
                <a:cs typeface="Calibri" pitchFamily="34" charset="0"/>
              </a:rPr>
              <a:t>SNUG 2018</a:t>
            </a:r>
            <a:br>
              <a:rPr lang="en-AU" sz="5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br>
              <a:rPr lang="en-AU" sz="1800" b="1" dirty="0">
                <a:solidFill>
                  <a:schemeClr val="bg1"/>
                </a:solidFill>
                <a:latin typeface="Frutiger" pitchFamily="2" charset="0"/>
              </a:rPr>
            </a:br>
            <a:r>
              <a:rPr lang="en-AU" b="1" dirty="0">
                <a:solidFill>
                  <a:schemeClr val="bg1"/>
                </a:solidFill>
                <a:latin typeface="Calibri" pitchFamily="34" charset="0"/>
              </a:rPr>
              <a:t>Working Group – Standards &amp; Consistency</a:t>
            </a:r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9AA4E7-D26F-4F39-9B6B-4DB94155D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830461"/>
            <a:ext cx="4362450" cy="2647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6453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alpha val="83000"/>
                <a:lumMod val="21000"/>
                <a:lumOff val="79000"/>
              </a:schemeClr>
            </a:gs>
            <a:gs pos="100000">
              <a:schemeClr val="bg2">
                <a:shade val="96000"/>
                <a:satMod val="120000"/>
                <a:lumMod val="35000"/>
                <a:lumOff val="6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CC8B-4B55-40C7-A01C-6F9AB6A95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91855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Concept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0B283-9347-49DB-8292-6B3D21D3D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36865"/>
            <a:ext cx="10878792" cy="4575695"/>
          </a:xfrm>
        </p:spPr>
        <p:txBody>
          <a:bodyPr>
            <a:normAutofit/>
          </a:bodyPr>
          <a:lstStyle/>
          <a:p>
            <a:r>
              <a:rPr lang="en-US" sz="2800" b="1" dirty="0"/>
              <a:t>A SNUG working group to collate best practice standards and guidelines</a:t>
            </a:r>
          </a:p>
          <a:p>
            <a:endParaRPr lang="en-US" sz="2800" b="1" dirty="0"/>
          </a:p>
          <a:p>
            <a:r>
              <a:rPr lang="en-US" sz="2800" b="1" dirty="0"/>
              <a:t>WHY?</a:t>
            </a:r>
          </a:p>
          <a:p>
            <a:pPr marL="457200" indent="-457200">
              <a:buFontTx/>
              <a:buChar char="-"/>
            </a:pPr>
            <a:r>
              <a:rPr lang="en-US" sz="2800" b="1" dirty="0"/>
              <a:t>Practitioners/designers new to signals</a:t>
            </a:r>
          </a:p>
          <a:p>
            <a:pPr marL="457200" indent="-457200">
              <a:buFontTx/>
              <a:buChar char="-"/>
            </a:pPr>
            <a:r>
              <a:rPr lang="en-US" sz="2800" b="1" dirty="0"/>
              <a:t>Identify gaps and conflicts </a:t>
            </a:r>
          </a:p>
          <a:p>
            <a:pPr marL="457200" indent="-457200">
              <a:buFontTx/>
              <a:buChar char="-"/>
            </a:pPr>
            <a:r>
              <a:rPr lang="en-US" sz="2800" b="1" dirty="0"/>
              <a:t>Increase consistency across NZ</a:t>
            </a:r>
          </a:p>
          <a:p>
            <a:pPr marL="457200" indent="-457200">
              <a:buFontTx/>
              <a:buChar char="-"/>
            </a:pPr>
            <a:r>
              <a:rPr lang="en-US" sz="2800" b="1" dirty="0"/>
              <a:t>Improve awareness and access to documents</a:t>
            </a:r>
          </a:p>
          <a:p>
            <a:pPr marL="457200" indent="-45720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159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alpha val="83000"/>
                <a:lumMod val="21000"/>
                <a:lumOff val="79000"/>
              </a:schemeClr>
            </a:gs>
            <a:gs pos="100000">
              <a:schemeClr val="bg2">
                <a:shade val="96000"/>
                <a:satMod val="120000"/>
                <a:lumMod val="35000"/>
                <a:lumOff val="6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CC8B-4B55-40C7-A01C-6F9AB6A95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91855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Deliverables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0B283-9347-49DB-8292-6B3D21D3D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36865"/>
            <a:ext cx="10878792" cy="45756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A reference of ‘SNUG accepted’ standards and guidelines to be used in the design, installation, and operation of traffic signals. List to be maintained on the SNUG website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Area / RCA conditions (e.g. variations to P43) collated and easy to find, along with regional contacts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Guidance notes should be provided where inconsistencies are found</a:t>
            </a:r>
          </a:p>
          <a:p>
            <a:pPr marL="457200" indent="-457200">
              <a:buFontTx/>
              <a:buChar char="-"/>
            </a:pPr>
            <a:endParaRPr lang="en-US" sz="2800" b="1" dirty="0"/>
          </a:p>
          <a:p>
            <a:pPr marL="457200" indent="-45720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543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alpha val="83000"/>
                <a:lumMod val="21000"/>
                <a:lumOff val="79000"/>
              </a:schemeClr>
            </a:gs>
            <a:gs pos="100000">
              <a:schemeClr val="bg2">
                <a:shade val="96000"/>
                <a:satMod val="120000"/>
                <a:lumMod val="35000"/>
                <a:lumOff val="6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CC8B-4B55-40C7-A01C-6F9AB6A95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91855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Feedback at mini-snug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0B283-9347-49DB-8292-6B3D21D3D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36865"/>
            <a:ext cx="10878792" cy="4575695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b="1" dirty="0"/>
              <a:t>Identification of standards that traffic signal practitioners use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b="1" dirty="0"/>
              <a:t>Identification of a number of inconsistencies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b="1" dirty="0"/>
              <a:t>Topics and areas were raised that we should focus on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b="1" dirty="0"/>
              <a:t>Strong feedback that we should use consultants instead of doing it ourselves (too much work for committee, and too slow!)</a:t>
            </a:r>
          </a:p>
          <a:p>
            <a:pPr marL="457200" indent="-457200">
              <a:buFontTx/>
              <a:buChar char="-"/>
            </a:pPr>
            <a:endParaRPr lang="en-US" sz="2800" b="1" dirty="0"/>
          </a:p>
          <a:p>
            <a:pPr marL="457200" indent="-45720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108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alpha val="83000"/>
                <a:lumMod val="21000"/>
                <a:lumOff val="79000"/>
              </a:schemeClr>
            </a:gs>
            <a:gs pos="100000">
              <a:schemeClr val="bg2">
                <a:shade val="96000"/>
                <a:satMod val="120000"/>
                <a:lumMod val="35000"/>
                <a:lumOff val="6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CC8B-4B55-40C7-A01C-6F9AB6A95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91855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Next steps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0B283-9347-49DB-8292-6B3D21D3D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604" y="1711088"/>
            <a:ext cx="10878792" cy="4994512"/>
          </a:xfrm>
        </p:spPr>
        <p:txBody>
          <a:bodyPr>
            <a:normAutofit/>
          </a:bodyPr>
          <a:lstStyle/>
          <a:p>
            <a:r>
              <a:rPr lang="en-US" sz="2800" b="1" dirty="0"/>
              <a:t>We propose to use a consultant to start work on the following aspects:</a:t>
            </a:r>
          </a:p>
          <a:p>
            <a:endParaRPr lang="en-US" sz="1200" b="1" dirty="0"/>
          </a:p>
          <a:p>
            <a:r>
              <a:rPr lang="en-US" sz="2800" b="1" dirty="0"/>
              <a:t>			</a:t>
            </a:r>
            <a:r>
              <a:rPr lang="en-US" sz="2800" b="1" dirty="0" err="1"/>
              <a:t>Standardise</a:t>
            </a:r>
            <a:r>
              <a:rPr lang="en-US" sz="2800" b="1" dirty="0"/>
              <a:t> regional P43 variations into a consistent 				format (and work with those who want one)</a:t>
            </a:r>
          </a:p>
          <a:p>
            <a:endParaRPr lang="en-US" sz="2000" b="1" dirty="0"/>
          </a:p>
          <a:p>
            <a:r>
              <a:rPr lang="en-US" sz="2800" b="1" dirty="0"/>
              <a:t>			Create a register of trials in NZ relating to traffic signals</a:t>
            </a:r>
          </a:p>
          <a:p>
            <a:endParaRPr lang="en-US" sz="3200" b="1" dirty="0"/>
          </a:p>
          <a:p>
            <a:r>
              <a:rPr lang="en-US" sz="2800" b="1" dirty="0"/>
              <a:t>			Controller location recommendations/considerations</a:t>
            </a:r>
          </a:p>
          <a:p>
            <a:pPr marL="457200" indent="-457200">
              <a:buFontTx/>
              <a:buChar char="-"/>
            </a:pPr>
            <a:endParaRPr lang="en-US" sz="2800" b="1" dirty="0"/>
          </a:p>
          <a:p>
            <a:pPr marL="457200" indent="-457200">
              <a:buFontTx/>
              <a:buChar char="-"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CB7CE4-D91B-42F5-834F-EFC3E1CB3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604" y="2937933"/>
            <a:ext cx="1140777" cy="360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2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alpha val="83000"/>
                <a:lumMod val="21000"/>
                <a:lumOff val="79000"/>
              </a:schemeClr>
            </a:gs>
            <a:gs pos="100000">
              <a:schemeClr val="bg2">
                <a:shade val="96000"/>
                <a:satMod val="120000"/>
                <a:lumMod val="35000"/>
                <a:lumOff val="6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CC8B-4B55-40C7-A01C-6F9AB6A95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91855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Feedback / questions?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0B283-9347-49DB-8292-6B3D21D3D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36865"/>
            <a:ext cx="10878792" cy="4575695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en-US" sz="2800" b="1" dirty="0"/>
          </a:p>
          <a:p>
            <a:pPr marL="457200" indent="-45720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413954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230</TotalTime>
  <Words>261</Words>
  <Application>Microsoft Office PowerPoint</Application>
  <PresentationFormat>Widescreen</PresentationFormat>
  <Paragraphs>37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Frutiger</vt:lpstr>
      <vt:lpstr>Wingdings 3</vt:lpstr>
      <vt:lpstr>Slice</vt:lpstr>
      <vt:lpstr>SNUG 2018  Working Group – Standards &amp; Consistency</vt:lpstr>
      <vt:lpstr>Concept</vt:lpstr>
      <vt:lpstr>Deliverables</vt:lpstr>
      <vt:lpstr>Feedback at mini-snug</vt:lpstr>
      <vt:lpstr>Next steps</vt:lpstr>
      <vt:lpstr>Feedback /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SNUG 2018  Working Group – Standards Consistency</dc:title>
  <dc:creator>John Kinghorn</dc:creator>
  <cp:lastModifiedBy>John Kinghorn</cp:lastModifiedBy>
  <cp:revision>34</cp:revision>
  <dcterms:created xsi:type="dcterms:W3CDTF">2018-02-15T22:35:51Z</dcterms:created>
  <dcterms:modified xsi:type="dcterms:W3CDTF">2018-10-31T18:21:37Z</dcterms:modified>
</cp:coreProperties>
</file>