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  <p:sldId id="263" r:id="rId9"/>
    <p:sldId id="266" r:id="rId10"/>
    <p:sldId id="261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History of installs and predicted growth  </a:t>
            </a:r>
          </a:p>
        </c:rich>
      </c:tx>
      <c:layout>
        <c:manualLayout>
          <c:xMode val="edge"/>
          <c:yMode val="edge"/>
          <c:x val="0.33363578576115488"/>
          <c:y val="5.1861257004698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'IntData - CommissionDates'!$K$32:$K$42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'IntData - CommissionDates'!$L$32:$L$42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12</c:v>
                </c:pt>
                <c:pt idx="5">
                  <c:v>10</c:v>
                </c:pt>
                <c:pt idx="6">
                  <c:v>21</c:v>
                </c:pt>
                <c:pt idx="7">
                  <c:v>15</c:v>
                </c:pt>
                <c:pt idx="8">
                  <c:v>18</c:v>
                </c:pt>
                <c:pt idx="9">
                  <c:v>20</c:v>
                </c:pt>
                <c:pt idx="10">
                  <c:v>19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0484288"/>
        <c:axId val="190483504"/>
      </c:lineChart>
      <c:catAx>
        <c:axId val="1904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83504"/>
        <c:crosses val="autoZero"/>
        <c:auto val="1"/>
        <c:lblAlgn val="ctr"/>
        <c:lblOffset val="100"/>
        <c:noMultiLvlLbl val="0"/>
      </c:catAx>
      <c:valAx>
        <c:axId val="190483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4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6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y.young@tfc.govt.n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184" y="2036763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NZ" u="sng" dirty="0" smtClean="0">
                <a:solidFill>
                  <a:schemeClr val="bg2"/>
                </a:solidFill>
              </a:rPr>
              <a:t>CTOC – SNUG presentation </a:t>
            </a:r>
            <a:r>
              <a:rPr lang="en-NZ" dirty="0">
                <a:solidFill>
                  <a:schemeClr val="bg2"/>
                </a:solidFill>
              </a:rPr>
              <a:t/>
            </a:r>
            <a:br>
              <a:rPr lang="en-NZ" dirty="0">
                <a:solidFill>
                  <a:schemeClr val="bg2"/>
                </a:solidFill>
              </a:rPr>
            </a:br>
            <a:r>
              <a:rPr lang="en-NZ" sz="2000" dirty="0" smtClean="0">
                <a:solidFill>
                  <a:schemeClr val="bg2"/>
                </a:solidFill>
              </a:rPr>
              <a:t>Christchurch Transport Operations Centre </a:t>
            </a:r>
            <a:r>
              <a:rPr lang="en-NZ" dirty="0" smtClean="0">
                <a:solidFill>
                  <a:schemeClr val="bg2"/>
                </a:solidFill>
              </a:rPr>
              <a:t> </a:t>
            </a:r>
            <a:br>
              <a:rPr lang="en-NZ" dirty="0" smtClean="0">
                <a:solidFill>
                  <a:schemeClr val="bg2"/>
                </a:solidFill>
              </a:rPr>
            </a:br>
            <a:r>
              <a:rPr lang="en-NZ" sz="2400" dirty="0" smtClean="0">
                <a:solidFill>
                  <a:srgbClr val="FF0000"/>
                </a:solidFill>
              </a:rPr>
              <a:t>Real Time Operations </a:t>
            </a:r>
            <a:r>
              <a:rPr lang="en-NZ" sz="2400" dirty="0" smtClean="0">
                <a:solidFill>
                  <a:schemeClr val="bg2"/>
                </a:solidFill>
              </a:rPr>
              <a:t/>
            </a:r>
            <a:br>
              <a:rPr lang="en-NZ" sz="2400" dirty="0" smtClean="0">
                <a:solidFill>
                  <a:schemeClr val="bg2"/>
                </a:solidFill>
              </a:rPr>
            </a:br>
            <a:r>
              <a:rPr lang="en-NZ" sz="2400" dirty="0" smtClean="0">
                <a:solidFill>
                  <a:schemeClr val="bg2"/>
                </a:solidFill>
              </a:rPr>
              <a:t>Travel information </a:t>
            </a:r>
            <a:br>
              <a:rPr lang="en-NZ" sz="2400" dirty="0" smtClean="0">
                <a:solidFill>
                  <a:schemeClr val="bg2"/>
                </a:solidFill>
              </a:rPr>
            </a:br>
            <a:r>
              <a:rPr lang="en-NZ" sz="2400" dirty="0" smtClean="0">
                <a:solidFill>
                  <a:schemeClr val="bg2"/>
                </a:solidFill>
              </a:rPr>
              <a:t>Traffic Management </a:t>
            </a:r>
            <a:endParaRPr lang="en-NZ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15" y="15469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59143" y="6027003"/>
            <a:ext cx="163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002060"/>
                </a:solidFill>
              </a:rPr>
              <a:t>Ray Young – MBA </a:t>
            </a:r>
          </a:p>
          <a:p>
            <a:r>
              <a:rPr lang="en-NZ" sz="1200" dirty="0" smtClean="0">
                <a:solidFill>
                  <a:srgbClr val="002060"/>
                </a:solidFill>
              </a:rPr>
              <a:t>RTO Team Leader </a:t>
            </a:r>
          </a:p>
          <a:p>
            <a:r>
              <a:rPr lang="en-NZ" sz="1200" dirty="0">
                <a:solidFill>
                  <a:srgbClr val="002060"/>
                </a:solidFill>
                <a:hlinkClick r:id="rId3"/>
              </a:rPr>
              <a:t>r</a:t>
            </a:r>
            <a:r>
              <a:rPr lang="en-NZ" sz="1200" dirty="0" smtClean="0">
                <a:solidFill>
                  <a:srgbClr val="002060"/>
                </a:solidFill>
                <a:hlinkClick r:id="rId3"/>
              </a:rPr>
              <a:t>ay.young@tfc.govt.nz</a:t>
            </a:r>
            <a:r>
              <a:rPr lang="en-NZ" sz="1200" dirty="0" smtClean="0">
                <a:solidFill>
                  <a:srgbClr val="002060"/>
                </a:solidFill>
              </a:rPr>
              <a:t> </a:t>
            </a:r>
          </a:p>
          <a:p>
            <a:endParaRPr lang="en-NZ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Challenges - 1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32857"/>
            <a:ext cx="9905999" cy="5075853"/>
          </a:xfrm>
        </p:spPr>
        <p:txBody>
          <a:bodyPr>
            <a:normAutofit fontScale="70000" lnSpcReduction="20000"/>
          </a:bodyPr>
          <a:lstStyle/>
          <a:p>
            <a:r>
              <a:rPr lang="en-NZ" dirty="0">
                <a:solidFill>
                  <a:schemeClr val="bg2"/>
                </a:solidFill>
              </a:rPr>
              <a:t>Environmentally R</a:t>
            </a:r>
            <a:r>
              <a:rPr lang="en-NZ" dirty="0" smtClean="0">
                <a:solidFill>
                  <a:schemeClr val="bg2"/>
                </a:solidFill>
              </a:rPr>
              <a:t>esponsibility – Reduce carbon footprint – Develop a Product </a:t>
            </a:r>
            <a:r>
              <a:rPr lang="en-NZ" dirty="0">
                <a:solidFill>
                  <a:schemeClr val="bg2"/>
                </a:solidFill>
              </a:rPr>
              <a:t>lifecycle</a:t>
            </a:r>
            <a:endParaRPr lang="en-NZ" dirty="0" smtClean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Design for cost effective maintenance and eventual product </a:t>
            </a:r>
            <a:r>
              <a:rPr lang="en-NZ" dirty="0">
                <a:solidFill>
                  <a:schemeClr val="bg2"/>
                </a:solidFill>
              </a:rPr>
              <a:t>disposal </a:t>
            </a:r>
            <a:endParaRPr lang="en-NZ" dirty="0" smtClean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Optimise network to reduce carbon emissions, (Trial SPE for trucks – Timaru  )  </a:t>
            </a:r>
          </a:p>
          <a:p>
            <a:pPr marL="228600" lvl="1">
              <a:spcBef>
                <a:spcPts val="1000"/>
              </a:spcBef>
            </a:pPr>
            <a:r>
              <a:rPr lang="en-NZ" dirty="0" smtClean="0">
                <a:solidFill>
                  <a:schemeClr val="bg2"/>
                </a:solidFill>
              </a:rPr>
              <a:t>Working out what technologies work best in the right </a:t>
            </a:r>
            <a:r>
              <a:rPr lang="en-NZ" dirty="0">
                <a:solidFill>
                  <a:schemeClr val="bg2"/>
                </a:solidFill>
              </a:rPr>
              <a:t>environments </a:t>
            </a:r>
            <a:r>
              <a:rPr lang="en-NZ" dirty="0" smtClean="0">
                <a:solidFill>
                  <a:schemeClr val="bg2"/>
                </a:solidFill>
              </a:rPr>
              <a:t> - A </a:t>
            </a:r>
            <a:r>
              <a:rPr lang="en-NZ" dirty="0">
                <a:solidFill>
                  <a:schemeClr val="bg2"/>
                </a:solidFill>
              </a:rPr>
              <a:t>return to </a:t>
            </a:r>
            <a:r>
              <a:rPr lang="en-NZ" dirty="0" smtClean="0">
                <a:solidFill>
                  <a:schemeClr val="bg2"/>
                </a:solidFill>
              </a:rPr>
              <a:t>“tried </a:t>
            </a:r>
            <a:r>
              <a:rPr lang="en-NZ" dirty="0">
                <a:solidFill>
                  <a:schemeClr val="bg2"/>
                </a:solidFill>
              </a:rPr>
              <a:t>and </a:t>
            </a:r>
            <a:r>
              <a:rPr lang="en-NZ" dirty="0" smtClean="0">
                <a:solidFill>
                  <a:schemeClr val="bg2"/>
                </a:solidFill>
              </a:rPr>
              <a:t>true” for some environments . </a:t>
            </a:r>
            <a:endParaRPr lang="en-NZ" dirty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Example - Pedestrian thermal detection cameras, mixed results. Starting to remove them in some places and go back to basics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Using Pole sockets but still trying to find balance between install cost and benefit 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Using uncomplicated and cheaper technology when suitable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People capability –  learning to stand back from the front line and take the time to teach the new generation,  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Demystify the technology and simplify the operational processes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Train  more people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Trialling new development technology –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Enable and encourage new technology development. Provide the canvas of the traffic signals infrastructure to test new ideas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Define the trial parameters and timelines and reporting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Be honest and accurate about results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Don't leave old trials lying around – Learn from mistakes keep developing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2" y="0"/>
            <a:ext cx="2519283" cy="16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2"/>
                </a:solidFill>
              </a:rPr>
              <a:t>Challenges </a:t>
            </a:r>
            <a:r>
              <a:rPr lang="en-NZ" dirty="0" smtClean="0">
                <a:solidFill>
                  <a:schemeClr val="bg2"/>
                </a:solidFill>
              </a:rPr>
              <a:t>- 2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0984"/>
            <a:ext cx="10363233" cy="4729105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Maintenance </a:t>
            </a:r>
            <a:r>
              <a:rPr lang="en-NZ" dirty="0">
                <a:solidFill>
                  <a:schemeClr val="bg2"/>
                </a:solidFill>
              </a:rPr>
              <a:t>on the network –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Temporary Traffic </a:t>
            </a:r>
            <a:r>
              <a:rPr lang="en-NZ" dirty="0">
                <a:solidFill>
                  <a:schemeClr val="bg2"/>
                </a:solidFill>
              </a:rPr>
              <a:t>M</a:t>
            </a:r>
            <a:r>
              <a:rPr lang="en-NZ" dirty="0" smtClean="0">
                <a:solidFill>
                  <a:schemeClr val="bg2"/>
                </a:solidFill>
              </a:rPr>
              <a:t>anagement – Needs to be safe but becoming unworkable as extreme shift towards removal of all inconvenience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B</a:t>
            </a:r>
            <a:r>
              <a:rPr lang="en-NZ" dirty="0" smtClean="0">
                <a:solidFill>
                  <a:schemeClr val="bg2"/>
                </a:solidFill>
              </a:rPr>
              <a:t>etter identification and balance between “safety v’s inconvenience”   </a:t>
            </a:r>
            <a:endParaRPr lang="en-NZ" dirty="0">
              <a:solidFill>
                <a:schemeClr val="bg2"/>
              </a:solidFill>
            </a:endParaRPr>
          </a:p>
          <a:p>
            <a:r>
              <a:rPr lang="en-NZ" dirty="0">
                <a:solidFill>
                  <a:schemeClr val="bg2"/>
                </a:solidFill>
              </a:rPr>
              <a:t>Correct installation and maintenance of equipment – Going back to basics 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Not </a:t>
            </a:r>
            <a:r>
              <a:rPr lang="en-NZ" dirty="0">
                <a:solidFill>
                  <a:schemeClr val="bg2"/>
                </a:solidFill>
              </a:rPr>
              <a:t>accepting mediocre </a:t>
            </a:r>
            <a:r>
              <a:rPr lang="en-NZ" dirty="0" smtClean="0">
                <a:solidFill>
                  <a:schemeClr val="bg2"/>
                </a:solidFill>
              </a:rPr>
              <a:t>installs or poor quality workmanship.  Getting that sense of pride back in workmanshi</a:t>
            </a:r>
            <a:r>
              <a:rPr lang="en-NZ" dirty="0">
                <a:solidFill>
                  <a:schemeClr val="bg2"/>
                </a:solidFill>
              </a:rPr>
              <a:t>p</a:t>
            </a:r>
            <a:endParaRPr lang="en-NZ" dirty="0" smtClean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Move away from petty criticising of contractors. Work with and help develop Contractors -  focus on development of all industry workmanship and skills  –  </a:t>
            </a:r>
            <a:endParaRPr lang="en-NZ" dirty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Examples of issues –</a:t>
            </a:r>
          </a:p>
          <a:p>
            <a:pPr lvl="2"/>
            <a:r>
              <a:rPr lang="en-NZ" dirty="0" smtClean="0">
                <a:solidFill>
                  <a:schemeClr val="bg2"/>
                </a:solidFill>
              </a:rPr>
              <a:t>Control cabinet quality issues – Historical issues being resolved</a:t>
            </a:r>
          </a:p>
          <a:p>
            <a:pPr lvl="2"/>
            <a:r>
              <a:rPr lang="en-NZ" dirty="0" smtClean="0">
                <a:solidFill>
                  <a:schemeClr val="bg2"/>
                </a:solidFill>
              </a:rPr>
              <a:t>Induction </a:t>
            </a:r>
            <a:r>
              <a:rPr lang="en-NZ" dirty="0">
                <a:solidFill>
                  <a:schemeClr val="bg2"/>
                </a:solidFill>
              </a:rPr>
              <a:t>loops failing or </a:t>
            </a:r>
            <a:r>
              <a:rPr lang="en-NZ" dirty="0" smtClean="0">
                <a:solidFill>
                  <a:schemeClr val="bg2"/>
                </a:solidFill>
              </a:rPr>
              <a:t>problematic – Moving back to the basics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How to get other automation devices to integrate with exiting systems like SCATS so there is the need for only one device and portal for information (Controller) .  i.e MODBUS</a:t>
            </a:r>
            <a:r>
              <a:rPr lang="en-NZ" dirty="0">
                <a:solidFill>
                  <a:schemeClr val="bg2"/>
                </a:solidFill>
              </a:rPr>
              <a:t>, CANBUS, Serial </a:t>
            </a:r>
            <a:r>
              <a:rPr lang="en-NZ" dirty="0" smtClean="0">
                <a:solidFill>
                  <a:schemeClr val="bg2"/>
                </a:solidFill>
              </a:rPr>
              <a:t>Data, edge device data, analytics outputs, I.O etc...  </a:t>
            </a:r>
            <a:endParaRPr lang="en-NZ" dirty="0">
              <a:solidFill>
                <a:schemeClr val="bg2"/>
              </a:solidFill>
            </a:endParaRPr>
          </a:p>
          <a:p>
            <a:r>
              <a:rPr lang="en-NZ" dirty="0">
                <a:solidFill>
                  <a:schemeClr val="bg2"/>
                </a:solidFill>
              </a:rPr>
              <a:t>P</a:t>
            </a:r>
            <a:r>
              <a:rPr lang="en-NZ" dirty="0" smtClean="0">
                <a:solidFill>
                  <a:schemeClr val="bg2"/>
                </a:solidFill>
              </a:rPr>
              <a:t>ower </a:t>
            </a:r>
            <a:r>
              <a:rPr lang="en-NZ" dirty="0">
                <a:solidFill>
                  <a:schemeClr val="bg2"/>
                </a:solidFill>
              </a:rPr>
              <a:t>monitoring </a:t>
            </a:r>
            <a:r>
              <a:rPr lang="en-NZ" dirty="0" smtClean="0">
                <a:solidFill>
                  <a:schemeClr val="bg2"/>
                </a:solidFill>
              </a:rPr>
              <a:t>of Controller cabinet both fixed and variable power loads without installing expensive Power Company monitoring in each controller cabinet.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51" y="0"/>
            <a:ext cx="2714029" cy="17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Questions</a:t>
            </a:r>
            <a:r>
              <a:rPr lang="en-NZ" dirty="0" smtClean="0"/>
              <a:t>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43" y="2541134"/>
            <a:ext cx="41719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>
                <a:solidFill>
                  <a:schemeClr val="bg2"/>
                </a:solidFill>
              </a:rPr>
              <a:t>CTOC – Location and Area of operation   </a:t>
            </a:r>
            <a:endParaRPr lang="en-NZ" sz="2800" dirty="0">
              <a:solidFill>
                <a:schemeClr val="bg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35" y="2677886"/>
            <a:ext cx="6686567" cy="3891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13083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03" y="2677886"/>
            <a:ext cx="3679708" cy="3885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1413" y="1681589"/>
            <a:ext cx="1032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>
                <a:solidFill>
                  <a:srgbClr val="002060"/>
                </a:solidFill>
              </a:rPr>
              <a:t>Christchurch -  Second largest City in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>
                <a:solidFill>
                  <a:srgbClr val="002060"/>
                </a:solidFill>
              </a:rPr>
              <a:t>Predicted largest population growth areas in New Zealand in next 10 years.  Auckland, Christchurch, Selwyn, Central.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 dirty="0" smtClean="0">
                <a:solidFill>
                  <a:srgbClr val="002060"/>
                </a:solidFill>
              </a:rPr>
              <a:t>CTOC Regions of Operation – </a:t>
            </a:r>
            <a:r>
              <a:rPr lang="en-NZ" sz="1600" dirty="0">
                <a:solidFill>
                  <a:srgbClr val="002060"/>
                </a:solidFill>
              </a:rPr>
              <a:t>Christchurch, Waimakariri, Selwyn, Ashburton, Timaru </a:t>
            </a:r>
          </a:p>
        </p:txBody>
      </p:sp>
    </p:spTree>
    <p:extLst>
      <p:ext uri="{BB962C8B-B14F-4D97-AF65-F5344CB8AC3E}">
        <p14:creationId xmlns:p14="http://schemas.microsoft.com/office/powerpoint/2010/main" val="27887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Partners</a:t>
            </a:r>
            <a:r>
              <a:rPr lang="en-NZ" dirty="0">
                <a:solidFill>
                  <a:schemeClr val="bg2"/>
                </a:solidFill>
              </a:rPr>
              <a:t>hips – Working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2006891"/>
            <a:ext cx="5241712" cy="4197966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Regional 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ECAN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CCC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NZTA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Media outlets (Radio, TV),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Police, Fire, Ambulance, Central Hospital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Contractors in the traffic industry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Regional Councils (Waimakariri, Selwyn, Ashburton, Timaru)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Local business leaders group </a:t>
            </a:r>
            <a:endParaRPr lang="en-NZ" dirty="0">
              <a:solidFill>
                <a:schemeClr val="bg2"/>
              </a:solidFill>
            </a:endParaRPr>
          </a:p>
          <a:p>
            <a:r>
              <a:rPr lang="en-NZ" dirty="0" smtClean="0">
                <a:solidFill>
                  <a:schemeClr val="bg2"/>
                </a:solidFill>
              </a:rPr>
              <a:t>National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ATOC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WTOC 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26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71" y="2908851"/>
            <a:ext cx="5174194" cy="23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Focus points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67340"/>
            <a:ext cx="4727543" cy="3564294"/>
          </a:xfrm>
        </p:spPr>
        <p:txBody>
          <a:bodyPr>
            <a:normAutofit fontScale="625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Focus on the end user -  Travel mode agnostic 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Safety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Environmental accountability – Zero Carbon Footprint and managing disposals / end of life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Technology – Quality, well designed  infrastructure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Resilience (People and Technology) 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Security – Networks and Assets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Managing costs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Moving beyond the Politics, Empire building and Protectionism.  Just get on and do what is right 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26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220" y="2662238"/>
            <a:ext cx="583101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9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CTOC - Statistics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16480"/>
            <a:ext cx="6052490" cy="3029961"/>
          </a:xfrm>
        </p:spPr>
        <p:txBody>
          <a:bodyPr>
            <a:normAutofit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Intersections and controlled crossings – 378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Communication Hubs – 89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Transport CCTV camera – 430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Pedestrian Cameras – 224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Vehicle Cameras – Thermicam – 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183544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20" y="2407472"/>
            <a:ext cx="2752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Signalised Installs  </a:t>
            </a:r>
            <a:endParaRPr lang="en-NZ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948990"/>
              </p:ext>
            </p:extLst>
          </p:nvPr>
        </p:nvGraphicFramePr>
        <p:xfrm>
          <a:off x="792480" y="1666240"/>
          <a:ext cx="10728960" cy="49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501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Technology - 1 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0097"/>
            <a:ext cx="9504817" cy="4674637"/>
          </a:xfrm>
        </p:spPr>
        <p:txBody>
          <a:bodyPr>
            <a:normAutofit fontScale="550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Miovision – Virtual Loops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Using Edge Analytics.  Single camera per intersection :</a:t>
            </a:r>
          </a:p>
          <a:p>
            <a:pPr lvl="2"/>
            <a:r>
              <a:rPr lang="en-NZ" dirty="0" smtClean="0">
                <a:solidFill>
                  <a:schemeClr val="bg2"/>
                </a:solidFill>
              </a:rPr>
              <a:t>programmable virtual induction loops </a:t>
            </a:r>
          </a:p>
          <a:p>
            <a:pPr lvl="2"/>
            <a:r>
              <a:rPr lang="en-NZ" dirty="0" smtClean="0">
                <a:solidFill>
                  <a:schemeClr val="bg2"/>
                </a:solidFill>
              </a:rPr>
              <a:t>gathering analytic information and vehicle classifications data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Red Light running – Trialling GATSO camera with CCC. 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CTOC had already tried designing custom analytics ( very expensive). Soon to be an off the shelf product or combined with cameras like GATSO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Integration with Civil Defence HQ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Work closely with Christchurch City Council integrate the transport technology </a:t>
            </a:r>
            <a:r>
              <a:rPr lang="en-NZ" dirty="0">
                <a:solidFill>
                  <a:schemeClr val="bg2"/>
                </a:solidFill>
              </a:rPr>
              <a:t>capability into new Civil Defence HQ (</a:t>
            </a:r>
            <a:r>
              <a:rPr lang="en-NZ" dirty="0" smtClean="0">
                <a:solidFill>
                  <a:schemeClr val="bg2"/>
                </a:solidFill>
              </a:rPr>
              <a:t>CCTV and SCATS and VMS) for emergencies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Thermicam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Still trailing but very impressed to date. Extremely reliable and accurate.  Used when standard induction loops are not suited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HOV (High </a:t>
            </a:r>
            <a:r>
              <a:rPr lang="en-NZ" dirty="0">
                <a:solidFill>
                  <a:schemeClr val="bg2"/>
                </a:solidFill>
              </a:rPr>
              <a:t>O</a:t>
            </a:r>
            <a:r>
              <a:rPr lang="en-NZ" dirty="0" smtClean="0">
                <a:solidFill>
                  <a:schemeClr val="bg2"/>
                </a:solidFill>
              </a:rPr>
              <a:t>ccupancy </a:t>
            </a:r>
            <a:r>
              <a:rPr lang="en-NZ" dirty="0">
                <a:solidFill>
                  <a:schemeClr val="bg2"/>
                </a:solidFill>
              </a:rPr>
              <a:t>V</a:t>
            </a:r>
            <a:r>
              <a:rPr lang="en-NZ" dirty="0" smtClean="0">
                <a:solidFill>
                  <a:schemeClr val="bg2"/>
                </a:solidFill>
              </a:rPr>
              <a:t>ehicles) enforcement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Working on development of IR camera and analytics technology to count vehicle occupancy in private vehicles.   </a:t>
            </a:r>
          </a:p>
          <a:p>
            <a:r>
              <a:rPr lang="en-NZ" dirty="0">
                <a:solidFill>
                  <a:schemeClr val="bg2"/>
                </a:solidFill>
              </a:rPr>
              <a:t>Automated BUS lane enforcement – Allow cars to cross bus lane but not use full length of bus lane 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Have developed “</a:t>
            </a:r>
            <a:r>
              <a:rPr lang="en-NZ" dirty="0" smtClean="0">
                <a:solidFill>
                  <a:schemeClr val="bg2"/>
                </a:solidFill>
              </a:rPr>
              <a:t>Milestone camera programming” for CCTV </a:t>
            </a:r>
            <a:r>
              <a:rPr lang="en-NZ" dirty="0">
                <a:solidFill>
                  <a:schemeClr val="bg2"/>
                </a:solidFill>
              </a:rPr>
              <a:t>bus lane ANPR analytics to qualify usage of bus lane and enforce ticketing of vehicle </a:t>
            </a:r>
            <a:r>
              <a:rPr lang="en-NZ" dirty="0" smtClean="0">
                <a:solidFill>
                  <a:schemeClr val="bg2"/>
                </a:solidFill>
              </a:rPr>
              <a:t>breaches.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Integrating remote access technology – Reducing the cost of operation </a:t>
            </a: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Installing managed POE switches for CCTV to reduce onsite visits when a simple remote reboot is all that’s required</a:t>
            </a:r>
          </a:p>
          <a:p>
            <a:pPr lvl="1"/>
            <a:endParaRPr lang="en-NZ" dirty="0" smtClean="0">
              <a:solidFill>
                <a:schemeClr val="bg2"/>
              </a:solidFill>
            </a:endParaRP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1254093"/>
            <a:ext cx="1381125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2"/>
                </a:solidFill>
              </a:rPr>
              <a:t>Technology - </a:t>
            </a:r>
            <a:r>
              <a:rPr lang="en-NZ" dirty="0" smtClean="0">
                <a:solidFill>
                  <a:schemeClr val="bg2"/>
                </a:solidFill>
              </a:rPr>
              <a:t>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9560800" cy="4147405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>
                <a:solidFill>
                  <a:schemeClr val="bg2"/>
                </a:solidFill>
              </a:rPr>
              <a:t>Design </a:t>
            </a:r>
            <a:r>
              <a:rPr lang="en-NZ" dirty="0">
                <a:solidFill>
                  <a:schemeClr val="bg2"/>
                </a:solidFill>
              </a:rPr>
              <a:t>and develop technology - integrated national network - regional resiliency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Working at a national level to update </a:t>
            </a:r>
            <a:r>
              <a:rPr lang="en-NZ" dirty="0" smtClean="0">
                <a:solidFill>
                  <a:schemeClr val="bg2"/>
                </a:solidFill>
              </a:rPr>
              <a:t>our </a:t>
            </a:r>
            <a:r>
              <a:rPr lang="en-NZ" dirty="0">
                <a:solidFill>
                  <a:schemeClr val="bg2"/>
                </a:solidFill>
              </a:rPr>
              <a:t>technology backbone structures (CCTV, SCATS</a:t>
            </a:r>
            <a:r>
              <a:rPr lang="en-NZ" dirty="0" smtClean="0">
                <a:solidFill>
                  <a:schemeClr val="bg2"/>
                </a:solidFill>
              </a:rPr>
              <a:t>). </a:t>
            </a:r>
            <a:endParaRPr lang="en-NZ" dirty="0">
              <a:solidFill>
                <a:schemeClr val="bg2"/>
              </a:solidFill>
            </a:endParaRPr>
          </a:p>
          <a:p>
            <a:pPr lvl="1"/>
            <a:r>
              <a:rPr lang="en-NZ" dirty="0" smtClean="0">
                <a:solidFill>
                  <a:schemeClr val="bg2"/>
                </a:solidFill>
              </a:rPr>
              <a:t>Promoting </a:t>
            </a:r>
            <a:r>
              <a:rPr lang="en-NZ" dirty="0">
                <a:solidFill>
                  <a:schemeClr val="bg2"/>
                </a:solidFill>
              </a:rPr>
              <a:t>sharing and </a:t>
            </a:r>
            <a:r>
              <a:rPr lang="en-NZ" dirty="0" smtClean="0">
                <a:solidFill>
                  <a:schemeClr val="bg2"/>
                </a:solidFill>
              </a:rPr>
              <a:t>integration. </a:t>
            </a:r>
            <a:r>
              <a:rPr lang="en-NZ" smtClean="0">
                <a:solidFill>
                  <a:schemeClr val="bg2"/>
                </a:solidFill>
              </a:rPr>
              <a:t>One </a:t>
            </a:r>
            <a:r>
              <a:rPr lang="en-NZ" dirty="0" smtClean="0">
                <a:solidFill>
                  <a:schemeClr val="bg2"/>
                </a:solidFill>
              </a:rPr>
              <a:t>technology platform at a national level</a:t>
            </a:r>
            <a:endParaRPr lang="en-NZ" dirty="0">
              <a:solidFill>
                <a:schemeClr val="bg2"/>
              </a:solidFill>
            </a:endParaRPr>
          </a:p>
          <a:p>
            <a:r>
              <a:rPr lang="en-NZ" dirty="0">
                <a:solidFill>
                  <a:schemeClr val="bg2"/>
                </a:solidFill>
              </a:rPr>
              <a:t>SPE - Server built but waiting on projects to get moving 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Environment Canterbury – New Bus Priority system.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Timaru project </a:t>
            </a:r>
            <a:r>
              <a:rPr lang="en-NZ" dirty="0" smtClean="0">
                <a:solidFill>
                  <a:schemeClr val="bg2"/>
                </a:solidFill>
              </a:rPr>
              <a:t>– Transport trucks </a:t>
            </a:r>
            <a:endParaRPr lang="en-NZ" dirty="0">
              <a:solidFill>
                <a:schemeClr val="bg2"/>
              </a:solidFill>
            </a:endParaRPr>
          </a:p>
          <a:p>
            <a:r>
              <a:rPr lang="en-NZ" dirty="0">
                <a:solidFill>
                  <a:schemeClr val="bg2"/>
                </a:solidFill>
              </a:rPr>
              <a:t>New technologies </a:t>
            </a:r>
            <a:r>
              <a:rPr lang="en-NZ" dirty="0" smtClean="0">
                <a:solidFill>
                  <a:schemeClr val="bg2"/>
                </a:solidFill>
              </a:rPr>
              <a:t> </a:t>
            </a:r>
            <a:endParaRPr lang="en-NZ" dirty="0">
              <a:solidFill>
                <a:schemeClr val="bg2"/>
              </a:solidFill>
            </a:endParaRPr>
          </a:p>
          <a:p>
            <a:pPr lvl="1"/>
            <a:r>
              <a:rPr lang="en-NZ" dirty="0">
                <a:solidFill>
                  <a:schemeClr val="bg2"/>
                </a:solidFill>
              </a:rPr>
              <a:t>Working with </a:t>
            </a:r>
            <a:r>
              <a:rPr lang="en-NZ" dirty="0" smtClean="0">
                <a:solidFill>
                  <a:schemeClr val="bg2"/>
                </a:solidFill>
              </a:rPr>
              <a:t>Council </a:t>
            </a:r>
            <a:r>
              <a:rPr lang="en-NZ" dirty="0">
                <a:solidFill>
                  <a:schemeClr val="bg2"/>
                </a:solidFill>
              </a:rPr>
              <a:t>to integrate new </a:t>
            </a:r>
            <a:r>
              <a:rPr lang="en-NZ" dirty="0" smtClean="0">
                <a:solidFill>
                  <a:schemeClr val="bg2"/>
                </a:solidFill>
              </a:rPr>
              <a:t>technologies (i.e earth </a:t>
            </a:r>
            <a:r>
              <a:rPr lang="en-NZ" dirty="0">
                <a:solidFill>
                  <a:schemeClr val="bg2"/>
                </a:solidFill>
              </a:rPr>
              <a:t>quake </a:t>
            </a:r>
            <a:r>
              <a:rPr lang="en-NZ" dirty="0" smtClean="0">
                <a:solidFill>
                  <a:schemeClr val="bg2"/>
                </a:solidFill>
              </a:rPr>
              <a:t>monitoring) into existing </a:t>
            </a:r>
            <a:r>
              <a:rPr lang="en-NZ" dirty="0">
                <a:solidFill>
                  <a:schemeClr val="bg2"/>
                </a:solidFill>
              </a:rPr>
              <a:t>transport traffic infrastructure </a:t>
            </a:r>
            <a:r>
              <a:rPr lang="en-NZ" dirty="0" smtClean="0">
                <a:solidFill>
                  <a:schemeClr val="bg2"/>
                </a:solidFill>
              </a:rPr>
              <a:t> 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Resilience </a:t>
            </a:r>
          </a:p>
          <a:p>
            <a:pPr lvl="1"/>
            <a:r>
              <a:rPr lang="en-NZ" dirty="0">
                <a:solidFill>
                  <a:schemeClr val="bg2"/>
                </a:solidFill>
              </a:rPr>
              <a:t>C</a:t>
            </a:r>
            <a:r>
              <a:rPr lang="en-NZ" dirty="0" smtClean="0">
                <a:solidFill>
                  <a:schemeClr val="bg2"/>
                </a:solidFill>
              </a:rPr>
              <a:t>reate resilient and distributed networks.  Integrating with the new Christchurch </a:t>
            </a:r>
            <a:r>
              <a:rPr lang="en-NZ" dirty="0">
                <a:solidFill>
                  <a:schemeClr val="bg2"/>
                </a:solidFill>
              </a:rPr>
              <a:t>C</a:t>
            </a:r>
            <a:r>
              <a:rPr lang="en-NZ" dirty="0" smtClean="0">
                <a:solidFill>
                  <a:schemeClr val="bg2"/>
                </a:solidFill>
              </a:rPr>
              <a:t>ity Council distributed infrastructure and opening gateways to a national NZTA technology infrastructure and support.  </a:t>
            </a:r>
          </a:p>
          <a:p>
            <a:r>
              <a:rPr lang="en-NZ" dirty="0" smtClean="0">
                <a:solidFill>
                  <a:schemeClr val="bg2"/>
                </a:solidFill>
              </a:rPr>
              <a:t>Optimisation utilising SCATS variable engine and PARAMIX modelling. – See next slide 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1692631"/>
            <a:ext cx="1381125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bg2"/>
                </a:solidFill>
              </a:rPr>
              <a:t>Example of optimisation Benefits  </a:t>
            </a:r>
            <a:br>
              <a:rPr lang="en-NZ" dirty="0" smtClean="0">
                <a:solidFill>
                  <a:schemeClr val="bg2"/>
                </a:solidFill>
              </a:rPr>
            </a:br>
            <a:r>
              <a:rPr lang="en-NZ" sz="1400" dirty="0" smtClean="0">
                <a:solidFill>
                  <a:schemeClr val="bg2"/>
                </a:solidFill>
              </a:rPr>
              <a:t>Paramix Modelling using SCATS variable input </a:t>
            </a:r>
            <a:endParaRPr lang="en-NZ" sz="1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502" y="1665514"/>
            <a:ext cx="9905999" cy="5057192"/>
          </a:xfrm>
        </p:spPr>
        <p:txBody>
          <a:bodyPr/>
          <a:lstStyle/>
          <a:p>
            <a:pPr marL="0" indent="0">
              <a:buNone/>
            </a:pPr>
            <a:endParaRPr lang="en-NZ" dirty="0" smtClean="0">
              <a:solidFill>
                <a:schemeClr val="bg2"/>
              </a:solidFill>
            </a:endParaRPr>
          </a:p>
          <a:p>
            <a:endParaRPr lang="en-NZ" dirty="0">
              <a:solidFill>
                <a:schemeClr val="bg2"/>
              </a:solidFill>
            </a:endParaRPr>
          </a:p>
          <a:p>
            <a:endParaRPr lang="en-NZ" dirty="0" smtClean="0">
              <a:solidFill>
                <a:schemeClr val="bg2"/>
              </a:solidFill>
            </a:endParaRPr>
          </a:p>
          <a:p>
            <a:endParaRPr lang="en-NZ" dirty="0">
              <a:solidFill>
                <a:schemeClr val="bg2"/>
              </a:solidFill>
            </a:endParaRPr>
          </a:p>
          <a:p>
            <a:endParaRPr lang="en-NZ" dirty="0" smtClean="0">
              <a:solidFill>
                <a:schemeClr val="bg2"/>
              </a:solidFill>
            </a:endParaRPr>
          </a:p>
          <a:p>
            <a:endParaRPr lang="en-NZ" dirty="0">
              <a:solidFill>
                <a:schemeClr val="bg2"/>
              </a:solidFill>
            </a:endParaRPr>
          </a:p>
          <a:p>
            <a:endParaRPr lang="en-NZ" dirty="0" smtClean="0">
              <a:solidFill>
                <a:schemeClr val="bg2"/>
              </a:solidFill>
            </a:endParaRPr>
          </a:p>
          <a:p>
            <a:endParaRPr lang="en-NZ" dirty="0">
              <a:solidFill>
                <a:schemeClr val="bg2"/>
              </a:solidFill>
            </a:endParaRPr>
          </a:p>
          <a:p>
            <a:endParaRPr lang="en-NZ" dirty="0"/>
          </a:p>
        </p:txBody>
      </p:sp>
      <p:pic>
        <p:nvPicPr>
          <p:cNvPr id="1027" name="Picture 1" descr="image0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873844"/>
            <a:ext cx="5332510" cy="383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53368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412" y="2239347"/>
            <a:ext cx="46373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</a:rPr>
              <a:t>Paramics </a:t>
            </a:r>
            <a:r>
              <a:rPr lang="en-GB" sz="1400" dirty="0">
                <a:solidFill>
                  <a:srgbClr val="002060"/>
                </a:solidFill>
              </a:rPr>
              <a:t>models with </a:t>
            </a:r>
            <a:r>
              <a:rPr lang="en-GB" sz="1400" dirty="0" smtClean="0">
                <a:solidFill>
                  <a:srgbClr val="002060"/>
                </a:solidFill>
              </a:rPr>
              <a:t>SCATS. Built and tested ten </a:t>
            </a:r>
            <a:r>
              <a:rPr lang="en-GB" sz="1400" dirty="0">
                <a:solidFill>
                  <a:srgbClr val="002060"/>
                </a:solidFill>
              </a:rPr>
              <a:t>models this past year.</a:t>
            </a:r>
            <a:endParaRPr lang="en-NZ" sz="1400" dirty="0">
              <a:solidFill>
                <a:srgbClr val="002060"/>
              </a:solidFill>
            </a:endParaRPr>
          </a:p>
          <a:p>
            <a:r>
              <a:rPr lang="en-GB" sz="1400" dirty="0">
                <a:solidFill>
                  <a:srgbClr val="002060"/>
                </a:solidFill>
              </a:rPr>
              <a:t>The models </a:t>
            </a:r>
            <a:r>
              <a:rPr lang="en-GB" sz="1400" dirty="0" smtClean="0">
                <a:solidFill>
                  <a:srgbClr val="002060"/>
                </a:solidFill>
              </a:rPr>
              <a:t>tested various </a:t>
            </a:r>
            <a:r>
              <a:rPr lang="en-GB" sz="1400" dirty="0">
                <a:solidFill>
                  <a:srgbClr val="002060"/>
                </a:solidFill>
              </a:rPr>
              <a:t>scenarios including:</a:t>
            </a:r>
            <a:endParaRPr lang="en-NZ" sz="1400" dirty="0">
              <a:solidFill>
                <a:srgbClr val="002060"/>
              </a:solidFill>
            </a:endParaRPr>
          </a:p>
          <a:p>
            <a:r>
              <a:rPr lang="en-GB" sz="1400" dirty="0">
                <a:solidFill>
                  <a:srgbClr val="002060"/>
                </a:solidFill>
              </a:rPr>
              <a:t> 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Right turn arrow requests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Roundabout replacements with signals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Double diamond overlaps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Single diamond overlaps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New intersection layouts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Merge lane length increases 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Flexilink verses Adaptive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Cycle time reduction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Right turn bay extensions</a:t>
            </a:r>
            <a:endParaRPr lang="en-N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Right turn closures</a:t>
            </a:r>
            <a:r>
              <a:rPr lang="en-GB" sz="1400" dirty="0" smtClean="0">
                <a:solidFill>
                  <a:srgbClr val="002060"/>
                </a:solidFill>
              </a:rPr>
              <a:t>.</a:t>
            </a:r>
          </a:p>
          <a:p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706</TotalTime>
  <Words>942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CTOC – SNUG presentation  Christchurch Transport Operations Centre   Real Time Operations  Travel information  Traffic Management </vt:lpstr>
      <vt:lpstr>CTOC – Location and Area of operation   </vt:lpstr>
      <vt:lpstr>Partnerships – Working relationships </vt:lpstr>
      <vt:lpstr>Focus points </vt:lpstr>
      <vt:lpstr>CTOC - Statistics</vt:lpstr>
      <vt:lpstr>Signalised Installs  </vt:lpstr>
      <vt:lpstr>Technology - 1 </vt:lpstr>
      <vt:lpstr>Technology - 2</vt:lpstr>
      <vt:lpstr>Example of optimisation Benefits   Paramix Modelling using SCATS variable input </vt:lpstr>
      <vt:lpstr>Challenges - 1 </vt:lpstr>
      <vt:lpstr>Challenges - 2</vt:lpstr>
      <vt:lpstr>Questions </vt:lpstr>
    </vt:vector>
  </TitlesOfParts>
  <Company>Christchurch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Ray</dc:creator>
  <cp:lastModifiedBy>Young, Ray</cp:lastModifiedBy>
  <cp:revision>61</cp:revision>
  <dcterms:created xsi:type="dcterms:W3CDTF">2018-10-15T23:32:15Z</dcterms:created>
  <dcterms:modified xsi:type="dcterms:W3CDTF">2018-10-31T18:05:21Z</dcterms:modified>
</cp:coreProperties>
</file>