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2" r:id="rId6"/>
    <p:sldId id="275" r:id="rId7"/>
    <p:sldId id="268" r:id="rId8"/>
    <p:sldId id="277" r:id="rId9"/>
    <p:sldId id="276" r:id="rId10"/>
    <p:sldId id="278" r:id="rId11"/>
    <p:sldId id="274" r:id="rId1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3C7"/>
    <a:srgbClr val="0066A5"/>
    <a:srgbClr val="42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6" autoAdjust="0"/>
  </p:normalViewPr>
  <p:slideViewPr>
    <p:cSldViewPr>
      <p:cViewPr varScale="1">
        <p:scale>
          <a:sx n="74" d="100"/>
          <a:sy n="74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0A8C-C445-49CE-9E6C-523EB66D814C}" type="datetimeFigureOut">
              <a:rPr lang="en-NZ" smtClean="0"/>
              <a:t>30/10/2018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FB2B6-5756-46E3-A131-54B937E7313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7107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CF36D-9EBE-4985-9EEE-5A1C22E46E32}" type="datetimeFigureOut">
              <a:rPr lang="en-NZ" smtClean="0"/>
              <a:pPr/>
              <a:t>30/10/2018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6041-B6CD-4B99-9F70-1420A9B2DAB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6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6A737-7685-43D7-ACB8-90B30441980D}" type="slidenum">
              <a:rPr lang="en-AU"/>
              <a:pPr/>
              <a:t>1</a:t>
            </a:fld>
            <a:endParaRPr lang="en-AU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GB" sz="1000" dirty="0">
              <a:latin typeface="Frutiger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814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59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918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578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836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443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041-B6CD-4B99-9F70-1420A9B2DAB4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30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36512" y="-24894"/>
            <a:ext cx="9180512" cy="1872207"/>
            <a:chOff x="-36512" y="-171400"/>
            <a:chExt cx="9180512" cy="3794079"/>
          </a:xfrm>
        </p:grpSpPr>
        <p:sp>
          <p:nvSpPr>
            <p:cNvPr id="7" name="Rectangle 6"/>
            <p:cNvSpPr/>
            <p:nvPr/>
          </p:nvSpPr>
          <p:spPr>
            <a:xfrm>
              <a:off x="-36512" y="-171400"/>
              <a:ext cx="342920" cy="3794079"/>
            </a:xfrm>
            <a:prstGeom prst="rect">
              <a:avLst/>
            </a:prstGeom>
            <a:solidFill>
              <a:srgbClr val="42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7348" y="-171400"/>
              <a:ext cx="8856652" cy="3794079"/>
            </a:xfrm>
            <a:prstGeom prst="rect">
              <a:avLst/>
            </a:prstGeom>
            <a:solidFill>
              <a:srgbClr val="00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</a:t>
            </a:r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-24894"/>
            <a:ext cx="9180512" cy="1872207"/>
            <a:chOff x="-36512" y="-171400"/>
            <a:chExt cx="9180512" cy="3794079"/>
          </a:xfrm>
        </p:grpSpPr>
        <p:sp>
          <p:nvSpPr>
            <p:cNvPr id="7" name="Rectangle 6"/>
            <p:cNvSpPr/>
            <p:nvPr/>
          </p:nvSpPr>
          <p:spPr>
            <a:xfrm>
              <a:off x="-36512" y="-171400"/>
              <a:ext cx="342920" cy="3794079"/>
            </a:xfrm>
            <a:prstGeom prst="rect">
              <a:avLst/>
            </a:prstGeom>
            <a:solidFill>
              <a:srgbClr val="42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7348" y="-171400"/>
              <a:ext cx="8856652" cy="3794079"/>
            </a:xfrm>
            <a:prstGeom prst="rect">
              <a:avLst/>
            </a:prstGeom>
            <a:solidFill>
              <a:srgbClr val="00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title </a:t>
            </a:r>
            <a:endParaRPr lang="en-N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GRAY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2238" cy="4637088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1pPr>
            <a:lvl2pPr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371600"/>
            <a:ext cx="3932236" cy="4637088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/>
            </a:lvl1pPr>
            <a:lvl2pPr marL="360363" indent="-360363" algn="l" defTabSz="914400" rtl="0" eaLnBrk="1" latinLnBrk="0" hangingPunct="1">
              <a:spcBef>
                <a:spcPts val="400"/>
              </a:spcBef>
              <a:buFont typeface="Courier New" panose="02070309020205020404" pitchFamily="49" charset="0"/>
              <a:buChar char="­"/>
              <a:defRPr sz="2000"/>
            </a:lvl2pPr>
            <a:lvl3pPr marL="720000" indent="-3600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lvl3pPr>
            <a:lvl4pPr marL="1080000" indent="-360000" algn="l" defTabSz="914400" rtl="0" eaLnBrk="1" latinLnBrk="0" hangingPunct="1">
              <a:spcBef>
                <a:spcPts val="400"/>
              </a:spcBef>
              <a:buFont typeface="Wingdings" panose="05000000000000000000" pitchFamily="2" charset="2"/>
              <a:buChar char="§"/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</a:pPr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4994" y="6430962"/>
            <a:ext cx="1765300" cy="155575"/>
          </a:xfrm>
          <a:prstGeom prst="rect">
            <a:avLst/>
          </a:prstGeom>
        </p:spPr>
        <p:txBody>
          <a:bodyPr/>
          <a:lstStyle/>
          <a:p>
            <a:fld id="{EE85958C-444D-45D7-8169-FDAC51E03A4F}" type="datetime4">
              <a:rPr lang="en-US" smtClean="0"/>
              <a:pPr/>
              <a:t>October 30,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30962"/>
            <a:ext cx="1792288" cy="155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cs typeface="AECOM Sans" panose="020B0504020202020204" pitchFamily="34" charset="0"/>
              </a:rPr>
              <a:t>Page </a:t>
            </a:r>
            <a:fld id="{292FEF09-04D1-447B-9F98-7000E0D5D333}" type="slidenum">
              <a:rPr lang="en-US" smtClean="0">
                <a:cs typeface="AECOM Sans" panose="020B0504020202020204" pitchFamily="34" charset="0"/>
              </a:rPr>
              <a:pPr/>
              <a:t>‹#›</a:t>
            </a:fld>
            <a:endParaRPr lang="en-US" dirty="0">
              <a:cs typeface="AECOM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6155980"/>
            <a:ext cx="2411744" cy="5072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Kinghorn@hcc.govrt.n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ailto:Thomas.Wood@kiwirail.co.n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6512" y="-171400"/>
            <a:ext cx="9180512" cy="3794079"/>
            <a:chOff x="-36512" y="-171400"/>
            <a:chExt cx="9180512" cy="3794079"/>
          </a:xfrm>
        </p:grpSpPr>
        <p:sp>
          <p:nvSpPr>
            <p:cNvPr id="3" name="Rectangle 2"/>
            <p:cNvSpPr/>
            <p:nvPr/>
          </p:nvSpPr>
          <p:spPr>
            <a:xfrm>
              <a:off x="-36512" y="-171400"/>
              <a:ext cx="342920" cy="3794079"/>
            </a:xfrm>
            <a:prstGeom prst="rect">
              <a:avLst/>
            </a:prstGeom>
            <a:solidFill>
              <a:srgbClr val="42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7348" y="-171400"/>
              <a:ext cx="8856652" cy="3794079"/>
            </a:xfrm>
            <a:prstGeom prst="rect">
              <a:avLst/>
            </a:prstGeom>
            <a:solidFill>
              <a:srgbClr val="006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384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5616" y="260648"/>
            <a:ext cx="7417569" cy="3277982"/>
          </a:xfrm>
        </p:spPr>
        <p:txBody>
          <a:bodyPr>
            <a:normAutofit fontScale="90000"/>
          </a:bodyPr>
          <a:lstStyle/>
          <a:p>
            <a:pPr algn="l">
              <a:spcBef>
                <a:spcPct val="25000"/>
              </a:spcBef>
            </a:pPr>
            <a:r>
              <a:rPr lang="en-AU" sz="7500" dirty="0">
                <a:latin typeface="Calibri" pitchFamily="34" charset="0"/>
                <a:cs typeface="Calibri" pitchFamily="34" charset="0"/>
              </a:rPr>
              <a:t>Design for mid-block traffic signals adjacent rail</a:t>
            </a:r>
            <a:endParaRPr lang="en-AU" sz="55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82678"/>
            <a:ext cx="1548801" cy="2086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1" y="3873153"/>
            <a:ext cx="2378600" cy="2093968"/>
          </a:xfrm>
          <a:prstGeom prst="rect">
            <a:avLst/>
          </a:prstGeom>
        </p:spPr>
      </p:pic>
      <p:pic>
        <p:nvPicPr>
          <p:cNvPr id="1026" name="Picture 2" descr="C:\Users\SelvarT\Downloads\GPL 032.tif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3873153"/>
            <a:ext cx="2570649" cy="21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lvarT\Downloads\IMG_685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1672" y="3882678"/>
            <a:ext cx="2402328" cy="208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KiwiRail design guide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4474840" cy="4453682"/>
          </a:xfrm>
        </p:spPr>
        <p:txBody>
          <a:bodyPr>
            <a:normAutofit/>
          </a:bodyPr>
          <a:lstStyle/>
          <a:p>
            <a:r>
              <a:rPr lang="en-AU" sz="2600" dirty="0"/>
              <a:t>Soon to be published</a:t>
            </a:r>
          </a:p>
          <a:p>
            <a:r>
              <a:rPr lang="en-AU" sz="2600" dirty="0"/>
              <a:t>Key design principles:</a:t>
            </a:r>
          </a:p>
          <a:p>
            <a:pPr lvl="1"/>
            <a:r>
              <a:rPr lang="en-AU" sz="1800" dirty="0"/>
              <a:t>Minimise the need for at-grade crossings</a:t>
            </a:r>
          </a:p>
          <a:p>
            <a:pPr lvl="1"/>
            <a:r>
              <a:rPr lang="en-AU" sz="1800" dirty="0"/>
              <a:t>Seek awareness by users</a:t>
            </a:r>
          </a:p>
          <a:p>
            <a:pPr lvl="1"/>
            <a:r>
              <a:rPr lang="en-AU" sz="1800" dirty="0"/>
              <a:t>Seek compliance by users</a:t>
            </a:r>
          </a:p>
          <a:p>
            <a:pPr lvl="1"/>
            <a:r>
              <a:rPr lang="en-AU" sz="1800" dirty="0"/>
              <a:t>Provide safe accessible and practical use</a:t>
            </a:r>
          </a:p>
          <a:p>
            <a:pPr lvl="1"/>
            <a:r>
              <a:rPr lang="en-AU" sz="1800" dirty="0"/>
              <a:t>Provide appropriate and consistent treatments</a:t>
            </a:r>
          </a:p>
          <a:p>
            <a:pPr lvl="1"/>
            <a:r>
              <a:rPr lang="en-AU" sz="1800" dirty="0"/>
              <a:t>Treatments should be maintainable</a:t>
            </a:r>
          </a:p>
          <a:p>
            <a:pPr lvl="1"/>
            <a:endParaRPr lang="en-AU" sz="1800" dirty="0"/>
          </a:p>
          <a:p>
            <a:pPr lvl="1"/>
            <a:endParaRPr lang="en-AU" sz="1800" dirty="0"/>
          </a:p>
          <a:p>
            <a:pPr lvl="1"/>
            <a:endParaRPr lang="en-AU" sz="2000" dirty="0"/>
          </a:p>
          <a:p>
            <a:pPr lvl="1"/>
            <a:endParaRPr lang="en-AU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9CA3F-D639-446B-8D61-E601E9BD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286893"/>
            <a:ext cx="3735438" cy="4299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52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KiwiRail design guide</a:t>
            </a:r>
            <a:br>
              <a:rPr lang="en-US" dirty="0"/>
            </a:br>
            <a:r>
              <a:rPr lang="en-US" dirty="0"/>
              <a:t>– traffic signal integration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6872"/>
            <a:ext cx="7715200" cy="47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Section 5.4.3: Path Signals for Parallel Pathways</a:t>
            </a:r>
          </a:p>
          <a:p>
            <a:pPr marL="0" indent="0">
              <a:buNone/>
            </a:pPr>
            <a:endParaRPr lang="en-AU" sz="2200" dirty="0"/>
          </a:p>
          <a:p>
            <a:r>
              <a:rPr lang="en-AU" sz="2200" dirty="0"/>
              <a:t>Integration required when a pathway crosses a road within 30m of a level crossing</a:t>
            </a:r>
          </a:p>
          <a:p>
            <a:r>
              <a:rPr lang="en-AU" sz="2200" dirty="0"/>
              <a:t>Four interfaces are available:</a:t>
            </a:r>
          </a:p>
          <a:p>
            <a:pPr marL="800100" lvl="1" indent="-342900">
              <a:buAutoNum type="arabicPeriod"/>
            </a:pPr>
            <a:r>
              <a:rPr lang="en-AU" sz="1800" dirty="0"/>
              <a:t>Pre-warning (train approaching, terminate phase)</a:t>
            </a:r>
          </a:p>
          <a:p>
            <a:pPr marL="800100" lvl="1" indent="-342900">
              <a:buAutoNum type="arabicPeriod"/>
            </a:pPr>
            <a:r>
              <a:rPr lang="en-AU" sz="1800" dirty="0"/>
              <a:t>Pre-emption (cut the traffic signal green for redundancy)</a:t>
            </a:r>
          </a:p>
          <a:p>
            <a:pPr marL="800100" lvl="1" indent="-342900">
              <a:buAutoNum type="arabicPeriod"/>
            </a:pPr>
            <a:r>
              <a:rPr lang="en-AU" sz="1800" dirty="0"/>
              <a:t>Pre-cancellation (terminate the </a:t>
            </a:r>
            <a:r>
              <a:rPr lang="en-AU" sz="1800" dirty="0" err="1"/>
              <a:t>ped</a:t>
            </a:r>
            <a:r>
              <a:rPr lang="en-AU" sz="1800" dirty="0"/>
              <a:t>/cycle phase)</a:t>
            </a:r>
          </a:p>
          <a:p>
            <a:pPr marL="800100" lvl="1" indent="-342900">
              <a:buAutoNum type="arabicPeriod"/>
            </a:pPr>
            <a:r>
              <a:rPr lang="en-AU" sz="1800" dirty="0"/>
              <a:t>Hold down (traffic signals can keep barriers down until </a:t>
            </a:r>
            <a:r>
              <a:rPr lang="en-AU" sz="1800" dirty="0" err="1"/>
              <a:t>ped</a:t>
            </a:r>
            <a:r>
              <a:rPr lang="en-AU" sz="1800" dirty="0"/>
              <a:t>/cycle phase has completed clearance)</a:t>
            </a:r>
          </a:p>
          <a:p>
            <a:pPr lvl="1"/>
            <a:endParaRPr lang="en-AU" sz="1800" dirty="0"/>
          </a:p>
          <a:p>
            <a:pPr lvl="1"/>
            <a:endParaRPr lang="en-AU" sz="2000" dirty="0"/>
          </a:p>
          <a:p>
            <a:pPr lvl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0286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76056" y="2982081"/>
            <a:ext cx="4355976" cy="4637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</a:t>
            </a:r>
            <a:endParaRPr lang="en-NZ" sz="2000" dirty="0"/>
          </a:p>
        </p:txBody>
      </p:sp>
      <p:pic>
        <p:nvPicPr>
          <p:cNvPr id="11" name="Picture 10" descr="C:\Users\Megan Fowler\AppData\Local\Microsoft\Windows\INetCache\Content.Word\Interlocked path xing and LX v02.jpg">
            <a:extLst>
              <a:ext uri="{FF2B5EF4-FFF2-40B4-BE49-F238E27FC236}">
                <a16:creationId xmlns:a16="http://schemas.microsoft.com/office/drawing/2014/main" id="{649FB5EC-DB3B-4C78-8194-816AE4749B6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r="13125"/>
          <a:stretch/>
        </p:blipFill>
        <p:spPr bwMode="auto">
          <a:xfrm>
            <a:off x="2411760" y="980728"/>
            <a:ext cx="6601440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8453B7C-ED7A-46C9-AABF-1A19A36CE73F}"/>
              </a:ext>
            </a:extLst>
          </p:cNvPr>
          <p:cNvSpPr txBox="1">
            <a:spLocks/>
          </p:cNvSpPr>
          <p:nvPr/>
        </p:nvSpPr>
        <p:spPr>
          <a:xfrm>
            <a:off x="93287" y="260648"/>
            <a:ext cx="2424976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AECOM Sans" panose="020B05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dirty="0"/>
              <a:t>Layout considerations:</a:t>
            </a:r>
          </a:p>
          <a:p>
            <a:r>
              <a:rPr lang="en-AU" sz="2000" dirty="0"/>
              <a:t>Pole locations – both approaches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(careful positioning of far side poles…)</a:t>
            </a:r>
          </a:p>
          <a:p>
            <a:r>
              <a:rPr lang="en-AU" sz="2000" dirty="0"/>
              <a:t>Conflicting displays</a:t>
            </a:r>
          </a:p>
          <a:p>
            <a:r>
              <a:rPr lang="en-AU" sz="2000" dirty="0"/>
              <a:t>Rail displays facing down paths</a:t>
            </a:r>
          </a:p>
          <a:p>
            <a:r>
              <a:rPr lang="en-AU" sz="2000" dirty="0"/>
              <a:t>Yellow hatching?</a:t>
            </a:r>
          </a:p>
          <a:p>
            <a:r>
              <a:rPr lang="en-AU" sz="2000" dirty="0"/>
              <a:t>Red arrows for turning cyclists</a:t>
            </a:r>
          </a:p>
          <a:p>
            <a:endParaRPr lang="en-AU" sz="1800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pic>
        <p:nvPicPr>
          <p:cNvPr id="14" name="image94.jpg" descr="Chch-Northcote-signals.jpg">
            <a:extLst>
              <a:ext uri="{FF2B5EF4-FFF2-40B4-BE49-F238E27FC236}">
                <a16:creationId xmlns:a16="http://schemas.microsoft.com/office/drawing/2014/main" id="{A808440C-A0B7-4162-82E2-B25758753C3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840" y="5157192"/>
            <a:ext cx="1907704" cy="1224136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730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Signal Considerations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152" y="2060848"/>
            <a:ext cx="8430108" cy="5067944"/>
          </a:xfrm>
        </p:spPr>
        <p:txBody>
          <a:bodyPr>
            <a:normAutofit fontScale="77500" lnSpcReduction="20000"/>
          </a:bodyPr>
          <a:lstStyle/>
          <a:p>
            <a:r>
              <a:rPr lang="en-AU" sz="2600" dirty="0"/>
              <a:t>Traffic lights must be in red prior to barriers start</a:t>
            </a:r>
          </a:p>
          <a:p>
            <a:pPr lvl="1"/>
            <a:r>
              <a:rPr lang="en-AU" sz="2100" dirty="0"/>
              <a:t>Take into account travel time so people aren’t ‘trapped’ at railway</a:t>
            </a:r>
          </a:p>
          <a:p>
            <a:pPr lvl="1"/>
            <a:endParaRPr lang="en-AU" sz="2200" dirty="0"/>
          </a:p>
          <a:p>
            <a:r>
              <a:rPr lang="en-AU" sz="2600" dirty="0"/>
              <a:t>Allow the pedestrian/cycle crossing to run safely during train phase</a:t>
            </a:r>
          </a:p>
          <a:p>
            <a:pPr lvl="1"/>
            <a:r>
              <a:rPr lang="en-AU" sz="2100" dirty="0"/>
              <a:t>Delay the start to ensure barriers are down</a:t>
            </a:r>
          </a:p>
          <a:p>
            <a:pPr lvl="1"/>
            <a:r>
              <a:rPr lang="en-AU" sz="2100" dirty="0"/>
              <a:t>Reintroduction / walk for green (reintroduction reduces unnecessary delay below)</a:t>
            </a:r>
          </a:p>
          <a:p>
            <a:pPr lvl="1"/>
            <a:r>
              <a:rPr lang="en-AU" sz="2100" dirty="0"/>
              <a:t>Use pre-cancellation to know when train is almost clear to stop </a:t>
            </a:r>
            <a:r>
              <a:rPr lang="en-AU" sz="2100" dirty="0" err="1"/>
              <a:t>ped</a:t>
            </a:r>
            <a:r>
              <a:rPr lang="en-AU" sz="2100" dirty="0"/>
              <a:t> running</a:t>
            </a:r>
          </a:p>
          <a:p>
            <a:pPr lvl="1"/>
            <a:r>
              <a:rPr lang="en-AU" sz="2100" dirty="0"/>
              <a:t>Hold barriers down until clearance complete for those drivers who go when barriers start rising</a:t>
            </a:r>
          </a:p>
          <a:p>
            <a:pPr marL="457200" lvl="1" indent="0">
              <a:buNone/>
            </a:pPr>
            <a:endParaRPr lang="en-AU" sz="2200" dirty="0"/>
          </a:p>
          <a:p>
            <a:r>
              <a:rPr lang="en-AU" sz="2600" dirty="0"/>
              <a:t>Sequence the end of the train phase</a:t>
            </a:r>
          </a:p>
          <a:p>
            <a:pPr lvl="1"/>
            <a:r>
              <a:rPr lang="en-AU" sz="2100" dirty="0"/>
              <a:t>Use the ‘Barriers rising’ circuit to run the </a:t>
            </a:r>
            <a:r>
              <a:rPr lang="en-AU" sz="2100" dirty="0" err="1"/>
              <a:t>intergreen</a:t>
            </a:r>
            <a:r>
              <a:rPr lang="en-AU" sz="2100" dirty="0"/>
              <a:t> prior to barriers vertical</a:t>
            </a:r>
          </a:p>
          <a:p>
            <a:pPr lvl="1"/>
            <a:endParaRPr lang="en-AU" sz="2200" dirty="0"/>
          </a:p>
          <a:p>
            <a:r>
              <a:rPr lang="en-AU" sz="2600" dirty="0"/>
              <a:t>Other considerations</a:t>
            </a:r>
          </a:p>
          <a:p>
            <a:pPr lvl="1"/>
            <a:r>
              <a:rPr lang="en-AU" sz="2100" dirty="0"/>
              <a:t>Use a max timer (e.g. 5mins) on the train phase due to pre-warning only and no train</a:t>
            </a:r>
          </a:p>
          <a:p>
            <a:pPr lvl="1"/>
            <a:r>
              <a:rPr lang="en-AU" sz="2100" dirty="0"/>
              <a:t>Earthing must be separated and 230V traffic circuits isolated from railway interface (no direct circuits)</a:t>
            </a:r>
          </a:p>
          <a:p>
            <a:pPr lvl="1"/>
            <a:r>
              <a:rPr lang="en-AU" sz="2100" dirty="0"/>
              <a:t>Consider all scenarios of when train phase called in cycle</a:t>
            </a:r>
            <a:endParaRPr lang="en-AU" sz="2000" dirty="0"/>
          </a:p>
          <a:p>
            <a:pPr lvl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3532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Signal Considerations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364" y="1889448"/>
            <a:ext cx="8363272" cy="4968552"/>
          </a:xfrm>
        </p:spPr>
        <p:txBody>
          <a:bodyPr>
            <a:normAutofit/>
          </a:bodyPr>
          <a:lstStyle/>
          <a:p>
            <a:pPr lvl="1"/>
            <a:endParaRPr lang="en-AU" sz="1800" dirty="0"/>
          </a:p>
          <a:p>
            <a:pPr lvl="1"/>
            <a:endParaRPr lang="en-AU" sz="1800" dirty="0"/>
          </a:p>
          <a:p>
            <a:pPr lvl="1"/>
            <a:endParaRPr lang="en-AU" sz="2000" dirty="0"/>
          </a:p>
          <a:p>
            <a:pPr lvl="1"/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61B5C-219F-465D-85A3-0A8EA3D82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4" y="544960"/>
            <a:ext cx="9144000" cy="63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&amp; feedback</a:t>
            </a:r>
            <a:endParaRPr lang="en-N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152" y="2060848"/>
            <a:ext cx="8430108" cy="5067944"/>
          </a:xfrm>
        </p:spPr>
        <p:txBody>
          <a:bodyPr>
            <a:normAutofit/>
          </a:bodyPr>
          <a:lstStyle/>
          <a:p>
            <a:r>
              <a:rPr lang="en-AU" sz="2600" dirty="0"/>
              <a:t>Engage KiwiRail early – lots of people will be involved</a:t>
            </a:r>
          </a:p>
          <a:p>
            <a:r>
              <a:rPr lang="en-AU" sz="2600" dirty="0"/>
              <a:t>Talk to someone who’s been through it before</a:t>
            </a:r>
          </a:p>
          <a:p>
            <a:r>
              <a:rPr lang="en-AU" sz="2600" dirty="0"/>
              <a:t>Have good documentation</a:t>
            </a:r>
          </a:p>
          <a:p>
            <a:pPr marL="0" indent="0">
              <a:buNone/>
            </a:pPr>
            <a:endParaRPr lang="en-AU" sz="2600" dirty="0"/>
          </a:p>
          <a:p>
            <a:pPr marL="0" indent="0">
              <a:buNone/>
            </a:pPr>
            <a:r>
              <a:rPr lang="en-AU" sz="2600" dirty="0"/>
              <a:t>Feedback sought from KiwiRail:</a:t>
            </a:r>
          </a:p>
          <a:p>
            <a:r>
              <a:rPr lang="en-AU" sz="2600" dirty="0"/>
              <a:t>Is there value in traffic and rail signal experts working together?</a:t>
            </a:r>
          </a:p>
          <a:p>
            <a:r>
              <a:rPr lang="en-AU" sz="2600" dirty="0"/>
              <a:t>Feedback on the design guide so it can be improved</a:t>
            </a:r>
          </a:p>
          <a:p>
            <a:r>
              <a:rPr lang="en-AU" sz="2600" dirty="0"/>
              <a:t>Where would their guidance documentation be housed for that relating to traffic signal engineers?</a:t>
            </a:r>
          </a:p>
          <a:p>
            <a:endParaRPr lang="en-AU" sz="2600" dirty="0"/>
          </a:p>
          <a:p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26681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>
            <a:normAutofit/>
          </a:bodyPr>
          <a:lstStyle/>
          <a:p>
            <a:r>
              <a:rPr lang="en-US" dirty="0"/>
              <a:t>The end… questions?</a:t>
            </a:r>
            <a:endParaRPr lang="en-N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CF065-79BE-455A-A6AF-357ADCAAA9A9}"/>
              </a:ext>
            </a:extLst>
          </p:cNvPr>
          <p:cNvSpPr/>
          <p:nvPr/>
        </p:nvSpPr>
        <p:spPr>
          <a:xfrm>
            <a:off x="476528" y="5960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hlinkClick r:id="rId3"/>
              </a:rPr>
              <a:t>John.Kinghorn@hcc.govrt.nz</a:t>
            </a:r>
            <a:endParaRPr lang="en-AU" dirty="0"/>
          </a:p>
          <a:p>
            <a:r>
              <a:rPr lang="en-AU" dirty="0">
                <a:hlinkClick r:id="rId4"/>
              </a:rPr>
              <a:t>Thomas.Wood@kiwirail.co.nz</a:t>
            </a:r>
            <a:endParaRPr lang="en-AU" dirty="0"/>
          </a:p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6DDFB6-CF65-4586-9A0C-DABA02D9D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900659"/>
            <a:ext cx="6697214" cy="404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5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2190491F4BA42A2E56D94AE3CDD31" ma:contentTypeVersion="2" ma:contentTypeDescription="Create a new document." ma:contentTypeScope="" ma:versionID="f857cd00a7d30a2d54870649d6823c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4a52358741cb2c6dcf227552c694f8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901CD-6CB2-4F3E-9C74-6F2A5705E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980B09-088E-4EFB-8337-E564BB96BC4D}">
  <ds:schemaRefs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E364B7-79B2-4E61-9866-8C6BBAA604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413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AECOM Sans</vt:lpstr>
      <vt:lpstr>Arial</vt:lpstr>
      <vt:lpstr>Calibri</vt:lpstr>
      <vt:lpstr>Courier New</vt:lpstr>
      <vt:lpstr>Frutiger</vt:lpstr>
      <vt:lpstr>Times New Roman</vt:lpstr>
      <vt:lpstr>Wingdings</vt:lpstr>
      <vt:lpstr>Office Theme</vt:lpstr>
      <vt:lpstr>Design for mid-block traffic signals adjacent rail</vt:lpstr>
      <vt:lpstr>KiwiRail design guide</vt:lpstr>
      <vt:lpstr>KiwiRail design guide – traffic signal integration</vt:lpstr>
      <vt:lpstr>PowerPoint Presentation</vt:lpstr>
      <vt:lpstr>Traffic Signal Considerations</vt:lpstr>
      <vt:lpstr>Traffic Signal Considerations</vt:lpstr>
      <vt:lpstr>Advice &amp; feedback</vt:lpstr>
      <vt:lpstr>The end… questions?</vt:lpstr>
    </vt:vector>
  </TitlesOfParts>
  <Company>HCC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Briefing    Organisational      Development Group</dc:title>
  <dc:creator>Jessica Ashworth</dc:creator>
  <cp:lastModifiedBy>John Kinghorn</cp:lastModifiedBy>
  <cp:revision>173</cp:revision>
  <cp:lastPrinted>2017-03-09T04:38:27Z</cp:lastPrinted>
  <dcterms:created xsi:type="dcterms:W3CDTF">2013-11-05T20:36:45Z</dcterms:created>
  <dcterms:modified xsi:type="dcterms:W3CDTF">2018-10-29T22:12:54Z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0x0101002CE2190491F4BA42A2E56D94AE3CDD31</vt:lpwstr>
  </property>
</Properties>
</file>