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7"/>
  </p:notesMasterIdLst>
  <p:handoutMasterIdLst>
    <p:handoutMasterId r:id="rId8"/>
  </p:handoutMasterIdLst>
  <p:sldIdLst>
    <p:sldId id="372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63" userDrawn="1">
          <p15:clr>
            <a:srgbClr val="A4A3A4"/>
          </p15:clr>
        </p15:guide>
        <p15:guide id="3" pos="55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lly Jones" initials="MJ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D9D9D9"/>
    <a:srgbClr val="003366"/>
    <a:srgbClr val="CCCCFF"/>
    <a:srgbClr val="FFCCFF"/>
    <a:srgbClr val="BFBFBF"/>
    <a:srgbClr val="9999FF"/>
    <a:srgbClr val="F0D399"/>
    <a:srgbClr val="FF0000"/>
    <a:srgbClr val="FF9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8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660" y="108"/>
      </p:cViewPr>
      <p:guideLst>
        <p:guide orient="horz" pos="2160"/>
        <p:guide pos="363"/>
        <p:guide pos="55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34"/>
    </p:cViewPr>
  </p:sorterViewPr>
  <p:notesViewPr>
    <p:cSldViewPr snapToGrid="0" showGuides="1">
      <p:cViewPr varScale="1">
        <p:scale>
          <a:sx n="85" d="100"/>
          <a:sy n="85" d="100"/>
        </p:scale>
        <p:origin x="390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9557B-970B-4D14-8422-83EAF32FE2AB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50EC2-7EFF-4D68-8464-801EEE540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11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0E054-EDB8-4E4A-82CB-B1C9A37D1E10}" type="datetimeFigureOut">
              <a:rPr lang="en-NZ" smtClean="0"/>
              <a:t>16/02/2017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EBE2C-0BD2-4E98-A8CF-8A8934279F4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9778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379" y="475488"/>
            <a:ext cx="8629354" cy="1426464"/>
          </a:xfrm>
        </p:spPr>
        <p:txBody>
          <a:bodyPr anchor="b"/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553" y="1920240"/>
            <a:ext cx="8626180" cy="48006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9AA71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304800" y="475488"/>
            <a:ext cx="1152525" cy="0"/>
          </a:xfrm>
          <a:prstGeom prst="line">
            <a:avLst/>
          </a:prstGeom>
          <a:noFill/>
          <a:ln w="38100">
            <a:solidFill>
              <a:srgbClr val="00456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304800" y="2658533"/>
            <a:ext cx="8534400" cy="3013414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8014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56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321" y="475488"/>
            <a:ext cx="8630412" cy="1426464"/>
          </a:xfrm>
        </p:spPr>
        <p:txBody>
          <a:bodyPr anchor="b"/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845" y="1920240"/>
            <a:ext cx="8620887" cy="46101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9AA71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304800" y="475488"/>
            <a:ext cx="1152525" cy="0"/>
          </a:xfrm>
          <a:prstGeom prst="line">
            <a:avLst/>
          </a:prstGeom>
          <a:noFill/>
          <a:ln w="38100">
            <a:solidFill>
              <a:srgbClr val="00456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304800" y="2600326"/>
            <a:ext cx="8510016" cy="307162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92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5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873" y="621792"/>
            <a:ext cx="8635327" cy="630936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58767"/>
            <a:ext cx="2020824" cy="20138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39312" y="3858768"/>
            <a:ext cx="1947672" cy="201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84213" y="3787775"/>
            <a:ext cx="1943100" cy="0"/>
          </a:xfrm>
          <a:prstGeom prst="line">
            <a:avLst/>
          </a:prstGeom>
          <a:ln w="38100">
            <a:solidFill>
              <a:srgbClr val="AFBD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3635375" y="3787775"/>
            <a:ext cx="1944688" cy="0"/>
          </a:xfrm>
          <a:prstGeom prst="line">
            <a:avLst/>
          </a:prstGeom>
          <a:ln w="38100">
            <a:solidFill>
              <a:srgbClr val="AFBD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6372225" y="3787775"/>
            <a:ext cx="1944688" cy="0"/>
          </a:xfrm>
          <a:prstGeom prst="line">
            <a:avLst/>
          </a:prstGeom>
          <a:ln w="38100">
            <a:solidFill>
              <a:srgbClr val="AFBD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8" descr="BG2"/>
          <p:cNvPicPr>
            <a:picLocks noChangeAspect="1" noChangeArrowheads="1"/>
          </p:cNvPicPr>
          <p:nvPr userDrawn="1"/>
        </p:nvPicPr>
        <p:blipFill>
          <a:blip r:embed="rId2"/>
          <a:srcRect t="44409" b="51682"/>
          <a:stretch>
            <a:fillRect/>
          </a:stretch>
        </p:blipFill>
        <p:spPr bwMode="auto">
          <a:xfrm>
            <a:off x="293161" y="260350"/>
            <a:ext cx="8546040" cy="21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Content Placeholder 5"/>
          <p:cNvSpPr>
            <a:spLocks noGrp="1"/>
          </p:cNvSpPr>
          <p:nvPr>
            <p:ph sz="quarter" idx="16"/>
          </p:nvPr>
        </p:nvSpPr>
        <p:spPr>
          <a:xfrm>
            <a:off x="6369241" y="3858768"/>
            <a:ext cx="1947672" cy="201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7003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56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872" y="621792"/>
            <a:ext cx="8635327" cy="630936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23" descr="BG2"/>
          <p:cNvPicPr>
            <a:picLocks noChangeAspect="1" noChangeArrowheads="1"/>
          </p:cNvPicPr>
          <p:nvPr userDrawn="1"/>
        </p:nvPicPr>
        <p:blipFill>
          <a:blip r:embed="rId2"/>
          <a:srcRect t="44409" b="51682"/>
          <a:stretch>
            <a:fillRect/>
          </a:stretch>
        </p:blipFill>
        <p:spPr bwMode="auto">
          <a:xfrm>
            <a:off x="304800" y="260350"/>
            <a:ext cx="8515350" cy="214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3"/>
          <p:cNvSpPr>
            <a:spLocks noGrp="1"/>
          </p:cNvSpPr>
          <p:nvPr>
            <p:ph sz="quarter" idx="10"/>
          </p:nvPr>
        </p:nvSpPr>
        <p:spPr>
          <a:xfrm>
            <a:off x="212721" y="1628775"/>
            <a:ext cx="8626479" cy="360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618521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68" userDrawn="1">
          <p15:clr>
            <a:srgbClr val="FBAE40"/>
          </p15:clr>
        </p15:guide>
        <p15:guide id="3" orient="horz" pos="102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180838" y="1398270"/>
            <a:ext cx="3658362" cy="4261866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875" y="621792"/>
            <a:ext cx="8635326" cy="630936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343" y="1627632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30" descr="BG2"/>
          <p:cNvPicPr>
            <a:picLocks noChangeAspect="1" noChangeArrowheads="1"/>
          </p:cNvPicPr>
          <p:nvPr userDrawn="1"/>
        </p:nvPicPr>
        <p:blipFill>
          <a:blip r:embed="rId2"/>
          <a:srcRect t="44409" b="51682"/>
          <a:stretch>
            <a:fillRect/>
          </a:stretch>
        </p:blipFill>
        <p:spPr bwMode="auto">
          <a:xfrm>
            <a:off x="301627" y="260350"/>
            <a:ext cx="8537573" cy="21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3261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Cover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872" y="621792"/>
            <a:ext cx="8635327" cy="630936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23" descr="BG2"/>
          <p:cNvPicPr>
            <a:picLocks noChangeAspect="1" noChangeArrowheads="1"/>
          </p:cNvPicPr>
          <p:nvPr userDrawn="1"/>
        </p:nvPicPr>
        <p:blipFill>
          <a:blip r:embed="rId2"/>
          <a:srcRect t="44409" b="51682"/>
          <a:stretch>
            <a:fillRect/>
          </a:stretch>
        </p:blipFill>
        <p:spPr bwMode="auto">
          <a:xfrm>
            <a:off x="301628" y="260350"/>
            <a:ext cx="8537572" cy="21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" y="1725933"/>
            <a:ext cx="8494776" cy="4105656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173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Cover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320040" y="333375"/>
            <a:ext cx="8494776" cy="5340096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961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085" y="475488"/>
            <a:ext cx="8633061" cy="1426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789" y="2211513"/>
            <a:ext cx="8623824" cy="3579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315913" y="6024563"/>
            <a:ext cx="8532812" cy="0"/>
            <a:chOff x="204" y="3793"/>
            <a:chExt cx="5375" cy="0"/>
          </a:xfrm>
        </p:grpSpPr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204" y="3793"/>
              <a:ext cx="926" cy="0"/>
            </a:xfrm>
            <a:prstGeom prst="line">
              <a:avLst/>
            </a:prstGeom>
            <a:noFill/>
            <a:ln w="9525">
              <a:solidFill>
                <a:srgbClr val="AFBD2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1175" y="3793"/>
              <a:ext cx="4404" cy="0"/>
            </a:xfrm>
            <a:prstGeom prst="line">
              <a:avLst/>
            </a:prstGeom>
            <a:noFill/>
            <a:ln w="9525">
              <a:solidFill>
                <a:srgbClr val="00456A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12" y="6334125"/>
            <a:ext cx="2746777" cy="2394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124" y="6334125"/>
            <a:ext cx="3004601" cy="239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604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5" r:id="rId3"/>
    <p:sldLayoutId id="2147483662" r:id="rId4"/>
    <p:sldLayoutId id="2147483664" r:id="rId5"/>
    <p:sldLayoutId id="2147483673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456A"/>
          </a:solidFill>
          <a:latin typeface="Lucida Sans" panose="020B0602030504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i="0" kern="1200">
          <a:solidFill>
            <a:srgbClr val="003366"/>
          </a:solidFill>
          <a:latin typeface="Lucida Sans" panose="020B0602030504090204" pitchFamily="34" charset="0"/>
          <a:ea typeface="+mn-ea"/>
          <a:cs typeface="Lao UI" panose="020B0502040204020203" pitchFamily="34" charset="0"/>
        </a:defRPr>
      </a:lvl1pPr>
      <a:lvl2pPr marL="3429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9AA71D"/>
        </a:buClr>
        <a:buFont typeface="Arial" panose="020B0604020202020204" pitchFamily="34" charset="0"/>
        <a:buChar char="•"/>
        <a:defRPr sz="1800" i="0" kern="1200">
          <a:solidFill>
            <a:srgbClr val="003366"/>
          </a:solidFill>
          <a:latin typeface="Lucida Sans" panose="020B0602030504090204" pitchFamily="34" charset="0"/>
          <a:ea typeface="+mn-ea"/>
          <a:cs typeface="Lao UI" panose="020B0502040204020203" pitchFamily="34" charset="0"/>
        </a:defRPr>
      </a:lvl2pPr>
      <a:lvl3pPr marL="6858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9AA71D"/>
        </a:buClr>
        <a:buFont typeface="Arial" panose="020B0604020202020204" pitchFamily="34" charset="0"/>
        <a:buChar char="•"/>
        <a:defRPr sz="1800" i="0" kern="1200">
          <a:solidFill>
            <a:srgbClr val="003366"/>
          </a:solidFill>
          <a:latin typeface="Lucida Sans" panose="020B0602030504090204" pitchFamily="34" charset="0"/>
          <a:ea typeface="+mn-ea"/>
          <a:cs typeface="Lao UI" panose="020B0502040204020203" pitchFamily="34" charset="0"/>
        </a:defRPr>
      </a:lvl3pPr>
      <a:lvl4pPr marL="10287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9AA71D"/>
        </a:buClr>
        <a:buFont typeface="Arial" panose="020B0604020202020204" pitchFamily="34" charset="0"/>
        <a:buChar char="•"/>
        <a:defRPr sz="1800" i="0" kern="1200">
          <a:solidFill>
            <a:srgbClr val="003366"/>
          </a:solidFill>
          <a:latin typeface="Lucida Sans" panose="020B0602030504090204" pitchFamily="34" charset="0"/>
          <a:ea typeface="+mn-ea"/>
          <a:cs typeface="Lao UI" panose="020B0502040204020203" pitchFamily="34" charset="0"/>
        </a:defRPr>
      </a:lvl4pPr>
      <a:lvl5pPr marL="13716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9AA71D"/>
        </a:buClr>
        <a:buFont typeface="Arial" panose="020B0604020202020204" pitchFamily="34" charset="0"/>
        <a:buChar char="•"/>
        <a:defRPr sz="1800" i="0" kern="1200">
          <a:solidFill>
            <a:srgbClr val="003366"/>
          </a:solidFill>
          <a:latin typeface="Lucida Sans" panose="020B0602030504090204" pitchFamily="34" charset="0"/>
          <a:ea typeface="+mn-ea"/>
          <a:cs typeface="Lao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192" userDrawn="1">
          <p15:clr>
            <a:srgbClr val="F26B43"/>
          </p15:clr>
        </p15:guide>
        <p15:guide id="3" pos="55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200" y="403451"/>
            <a:ext cx="8635327" cy="630936"/>
          </a:xfrm>
        </p:spPr>
        <p:txBody>
          <a:bodyPr/>
          <a:lstStyle/>
          <a:p>
            <a:r>
              <a:rPr lang="en-NZ" dirty="0" smtClean="0"/>
              <a:t>Network Performance Stats at a glance</a:t>
            </a:r>
            <a:endParaRPr lang="en-N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79" y="1324035"/>
            <a:ext cx="3848043" cy="4741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4245596" y="3584789"/>
            <a:ext cx="3099433" cy="2482795"/>
            <a:chOff x="3919032" y="3669801"/>
            <a:chExt cx="3099433" cy="2683827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4354537" y="3669801"/>
              <a:ext cx="22301" cy="217449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4365687" y="5833138"/>
              <a:ext cx="241981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4365687" y="4506143"/>
              <a:ext cx="747132" cy="13046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Arc 8"/>
            <p:cNvSpPr/>
            <p:nvPr/>
          </p:nvSpPr>
          <p:spPr>
            <a:xfrm>
              <a:off x="4988824" y="4040973"/>
              <a:ext cx="1915886" cy="1850608"/>
            </a:xfrm>
            <a:prstGeom prst="arc">
              <a:avLst>
                <a:gd name="adj1" fmla="val 12512783"/>
                <a:gd name="adj2" fmla="val 19208368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3396543" y="4737649"/>
              <a:ext cx="14844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Throughput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27290" y="6015074"/>
              <a:ext cx="16526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Accumulation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4370321" y="4048890"/>
              <a:ext cx="1543792" cy="1187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919032" y="3904409"/>
              <a:ext cx="5205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Max</a:t>
              </a:r>
              <a:endParaRPr lang="en-US" sz="12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5112819" y="4501935"/>
              <a:ext cx="0" cy="1331203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5853615" y="4040974"/>
              <a:ext cx="0" cy="179216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6662566" y="4376112"/>
              <a:ext cx="0" cy="145702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736898" y="5845797"/>
              <a:ext cx="7582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6,000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495181" y="5831168"/>
              <a:ext cx="7582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8</a:t>
              </a:r>
              <a:r>
                <a:rPr lang="en-US" sz="1200" dirty="0" smtClean="0"/>
                <a:t>,000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260182" y="5831168"/>
              <a:ext cx="7582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12,000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3268889" y="1061021"/>
            <a:ext cx="613354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4488" lvl="1" indent="-342900">
              <a:spcBef>
                <a:spcPts val="0"/>
              </a:spcBef>
              <a:spcAft>
                <a:spcPts val="1200"/>
              </a:spcAft>
              <a:buFont typeface="Lucida Sans" pitchFamily="34" charset="0"/>
              <a:buChar char="–"/>
              <a:defRPr/>
            </a:pPr>
            <a:r>
              <a:rPr lang="en-NZ" dirty="0" smtClean="0">
                <a:solidFill>
                  <a:srgbClr val="00456A"/>
                </a:solidFill>
              </a:rPr>
              <a:t>1 million vehicle-</a:t>
            </a:r>
            <a:r>
              <a:rPr lang="en-NZ" dirty="0" smtClean="0">
                <a:solidFill>
                  <a:srgbClr val="00456A"/>
                </a:solidFill>
                <a:latin typeface="+mn-lt"/>
              </a:rPr>
              <a:t>trips per day</a:t>
            </a:r>
          </a:p>
          <a:p>
            <a:pPr marL="344488" lvl="1" indent="-342900">
              <a:spcBef>
                <a:spcPts val="0"/>
              </a:spcBef>
              <a:spcAft>
                <a:spcPts val="1200"/>
              </a:spcAft>
              <a:buFont typeface="Lucida Sans" pitchFamily="34" charset="0"/>
              <a:buChar char="–"/>
              <a:defRPr/>
            </a:pPr>
            <a:r>
              <a:rPr lang="en-NZ" dirty="0" smtClean="0">
                <a:solidFill>
                  <a:srgbClr val="00456A"/>
                </a:solidFill>
              </a:rPr>
              <a:t>12</a:t>
            </a:r>
            <a:r>
              <a:rPr lang="en-NZ" dirty="0" smtClean="0">
                <a:solidFill>
                  <a:srgbClr val="00456A"/>
                </a:solidFill>
                <a:latin typeface="+mn-lt"/>
              </a:rPr>
              <a:t> km average motorway trip length</a:t>
            </a:r>
          </a:p>
          <a:p>
            <a:pPr marL="344488" lvl="1" indent="-342900">
              <a:spcBef>
                <a:spcPts val="0"/>
              </a:spcBef>
              <a:spcAft>
                <a:spcPts val="1200"/>
              </a:spcAft>
              <a:buFont typeface="Lucida Sans" pitchFamily="34" charset="0"/>
              <a:buChar char="–"/>
              <a:defRPr/>
            </a:pPr>
            <a:r>
              <a:rPr lang="en-NZ" dirty="0" smtClean="0">
                <a:solidFill>
                  <a:srgbClr val="00456A"/>
                </a:solidFill>
              </a:rPr>
              <a:t>Average speed 70-75 km/hr</a:t>
            </a:r>
            <a:endParaRPr lang="en-NZ" dirty="0">
              <a:solidFill>
                <a:srgbClr val="00456A"/>
              </a:solidFill>
              <a:latin typeface="+mn-lt"/>
            </a:endParaRPr>
          </a:p>
          <a:p>
            <a:pPr marL="344488" lvl="1" indent="-342900">
              <a:spcBef>
                <a:spcPts val="0"/>
              </a:spcBef>
              <a:spcAft>
                <a:spcPts val="1200"/>
              </a:spcAft>
              <a:buFont typeface="Lucida Sans" pitchFamily="34" charset="0"/>
              <a:buChar char="–"/>
              <a:defRPr/>
            </a:pPr>
            <a:r>
              <a:rPr lang="en-NZ" dirty="0" smtClean="0">
                <a:solidFill>
                  <a:srgbClr val="00456A"/>
                </a:solidFill>
                <a:latin typeface="+mn-lt"/>
              </a:rPr>
              <a:t>&gt; 6,000 vehicles circulating = congestion</a:t>
            </a:r>
          </a:p>
          <a:p>
            <a:pPr marL="344488" lvl="1" indent="-342900">
              <a:spcBef>
                <a:spcPts val="0"/>
              </a:spcBef>
              <a:spcAft>
                <a:spcPts val="1200"/>
              </a:spcAft>
              <a:buFont typeface="Lucida Sans" pitchFamily="34" charset="0"/>
              <a:buChar char="–"/>
              <a:defRPr/>
            </a:pPr>
            <a:r>
              <a:rPr lang="en-NZ" dirty="0" smtClean="0">
                <a:solidFill>
                  <a:srgbClr val="00456A"/>
                </a:solidFill>
                <a:latin typeface="+mn-lt"/>
              </a:rPr>
              <a:t>Max throughput occurs when 8,000 vehicles circulating</a:t>
            </a:r>
          </a:p>
          <a:p>
            <a:pPr marL="344488" lvl="1" indent="-342900">
              <a:spcBef>
                <a:spcPts val="0"/>
              </a:spcBef>
              <a:spcAft>
                <a:spcPts val="1200"/>
              </a:spcAft>
              <a:buFont typeface="Lucida Sans" pitchFamily="34" charset="0"/>
              <a:buChar char="–"/>
              <a:defRPr/>
            </a:pPr>
            <a:r>
              <a:rPr lang="en-NZ" dirty="0" smtClean="0">
                <a:solidFill>
                  <a:srgbClr val="00456A"/>
                </a:solidFill>
                <a:latin typeface="+mn-lt"/>
              </a:rPr>
              <a:t>At busiest around 18 centre-line </a:t>
            </a:r>
            <a:r>
              <a:rPr lang="en-NZ" dirty="0" err="1" smtClean="0">
                <a:solidFill>
                  <a:srgbClr val="00456A"/>
                </a:solidFill>
                <a:latin typeface="+mn-lt"/>
              </a:rPr>
              <a:t>kms</a:t>
            </a:r>
            <a:r>
              <a:rPr lang="en-NZ" dirty="0" smtClean="0">
                <a:solidFill>
                  <a:srgbClr val="00456A"/>
                </a:solidFill>
                <a:latin typeface="+mn-lt"/>
              </a:rPr>
              <a:t> of congestion</a:t>
            </a:r>
          </a:p>
        </p:txBody>
      </p:sp>
    </p:spTree>
    <p:extLst>
      <p:ext uri="{BB962C8B-B14F-4D97-AF65-F5344CB8AC3E}">
        <p14:creationId xmlns:p14="http://schemas.microsoft.com/office/powerpoint/2010/main" val="195028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ZTA External PowerPoint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ZTA External PowerPoint Template" id="{094ACF0F-9FE4-4280-9713-FAC0EFD95B6A}" vid="{BED8D16E-767A-426D-A83F-AC2255F665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4689da0-563b-4879-a3d0-f1c8445894a6">AMAD-10-529741</_dlc_DocId>
    <_dlc_DocIdUrl xmlns="34689da0-563b-4879-a3d0-f1c8445894a6">
      <Url>http://adc/team/_layouts/DocIdRedir.aspx?ID=AMAD-10-529741</Url>
      <Description>AMAD-10-529741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94517CACF25348A9A0E7AB5E366D8E" ma:contentTypeVersion="4" ma:contentTypeDescription="Create a new document." ma:contentTypeScope="" ma:versionID="aef1a27126fab70fece1887230fd8bfb">
  <xsd:schema xmlns:xsd="http://www.w3.org/2001/XMLSchema" xmlns:xs="http://www.w3.org/2001/XMLSchema" xmlns:p="http://schemas.microsoft.com/office/2006/metadata/properties" xmlns:ns1="http://schemas.microsoft.com/sharepoint/v3" xmlns:ns2="34689da0-563b-4879-a3d0-f1c8445894a6" targetNamespace="http://schemas.microsoft.com/office/2006/metadata/properties" ma:root="true" ma:fieldsID="cc76984837307d6b9765e1e63b234db5" ns1:_="" ns2:_="">
    <xsd:import namespace="http://schemas.microsoft.com/sharepoint/v3"/>
    <xsd:import namespace="34689da0-563b-4879-a3d0-f1c8445894a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AverageRating" minOccurs="0"/>
                <xsd:element ref="ns1:Rating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1" nillable="true" ma:displayName="Rating (0-5)" ma:decimals="2" ma:description="Average value of all the ratings that have been submitted" ma:indexed="true" ma:internalName="AverageRating" ma:readOnly="true">
      <xsd:simpleType>
        <xsd:restriction base="dms:Number"/>
      </xsd:simpleType>
    </xsd:element>
    <xsd:element name="RatingCount" ma:index="12" nillable="true" ma:displayName="Number of Ratings" ma:decimals="0" ma:description="Number of ratings submitted" ma:internalName="RatingCount" ma:readOnly="tru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689da0-563b-4879-a3d0-f1c8445894a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215ADD-35A5-47B5-86FE-9EA2B888D04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  <ds:schemaRef ds:uri="http://schemas.microsoft.com/office/infopath/2007/PartnerControls"/>
    <ds:schemaRef ds:uri="34689da0-563b-4879-a3d0-f1c8445894a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3325504-641B-4D54-A3EA-3627A1941B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4689da0-563b-4879-a3d0-f1c8445894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122FBC-FF6A-45CB-8FCF-952C117159E5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428FB1EE-EAB3-4CD1-94A8-4F1DB8DD7BE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NZTA External PowerPoint Template</Template>
  <TotalTime>4809</TotalTime>
  <Words>48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Lao UI</vt:lpstr>
      <vt:lpstr>Lucida Sans</vt:lpstr>
      <vt:lpstr>NZTA External PowerPoint Template</vt:lpstr>
      <vt:lpstr>Network Performance Stats at a glance</vt:lpstr>
    </vt:vector>
  </TitlesOfParts>
  <Company>NZ Transport Agency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Instructions</dc:title>
  <dc:creator>Ben Whitaker</dc:creator>
  <dc:description>Designed by NZTA developed by Allfields</dc:description>
  <cp:lastModifiedBy>Andy Hooper</cp:lastModifiedBy>
  <cp:revision>246</cp:revision>
  <cp:lastPrinted>2015-10-15T03:44:09Z</cp:lastPrinted>
  <dcterms:created xsi:type="dcterms:W3CDTF">2014-07-16T04:27:43Z</dcterms:created>
  <dcterms:modified xsi:type="dcterms:W3CDTF">2017-02-16T02:00:12Z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0x0101008A94517CACF25348A9A0E7AB5E366D8E</vt:lpwstr>
  </property>
  <property fmtid="{D5CDD505-2E9C-101B-9397-08002B2CF9AE}" pid="3" name="TaxKeyword">
    <vt:lpwstr/>
  </property>
  <property fmtid="{D5CDD505-2E9C-101B-9397-08002B2CF9AE}" pid="4" name="_dlc_policyId">
    <vt:lpwstr/>
  </property>
  <property fmtid="{D5CDD505-2E9C-101B-9397-08002B2CF9AE}" pid="5" name="ItemRetentionFormula">
    <vt:lpwstr/>
  </property>
  <property fmtid="{D5CDD505-2E9C-101B-9397-08002B2CF9AE}" pid="6" name="_dlc_DocIdItemGuid">
    <vt:lpwstr>814bca4f-8fe7-4a63-86cb-bc0e681cbb3e</vt:lpwstr>
  </property>
</Properties>
</file>