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9" r:id="rId2"/>
    <p:sldId id="258" r:id="rId3"/>
    <p:sldId id="271" r:id="rId4"/>
    <p:sldId id="275" r:id="rId5"/>
    <p:sldId id="278" r:id="rId6"/>
    <p:sldId id="279" r:id="rId7"/>
    <p:sldId id="280" r:id="rId8"/>
    <p:sldId id="281" r:id="rId9"/>
    <p:sldId id="282" r:id="rId10"/>
    <p:sldId id="284" r:id="rId11"/>
    <p:sldId id="307" r:id="rId12"/>
    <p:sldId id="285" r:id="rId13"/>
    <p:sldId id="287" r:id="rId14"/>
    <p:sldId id="289" r:id="rId15"/>
    <p:sldId id="291" r:id="rId16"/>
    <p:sldId id="297" r:id="rId17"/>
    <p:sldId id="298" r:id="rId18"/>
    <p:sldId id="270" r:id="rId19"/>
    <p:sldId id="299" r:id="rId20"/>
    <p:sldId id="306" r:id="rId21"/>
    <p:sldId id="303" r:id="rId22"/>
    <p:sldId id="300" r:id="rId23"/>
    <p:sldId id="304" r:id="rId24"/>
    <p:sldId id="301" r:id="rId25"/>
    <p:sldId id="305" r:id="rId26"/>
    <p:sldId id="302" r:id="rId2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12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12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477688-F8BA-4B0E-9676-B2536029BE9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08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D5C08-5752-4FA0-9F17-E7083B6FFB15}" type="slidenum">
              <a:rPr lang="en-AU"/>
              <a:pPr/>
              <a:t>1</a:t>
            </a:fld>
            <a:endParaRPr lang="en-A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10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11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4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77688-F8BA-4B0E-9676-B2536029BE9E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827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13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14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15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16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17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77565-6603-4F02-898F-C20D3CCB174F}" type="slidenum">
              <a:rPr lang="en-AU"/>
              <a:pPr/>
              <a:t>18</a:t>
            </a:fld>
            <a:endParaRPr lang="en-A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5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19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3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32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20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18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21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22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35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23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9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24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9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25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7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26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3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4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5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6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7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8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9F2E7-6AC0-40DD-92A4-7800786E207E}" type="slidenum">
              <a:rPr lang="en-AU"/>
              <a:pPr/>
              <a:t>9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1675" y="6381750"/>
            <a:ext cx="5200650" cy="476250"/>
          </a:xfrm>
        </p:spPr>
        <p:txBody>
          <a:bodyPr/>
          <a:lstStyle>
            <a:lvl1pPr>
              <a:defRPr sz="1800">
                <a:solidFill>
                  <a:srgbClr val="FF6600"/>
                </a:solidFill>
              </a:defRPr>
            </a:lvl1pPr>
          </a:lstStyle>
          <a:p>
            <a:r>
              <a:rPr lang="en-AU"/>
              <a:t>www.aldridgetrafficcontrollers.com.au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-269875" y="0"/>
            <a:ext cx="539750" cy="6858000"/>
          </a:xfrm>
          <a:prstGeom prst="rect">
            <a:avLst/>
          </a:prstGeom>
          <a:solidFill>
            <a:srgbClr val="33CC33"/>
          </a:solidFill>
          <a:ln w="28575" algn="ctr">
            <a:solidFill>
              <a:srgbClr val="006C1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9224" name="Picture 8" descr="ATC Proposed logo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522288"/>
            <a:ext cx="4681537" cy="2932112"/>
          </a:xfrm>
          <a:prstGeom prst="rect">
            <a:avLst/>
          </a:prstGeom>
          <a:noFill/>
        </p:spPr>
      </p:pic>
      <p:pic>
        <p:nvPicPr>
          <p:cNvPr id="9225" name="Picture 9" descr="SAI RED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5589588"/>
            <a:ext cx="431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8874125" y="0"/>
            <a:ext cx="539750" cy="6858000"/>
          </a:xfrm>
          <a:prstGeom prst="rect">
            <a:avLst/>
          </a:prstGeom>
          <a:solidFill>
            <a:srgbClr val="33CC33"/>
          </a:solidFill>
          <a:ln w="28575" algn="ctr">
            <a:solidFill>
              <a:srgbClr val="006C1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227" name="Text Box 11"/>
          <p:cNvSpPr txBox="1">
            <a:spLocks noChangeArrowheads="1"/>
          </p:cNvSpPr>
          <p:nvPr userDrawn="1"/>
        </p:nvSpPr>
        <p:spPr bwMode="auto">
          <a:xfrm>
            <a:off x="1692275" y="5805488"/>
            <a:ext cx="597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 userDrawn="1"/>
        </p:nvSpPr>
        <p:spPr bwMode="auto">
          <a:xfrm>
            <a:off x="1692275" y="5445125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fld id="{702BA393-E391-4089-883E-818CD5679F76}" type="datetime2">
              <a:rPr lang="en-AU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pPr algn="ctr"/>
              <a:t>Thursday, 23 February 2017</a:t>
            </a:fld>
            <a:endParaRPr lang="en-AU" sz="2400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 userDrawn="1"/>
        </p:nvSpPr>
        <p:spPr bwMode="auto">
          <a:xfrm>
            <a:off x="1006475" y="3644900"/>
            <a:ext cx="7129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86A3E"/>
              </a:buClr>
              <a:buSzPct val="135000"/>
              <a:buFont typeface="Wingdings" pitchFamily="2" charset="2"/>
              <a:buNone/>
              <a:tabLst>
                <a:tab pos="1350963" algn="l"/>
              </a:tabLst>
            </a:pPr>
            <a:endParaRPr lang="en-AU" sz="3200" b="1">
              <a:latin typeface="Arial Black" pitchFamily="34" charset="0"/>
            </a:endParaRPr>
          </a:p>
          <a:p>
            <a:pPr algn="ctr">
              <a:spcBef>
                <a:spcPct val="40000"/>
              </a:spcBef>
              <a:buClr>
                <a:srgbClr val="F86A3E"/>
              </a:buClr>
              <a:buSzPct val="135000"/>
              <a:buFont typeface="Wingdings" pitchFamily="2" charset="2"/>
              <a:buNone/>
              <a:tabLst>
                <a:tab pos="1350963" algn="l"/>
              </a:tabLst>
            </a:pPr>
            <a:endParaRPr lang="en-AU" sz="3200" b="1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8" grpId="0"/>
      <p:bldP spid="922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12BF5-EF0A-4094-AA43-98AE622BEAF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48375" y="476250"/>
            <a:ext cx="1763713" cy="5761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476250"/>
            <a:ext cx="5140325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A32EB9-0ADC-448D-86FA-4B39D6AEB41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61214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989138"/>
            <a:ext cx="3451225" cy="204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5650" y="4189413"/>
            <a:ext cx="3451225" cy="204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359275" y="1989138"/>
            <a:ext cx="3452813" cy="4248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374900" y="6381750"/>
            <a:ext cx="4392613" cy="476250"/>
          </a:xfrm>
        </p:spPr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16013" y="6526213"/>
            <a:ext cx="1008062" cy="215900"/>
          </a:xfrm>
        </p:spPr>
        <p:txBody>
          <a:bodyPr/>
          <a:lstStyle>
            <a:lvl1pPr>
              <a:defRPr/>
            </a:lvl1pPr>
          </a:lstStyle>
          <a:p>
            <a:fld id="{EEDF9DB4-D6F6-492D-A16F-0341C1BF23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61214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989138"/>
            <a:ext cx="3451225" cy="4248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59275" y="1989138"/>
            <a:ext cx="3452813" cy="204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59275" y="4189413"/>
            <a:ext cx="3452813" cy="204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374900" y="6381750"/>
            <a:ext cx="4392613" cy="476250"/>
          </a:xfrm>
        </p:spPr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16013" y="6526213"/>
            <a:ext cx="1008062" cy="215900"/>
          </a:xfrm>
        </p:spPr>
        <p:txBody>
          <a:bodyPr/>
          <a:lstStyle>
            <a:lvl1pPr>
              <a:defRPr/>
            </a:lvl1pPr>
          </a:lstStyle>
          <a:p>
            <a:fld id="{1F2B5B3E-685F-4C1E-B232-FE0D7D3F9FD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EEAC20-D36B-4FB7-A477-85E8CF2D195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49B4-A124-4698-9D77-1E709E5933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989138"/>
            <a:ext cx="3451225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9275" y="1989138"/>
            <a:ext cx="3452813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4A9822-9977-4BBD-A09A-9DCCC25D0CE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AC05C-EA30-415E-8E96-8401ADD4255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69177-EAC6-42CA-BAAD-1039676203E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400A78-5A67-4F80-B1F1-5BCF4BB88C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52A3BF-E18B-4841-8BD5-E6A7FE5025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AU"/>
          </a:p>
          <a:p>
            <a:r>
              <a:rPr lang="en-AU"/>
              <a:t>www.aldridgetrafficcontrollers.com.au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38BB9-FD0E-4CA8-938C-F47B44E47F3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AutoShape 13"/>
          <p:cNvSpPr>
            <a:spLocks noChangeArrowheads="1"/>
          </p:cNvSpPr>
          <p:nvPr userDrawn="1"/>
        </p:nvSpPr>
        <p:spPr bwMode="auto">
          <a:xfrm>
            <a:off x="755650" y="404813"/>
            <a:ext cx="6337300" cy="1079500"/>
          </a:xfrm>
          <a:prstGeom prst="wedgeRoundRectCallout">
            <a:avLst>
              <a:gd name="adj1" fmla="val -28833"/>
              <a:gd name="adj2" fmla="val 44704"/>
              <a:gd name="adj3" fmla="val 16667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89138"/>
            <a:ext cx="70564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 </a:t>
            </a:r>
          </a:p>
          <a:p>
            <a:pPr lvl="2"/>
            <a:r>
              <a:rPr lang="en-AU"/>
              <a:t>Third level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76250"/>
            <a:ext cx="6121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4900" y="6381750"/>
            <a:ext cx="4392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endParaRPr lang="en-AU" sz="1000"/>
          </a:p>
          <a:p>
            <a:r>
              <a:rPr lang="en-AU"/>
              <a:t>www.aldridgetrafficcontrollers.com.au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6013" y="6526213"/>
            <a:ext cx="1008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2"/>
                </a:solidFill>
                <a:latin typeface="+mn-lt"/>
              </a:defRPr>
            </a:lvl1pPr>
          </a:lstStyle>
          <a:p>
            <a:fld id="{4AD3F47C-F8EF-4641-8699-0FED6C05E9CC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-269875" y="0"/>
            <a:ext cx="539750" cy="6858000"/>
          </a:xfrm>
          <a:prstGeom prst="rect">
            <a:avLst/>
          </a:prstGeom>
          <a:solidFill>
            <a:srgbClr val="33CC33"/>
          </a:solidFill>
          <a:ln w="28575" algn="ctr">
            <a:solidFill>
              <a:srgbClr val="006C1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8200" name="Picture 8" descr="ATC Proposed logo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4388" y="333375"/>
            <a:ext cx="1655762" cy="1198563"/>
          </a:xfrm>
          <a:prstGeom prst="rect">
            <a:avLst/>
          </a:prstGeom>
          <a:noFill/>
        </p:spPr>
      </p:pic>
      <p:pic>
        <p:nvPicPr>
          <p:cNvPr id="8201" name="Picture 9" descr="SAI RED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16913" y="5589588"/>
            <a:ext cx="431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8874125" y="0"/>
            <a:ext cx="539750" cy="6858000"/>
          </a:xfrm>
          <a:prstGeom prst="rect">
            <a:avLst/>
          </a:prstGeom>
          <a:solidFill>
            <a:srgbClr val="33CC33"/>
          </a:solidFill>
          <a:ln w="28575" algn="ctr">
            <a:solidFill>
              <a:srgbClr val="006C1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>
        <p:tmplLst>
          <p:tmpl lvl="1">
            <p:tnLst>
              <p:par>
                <p:cTn presetID="3" presetClass="entr" presetSubtype="1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819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819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819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96" grpId="0"/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9pPr>
    </p:titleStyle>
    <p:bodyStyle>
      <a:lvl1pPr marL="633413" indent="-633413" algn="l" rtl="0" fontAlgn="base">
        <a:spcBef>
          <a:spcPct val="40000"/>
        </a:spcBef>
        <a:spcAft>
          <a:spcPct val="0"/>
        </a:spcAft>
        <a:buClr>
          <a:srgbClr val="F86A3E"/>
        </a:buClr>
        <a:buSzPct val="135000"/>
        <a:buFont typeface="Wingdings" pitchFamily="2" charset="2"/>
        <a:buChar char="v"/>
        <a:tabLst>
          <a:tab pos="1350963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350963" indent="-538163" algn="l" rtl="0" fontAlgn="base">
        <a:spcBef>
          <a:spcPct val="40000"/>
        </a:spcBef>
        <a:spcAft>
          <a:spcPct val="0"/>
        </a:spcAft>
        <a:buClr>
          <a:srgbClr val="F86A3E"/>
        </a:buClr>
        <a:buSzPct val="135000"/>
        <a:buFont typeface="Wingdings" pitchFamily="2" charset="2"/>
        <a:buChar char="v"/>
        <a:tabLst>
          <a:tab pos="1350963" algn="l"/>
        </a:tabLst>
        <a:defRPr sz="2800" b="1">
          <a:solidFill>
            <a:schemeClr val="tx1"/>
          </a:solidFill>
          <a:latin typeface="+mn-lt"/>
          <a:cs typeface="+mn-cs"/>
        </a:defRPr>
      </a:lvl2pPr>
      <a:lvl3pPr marL="1970088" indent="-439738" algn="l" rtl="0" fontAlgn="base">
        <a:spcBef>
          <a:spcPct val="40000"/>
        </a:spcBef>
        <a:spcAft>
          <a:spcPct val="0"/>
        </a:spcAft>
        <a:buClr>
          <a:srgbClr val="F86A3E"/>
        </a:buClr>
        <a:buSzPct val="135000"/>
        <a:buFont typeface="Wingdings" pitchFamily="2" charset="2"/>
        <a:buChar char="v"/>
        <a:tabLst>
          <a:tab pos="1350963" algn="l"/>
        </a:tabLst>
        <a:defRPr sz="2400" b="1">
          <a:solidFill>
            <a:schemeClr val="tx1"/>
          </a:solidFill>
          <a:latin typeface="+mn-lt"/>
          <a:cs typeface="+mn-cs"/>
        </a:defRPr>
      </a:lvl3pPr>
      <a:lvl4pPr marL="301625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4pPr>
      <a:lvl5pPr marL="3424238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5pPr>
      <a:lvl6pPr marL="3881438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6pPr>
      <a:lvl7pPr marL="4338638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7pPr>
      <a:lvl8pPr marL="4795838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8pPr>
      <a:lvl9pPr marL="5253038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Font typeface="Wingdings 2" pitchFamily="18" charset="2"/>
        <a:buChar char="³"/>
        <a:tabLst>
          <a:tab pos="1350963" algn="l"/>
        </a:tabLst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nco.com.au/sell-nbn-services/products-services-pricing/nbn-co-ethernet-bitstream-servic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dirty="0"/>
              <a:t>www.atsc4.com.au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91580" y="3717032"/>
            <a:ext cx="756084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4400" dirty="0">
                <a:solidFill>
                  <a:srgbClr val="FF6600"/>
                </a:solidFill>
              </a:rPr>
              <a:t>ATC Future Comms</a:t>
            </a:r>
            <a:br>
              <a:rPr lang="en-AU" sz="4400" dirty="0">
                <a:solidFill>
                  <a:srgbClr val="FF6600"/>
                </a:solidFill>
              </a:rPr>
            </a:br>
            <a:r>
              <a:rPr lang="en-AU" sz="4400" dirty="0">
                <a:solidFill>
                  <a:srgbClr val="FF6600"/>
                </a:solidFill>
              </a:rPr>
              <a:t>Technology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10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SNMP – the ATSC4 can serve SCATS and </a:t>
            </a:r>
            <a:r>
              <a:rPr lang="en-AU" sz="2400" b="0" dirty="0" err="1">
                <a:latin typeface="Arial Rounded MT Bold" panose="020F0704030504030204" pitchFamily="34" charset="0"/>
              </a:rPr>
              <a:t>Solarwinds</a:t>
            </a:r>
            <a:r>
              <a:rPr lang="en-AU" sz="2400" b="0" dirty="0">
                <a:latin typeface="Arial Rounded MT Bold" panose="020F0704030504030204" pitchFamily="34" charset="0"/>
              </a:rPr>
              <a:t> at the same time.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The Syslog Server is an open standard used in UNIX systems – it is not a modem specific solution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The ATSC4 provides a RICH set of data STRAIGHT FROM THE CONTROLLER. Not a modem specific set of messages</a:t>
            </a:r>
          </a:p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9601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11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8" y="1695569"/>
            <a:ext cx="8165976" cy="4686181"/>
          </a:xfrm>
        </p:spPr>
      </p:pic>
    </p:spTree>
    <p:extLst>
      <p:ext uri="{BB962C8B-B14F-4D97-AF65-F5344CB8AC3E}">
        <p14:creationId xmlns:p14="http://schemas.microsoft.com/office/powerpoint/2010/main" val="326504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ATC Future Comms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EAC20-D36B-4FB7-A477-85E8CF2D195F}" type="slidenum">
              <a:rPr lang="en-AU" smtClean="0"/>
              <a:pPr/>
              <a:t>12</a:t>
            </a:fld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9138"/>
            <a:ext cx="6296744" cy="4592556"/>
          </a:xfrm>
        </p:spPr>
      </p:pic>
    </p:spTree>
    <p:extLst>
      <p:ext uri="{BB962C8B-B14F-4D97-AF65-F5344CB8AC3E}">
        <p14:creationId xmlns:p14="http://schemas.microsoft.com/office/powerpoint/2010/main" val="28321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13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7599"/>
            <a:ext cx="7992888" cy="4680533"/>
          </a:xfrm>
        </p:spPr>
        <p:txBody>
          <a:bodyPr/>
          <a:lstStyle/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The ATSC4 can be interfaced to current and emerging networks.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Making ITS devices network native will simplify managing such devices.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Road Authorities can seek partners to implement resilient networks.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Many vendors can implement fault tolerance without vendor lock in.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endParaRPr lang="en-AU" sz="2400" b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4705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14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By using open standards protocols Road Authorities can leverage networked ITS devices.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Reduced implementation costs.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When NBN is rolled out, ATSC4 will plug directly into Network Interface Device (NID)</a:t>
            </a:r>
          </a:p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414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15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</a:rPr>
              <a:t>NBN Packet Priority – time sensitive data such as CCTV, telephony, SCATS etc.</a:t>
            </a: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NBN Fault Tolerance – multi-WAN</a:t>
            </a:r>
            <a:endParaRPr lang="en-AU" sz="2400" b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719138" indent="-719138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</a:pPr>
            <a:r>
              <a:rPr lang="en-AU" sz="2400" b="0" dirty="0">
                <a:latin typeface="Arial Rounded MT Bold" panose="020F0704030504030204" pitchFamily="34" charset="0"/>
                <a:cs typeface="Arial" panose="020B0604020202020204" pitchFamily="34" charset="0"/>
                <a:hlinkClick r:id="rId3"/>
              </a:rPr>
              <a:t>http://www.nbnco.com.au/sell-nbn-services/products-services-pricing/nbn-co-ethernet-bitstream-service.html</a:t>
            </a:r>
            <a:endParaRPr lang="en-AU" sz="2400" b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787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16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Routers are workhorse of network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Routers handle ATSC4, CCTV, Detectors, VMS, LUMS with or without priority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Redundancy of comms is NOT due to service providers but network design</a:t>
            </a:r>
          </a:p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782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17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Networked ITS Assets will eliminate legacy protocols &amp; devices in time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Wider choice of ITS Products to Road Authorities by adopting open standards protocols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Telecommunications has gone completely IP at the back-end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5950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86DCA-9C61-44D1-A27D-44C606266CB0}" type="slidenum">
              <a:rPr lang="en-AU"/>
              <a:pPr/>
              <a:t>18</a:t>
            </a:fld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/>
              <a:t>ATC Future </a:t>
            </a:r>
            <a:r>
              <a:rPr lang="en-AU" sz="3200" dirty="0" err="1"/>
              <a:t>Comms</a:t>
            </a:r>
            <a:endParaRPr lang="en-AU" sz="3200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00808"/>
            <a:ext cx="7416750" cy="4536480"/>
          </a:xfrm>
        </p:spPr>
        <p:txBody>
          <a:bodyPr/>
          <a:lstStyle/>
          <a:p>
            <a:pPr lvl="0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ATSC4 Interface Integration Testing</a:t>
            </a:r>
          </a:p>
          <a:p>
            <a:pPr lvl="1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PSTN Interface – (Dial IP)</a:t>
            </a:r>
          </a:p>
          <a:p>
            <a:pPr lvl="1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4G Interface</a:t>
            </a:r>
          </a:p>
          <a:p>
            <a:pPr lvl="1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Bluetooth Interface</a:t>
            </a:r>
          </a:p>
          <a:p>
            <a:pPr lvl="1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ADSL2</a:t>
            </a:r>
          </a:p>
          <a:p>
            <a:pPr lvl="1"/>
            <a:r>
              <a:rPr lang="en-US" b="0" dirty="0">
                <a:latin typeface="Arial Rounded MT Bold" panose="020F0704030504030204" pitchFamily="34" charset="0"/>
                <a:cs typeface="Arial" pitchFamily="34" charset="0"/>
              </a:rPr>
              <a:t>SHDSL (Future)</a:t>
            </a:r>
          </a:p>
          <a:p>
            <a:pPr lvl="1"/>
            <a:endParaRPr lang="en-US" b="0" dirty="0">
              <a:latin typeface="Arial Rounded MT Bold" panose="020F0704030504030204" pitchFamily="34" charset="0"/>
              <a:cs typeface="Arial" pitchFamily="34" charset="0"/>
            </a:endParaRPr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732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19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54931"/>
            <a:ext cx="802968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800" b="0" dirty="0">
                <a:latin typeface="Arial Rounded MT Bold" panose="020F0704030504030204" pitchFamily="34" charset="0"/>
              </a:rPr>
              <a:t>Amendment 3 Changes in a Nutshell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Network native controller interface – SCATS and Web Interface for maintenance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Housing encoding for LV, ELV, Phase, </a:t>
            </a:r>
            <a:r>
              <a:rPr lang="en-AU" sz="2000" b="0" dirty="0" err="1">
                <a:latin typeface="Arial Rounded MT Bold" panose="020F0704030504030204" pitchFamily="34" charset="0"/>
              </a:rPr>
              <a:t>Xformer</a:t>
            </a:r>
            <a:r>
              <a:rPr lang="en-AU" sz="2000" b="0" dirty="0">
                <a:latin typeface="Arial Rounded MT Bold" panose="020F0704030504030204" pitchFamily="34" charset="0"/>
              </a:rPr>
              <a:t> Dimming.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New Personality Module XPM 48 Way IEC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Dim-By-Wire Signal &amp; feedback for dimming new LED Lanterns.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Better lamp fault tolerance handling and reporting.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04990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95994"/>
            <a:ext cx="7344816" cy="4785756"/>
          </a:xfrm>
        </p:spPr>
        <p:txBody>
          <a:bodyPr/>
          <a:lstStyle/>
          <a:p>
            <a:r>
              <a:rPr lang="en-AU" sz="2800" b="0" dirty="0">
                <a:latin typeface="Arial Rounded MT Bold" panose="020F0704030504030204" pitchFamily="34" charset="0"/>
                <a:cs typeface="Arial" pitchFamily="34" charset="0"/>
              </a:rPr>
              <a:t>Introduction</a:t>
            </a:r>
          </a:p>
          <a:p>
            <a:r>
              <a:rPr lang="en-AU" sz="2800" b="0" dirty="0">
                <a:latin typeface="Arial Rounded MT Bold" panose="020F0704030504030204" pitchFamily="34" charset="0"/>
                <a:cs typeface="Arial" pitchFamily="34" charset="0"/>
              </a:rPr>
              <a:t>Current State of Controller Comms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Serial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Networking</a:t>
            </a:r>
            <a:endParaRPr lang="en-AU" sz="2400" dirty="0">
              <a:latin typeface="Arial Rounded MT Bold" panose="020F0704030504030204" pitchFamily="34" charset="0"/>
            </a:endParaRPr>
          </a:p>
          <a:p>
            <a:r>
              <a:rPr lang="en-AU" sz="2800" b="0" dirty="0">
                <a:latin typeface="Arial Rounded MT Bold" panose="020F0704030504030204" pitchFamily="34" charset="0"/>
                <a:cs typeface="Arial" pitchFamily="34" charset="0"/>
              </a:rPr>
              <a:t>ATSC4 Developments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Network Interface – Full TCPIP Stack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Modem Interfaces (4G, ADSL, Fibre)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Amendment 3 Changes</a:t>
            </a:r>
          </a:p>
          <a:p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20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2 Network Interfaces (</a:t>
            </a:r>
            <a:r>
              <a:rPr lang="en-AU" sz="2000" b="0" dirty="0" err="1">
                <a:latin typeface="Arial Rounded MT Bold" panose="020F0704030504030204" pitchFamily="34" charset="0"/>
              </a:rPr>
              <a:t>comms</a:t>
            </a:r>
            <a:r>
              <a:rPr lang="en-AU" sz="2000" b="0" dirty="0">
                <a:latin typeface="Arial Rounded MT Bold" panose="020F0704030504030204" pitchFamily="34" charset="0"/>
              </a:rPr>
              <a:t> (XNS SCATS) and maintenance)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New Secure web interface to configure controllers (XNW).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Accommodate USB interface to file storage, transfer, loading (XUP).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New Personality Module (XPM) with separate READ ONLY and WRITE areas (local </a:t>
            </a:r>
            <a:r>
              <a:rPr lang="en-AU" sz="2000" b="0" dirty="0" err="1">
                <a:latin typeface="Arial Rounded MT Bold" panose="020F0704030504030204" pitchFamily="34" charset="0"/>
              </a:rPr>
              <a:t>config</a:t>
            </a:r>
            <a:r>
              <a:rPr lang="en-AU" sz="2000" b="0" dirty="0">
                <a:latin typeface="Arial Rounded MT Bold" panose="020F0704030504030204" pitchFamily="34" charset="0"/>
              </a:rPr>
              <a:t> info).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8553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21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Personality module can be inserted/removed on live running controller without damage (controller will stop if configured for loss of XPM).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Local intersection specific data – </a:t>
            </a:r>
            <a:r>
              <a:rPr lang="en-AU" sz="2000" b="0" dirty="0" err="1">
                <a:latin typeface="Arial Rounded MT Bold" panose="020F0704030504030204" pitchFamily="34" charset="0"/>
              </a:rPr>
              <a:t>veh</a:t>
            </a:r>
            <a:r>
              <a:rPr lang="en-AU" sz="2000" b="0" dirty="0">
                <a:latin typeface="Arial Rounded MT Bold" panose="020F0704030504030204" pitchFamily="34" charset="0"/>
              </a:rPr>
              <a:t> </a:t>
            </a:r>
            <a:r>
              <a:rPr lang="en-AU" sz="2000" b="0" dirty="0" err="1">
                <a:latin typeface="Arial Rounded MT Bold" panose="020F0704030504030204" pitchFamily="34" charset="0"/>
              </a:rPr>
              <a:t>det</a:t>
            </a:r>
            <a:r>
              <a:rPr lang="en-AU" sz="2000" b="0" dirty="0">
                <a:latin typeface="Arial Rounded MT Bold" panose="020F0704030504030204" pitchFamily="34" charset="0"/>
              </a:rPr>
              <a:t> sensitivity, IP address </a:t>
            </a:r>
            <a:r>
              <a:rPr lang="en-AU" sz="2000" b="0" dirty="0" err="1">
                <a:latin typeface="Arial Rounded MT Bold" panose="020F0704030504030204" pitchFamily="34" charset="0"/>
              </a:rPr>
              <a:t>etc</a:t>
            </a:r>
            <a:r>
              <a:rPr lang="en-AU" sz="2000" b="0" dirty="0">
                <a:latin typeface="Arial Rounded MT Bold" panose="020F0704030504030204" pitchFamily="34" charset="0"/>
              </a:rPr>
              <a:t> stored in “writeable area of personality).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5345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22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PSTN modem interface (XRJ) – line to internal modem (ATSC4 has this).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Signal Group Voltage suppressing circuits now mandatory – ATSC4 always had them.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Site ID now provides configuration data for operating voltage &amp; type (LV or ELV </a:t>
            </a:r>
            <a:r>
              <a:rPr lang="en-AU" sz="2000" b="0" dirty="0" err="1">
                <a:latin typeface="Arial Rounded MT Bold" panose="020F0704030504030204" pitchFamily="34" charset="0"/>
              </a:rPr>
              <a:t>etc</a:t>
            </a:r>
            <a:r>
              <a:rPr lang="en-AU" sz="2000" b="0" dirty="0">
                <a:latin typeface="Arial Rounded MT Bold" panose="020F0704030504030204" pitchFamily="34" charset="0"/>
              </a:rPr>
              <a:t>) – controller housing characteristic.</a:t>
            </a:r>
          </a:p>
          <a:p>
            <a:pPr lvl="1">
              <a:lnSpc>
                <a:spcPct val="150000"/>
              </a:lnSpc>
            </a:pPr>
            <a:endParaRPr lang="en-AU" sz="2000" b="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4503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23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16 types of housing are configurable – by setting of diodes in Site ID and connected via ZHC.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Phase or Amplitude dimming encoded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LV (240v) and ELV (42v) encoded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Additional CB for CCTV to be included.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Flash Change Over relays have a test button and flash suppression capability.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Generator Input Circuit mandatory </a:t>
            </a:r>
          </a:p>
          <a:p>
            <a:pPr lvl="1">
              <a:lnSpc>
                <a:spcPct val="150000"/>
              </a:lnSpc>
            </a:pPr>
            <a:endParaRPr lang="en-AU" sz="2000" b="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AU" sz="2000" b="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2962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24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Dim-By-Wire – two control signals 15v from Site ID to command LED lanterns to dim internally (not dim from the signal group output) via ZDC.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Single feedback wire for dim-by-wire into controller 8v.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Front panel indicators Red = Dimmed, Green = Undimmed.</a:t>
            </a: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952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25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Ethernet ports to be MDI/MDX compatible – you can use straight or cross over Ethernet cable to ATSC4.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Secure web browser interface to supervise operation of controller and is the NEW HHT.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The controller communicates via secure network protocols.</a:t>
            </a:r>
          </a:p>
          <a:p>
            <a:pPr lvl="1">
              <a:lnSpc>
                <a:spcPct val="150000"/>
              </a:lnSpc>
            </a:pPr>
            <a:endParaRPr lang="en-AU" sz="2000" b="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7822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26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66" y="404665"/>
            <a:ext cx="6459729" cy="1086382"/>
          </a:xfrm>
        </p:spPr>
        <p:txBody>
          <a:bodyPr/>
          <a:lstStyle/>
          <a:p>
            <a:pPr algn="ctr"/>
            <a:r>
              <a:rPr lang="en-AU" dirty="0"/>
              <a:t>ATC </a:t>
            </a:r>
            <a:r>
              <a:rPr lang="en-AU" dirty="0" err="1"/>
              <a:t>Amend’t</a:t>
            </a:r>
            <a:r>
              <a:rPr lang="en-AU" dirty="0"/>
              <a:t> 3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63278"/>
            <a:ext cx="7704856" cy="481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Amendment 3 Changes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Better lamp fault monitoring with varying lamp fault tolerance based on signal group loads.</a:t>
            </a:r>
          </a:p>
          <a:p>
            <a:pPr lvl="1">
              <a:lnSpc>
                <a:spcPct val="150000"/>
              </a:lnSpc>
            </a:pPr>
            <a:r>
              <a:rPr lang="en-AU" sz="2000" b="0" dirty="0">
                <a:latin typeface="Arial Rounded MT Bold" panose="020F0704030504030204" pitchFamily="34" charset="0"/>
              </a:rPr>
              <a:t>In dimming mode, the algorithm shall use different lamp fault wattage values to avoid false faults.</a:t>
            </a:r>
          </a:p>
          <a:p>
            <a:pPr lvl="1">
              <a:lnSpc>
                <a:spcPct val="150000"/>
              </a:lnSpc>
            </a:pPr>
            <a:endParaRPr lang="en-AU" sz="2000" b="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2850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3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344816" cy="5329461"/>
          </a:xfrm>
        </p:spPr>
        <p:txBody>
          <a:bodyPr/>
          <a:lstStyle/>
          <a:p>
            <a:pPr lvl="1"/>
            <a:endParaRPr lang="en-AU" sz="2400" b="0" dirty="0">
              <a:latin typeface="Arial Rounded MT Bold" panose="020F0704030504030204" pitchFamily="34" charset="0"/>
              <a:cs typeface="Arial" pitchFamily="34" charset="0"/>
            </a:endParaRPr>
          </a:p>
          <a:p>
            <a:r>
              <a:rPr lang="en-AU" b="0" dirty="0">
                <a:latin typeface="Arial Rounded MT Bold" panose="020F0704030504030204" pitchFamily="34" charset="0"/>
                <a:cs typeface="Arial" pitchFamily="34" charset="0"/>
              </a:rPr>
              <a:t>ATSC4 Developments</a:t>
            </a:r>
          </a:p>
          <a:p>
            <a:pPr lvl="1"/>
            <a:endParaRPr lang="en-AU" sz="2400" b="0" dirty="0">
              <a:latin typeface="Arial Rounded MT Bold" panose="020F0704030504030204" pitchFamily="34" charset="0"/>
              <a:cs typeface="Arial" pitchFamily="34" charset="0"/>
            </a:endParaRP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SNMP Support (</a:t>
            </a:r>
            <a:r>
              <a:rPr lang="en-AU" sz="2400" b="0" dirty="0" err="1">
                <a:latin typeface="Arial Rounded MT Bold" panose="020F0704030504030204" pitchFamily="34" charset="0"/>
                <a:cs typeface="Arial" pitchFamily="34" charset="0"/>
              </a:rPr>
              <a:t>SolarWinds</a:t>
            </a:r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Site Region Server (SRS) Ready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Syslog Server Ready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Blue Tooth Data Collection Ready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Ethernet - Fibre (NBN) Ready</a:t>
            </a:r>
          </a:p>
          <a:p>
            <a:pPr lvl="1"/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RMS Amendment 3 interfaces</a:t>
            </a:r>
          </a:p>
          <a:p>
            <a:pPr lvl="1"/>
            <a:endParaRPr lang="en-AU" sz="2400" b="0" dirty="0">
              <a:latin typeface="Arial Rounded MT Bold" panose="020F07040305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7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4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Why discuss </a:t>
            </a:r>
            <a:r>
              <a:rPr lang="en-AU" sz="2400" b="0" dirty="0" err="1">
                <a:latin typeface="Arial Rounded MT Bold" panose="020F0704030504030204" pitchFamily="34" charset="0"/>
              </a:rPr>
              <a:t>comms</a:t>
            </a:r>
            <a:r>
              <a:rPr lang="en-AU" sz="2400" b="0" dirty="0">
                <a:latin typeface="Arial Rounded MT Bold" panose="020F0704030504030204" pitchFamily="34" charset="0"/>
              </a:rPr>
              <a:t> for controllers?</a:t>
            </a:r>
          </a:p>
          <a:p>
            <a:pPr marL="633413" lvl="1" indent="-633413"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  <a:cs typeface="Arial" pitchFamily="34" charset="0"/>
              </a:rPr>
              <a:t>Current PSTN network being obsoleted (Dec 17)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Benefits for Road Authorities?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Avoid vendor lock in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Open Standards – support for web browser configuration, file storage </a:t>
            </a:r>
            <a:r>
              <a:rPr lang="en-AU" sz="2400" b="0" dirty="0" err="1">
                <a:latin typeface="Arial Rounded MT Bold" panose="020F0704030504030204" pitchFamily="34" charset="0"/>
              </a:rPr>
              <a:t>etc</a:t>
            </a:r>
            <a:endParaRPr lang="en-AU" sz="2400" b="0" dirty="0">
              <a:latin typeface="Arial Rounded MT Bold" panose="020F07040305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5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To interface serial </a:t>
            </a:r>
            <a:r>
              <a:rPr lang="en-AU" sz="2400" b="0" dirty="0" err="1">
                <a:latin typeface="Arial Rounded MT Bold" panose="020F0704030504030204" pitchFamily="34" charset="0"/>
              </a:rPr>
              <a:t>comms</a:t>
            </a:r>
            <a:r>
              <a:rPr lang="en-AU" sz="2400" b="0" dirty="0">
                <a:latin typeface="Arial Rounded MT Bold" panose="020F0704030504030204" pitchFamily="34" charset="0"/>
              </a:rPr>
              <a:t> to SCATS over network the SCATS IP protocol was developed.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Essentially, it allows a legacy </a:t>
            </a:r>
            <a:r>
              <a:rPr lang="en-AU" sz="2400" b="0" dirty="0" err="1">
                <a:latin typeface="Arial Rounded MT Bold" panose="020F0704030504030204" pitchFamily="34" charset="0"/>
              </a:rPr>
              <a:t>comms</a:t>
            </a:r>
            <a:r>
              <a:rPr lang="en-AU" sz="2400" b="0" dirty="0">
                <a:latin typeface="Arial Rounded MT Bold" panose="020F0704030504030204" pitchFamily="34" charset="0"/>
              </a:rPr>
              <a:t> port to be connected over a IP network. </a:t>
            </a:r>
          </a:p>
          <a:p>
            <a:pPr marL="0" indent="0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6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AU" sz="2400" dirty="0"/>
          </a:p>
          <a:p>
            <a:pPr marL="0" indent="0">
              <a:lnSpc>
                <a:spcPct val="125000"/>
              </a:lnSpc>
              <a:spcBef>
                <a:spcPct val="90000"/>
              </a:spcBef>
              <a:spcAft>
                <a:spcPct val="20000"/>
              </a:spcAft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6925994" cy="44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7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The interface device is pretending to be a networked node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Not an architecturally clean solution – it is simply band-aiding the root problem of the Traffic Signal Controller not having a TCPIP stack implemented. 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What happens when RMS Amendment 3 comes into force – this problem gets worse !!</a:t>
            </a:r>
          </a:p>
          <a:p>
            <a:pPr marL="0" indent="0">
              <a:lnSpc>
                <a:spcPct val="150000"/>
              </a:lnSpc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8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Road Authorities can implement a fault tolerant network for some or all of its </a:t>
            </a:r>
            <a:r>
              <a:rPr lang="en-AU" sz="2400" b="0" dirty="0" err="1">
                <a:latin typeface="Arial Rounded MT Bold" panose="020F0704030504030204" pitchFamily="34" charset="0"/>
              </a:rPr>
              <a:t>ITS</a:t>
            </a:r>
            <a:r>
              <a:rPr lang="en-AU" sz="2400" b="0" dirty="0">
                <a:latin typeface="Arial Rounded MT Bold" panose="020F0704030504030204" pitchFamily="34" charset="0"/>
              </a:rPr>
              <a:t> devices.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An Ethernet interface allows Road Authorities to add fault tolerant network routing if needed but not essential (VMWare NSX).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Fault Tolerant Routing is available from any device vendor – it is not a telco bespoke solution!</a:t>
            </a:r>
          </a:p>
          <a:p>
            <a:pPr marL="0" indent="0">
              <a:lnSpc>
                <a:spcPct val="150000"/>
              </a:lnSpc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  <a:p>
            <a:r>
              <a:rPr lang="en-AU" sz="1400" b="1" dirty="0"/>
              <a:t>www.atsc4.com.au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43FEB-2902-4854-B7A4-B3E92C577AAD}" type="slidenum">
              <a:rPr lang="en-AU"/>
              <a:pPr/>
              <a:t>9</a:t>
            </a:fld>
            <a:endParaRPr lang="en-A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5976714" cy="936625"/>
          </a:xfrm>
        </p:spPr>
        <p:txBody>
          <a:bodyPr/>
          <a:lstStyle/>
          <a:p>
            <a:pPr algn="ctr"/>
            <a:r>
              <a:rPr lang="en-AU" dirty="0"/>
              <a:t>ATC Future </a:t>
            </a:r>
            <a:r>
              <a:rPr lang="en-AU" dirty="0" err="1"/>
              <a:t>Comms</a:t>
            </a:r>
            <a:endParaRPr lang="en-A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1216"/>
            <a:ext cx="7992888" cy="46805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The ATSC4 can interface directly to network protocols.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It can implement secure web server, respond to network monitoring tools (</a:t>
            </a:r>
            <a:r>
              <a:rPr lang="en-AU" sz="2400" b="0" dirty="0" err="1">
                <a:latin typeface="Arial Rounded MT Bold" panose="020F0704030504030204" pitchFamily="34" charset="0"/>
              </a:rPr>
              <a:t>Solarwinds</a:t>
            </a:r>
            <a:r>
              <a:rPr lang="en-AU" sz="2400" b="0" dirty="0">
                <a:latin typeface="Arial Rounded MT Bold" panose="020F0704030504030204" pitchFamily="34" charset="0"/>
              </a:rPr>
              <a:t>, Tivoli).</a:t>
            </a:r>
          </a:p>
          <a:p>
            <a:pPr>
              <a:lnSpc>
                <a:spcPct val="150000"/>
              </a:lnSpc>
            </a:pPr>
            <a:r>
              <a:rPr lang="en-AU" sz="2400" b="0" dirty="0">
                <a:latin typeface="Arial Rounded MT Bold" panose="020F0704030504030204" pitchFamily="34" charset="0"/>
              </a:rPr>
              <a:t>It can scale up if more data originates from within intersection (C-ITS, Detector Data, New Sensors </a:t>
            </a:r>
            <a:r>
              <a:rPr lang="en-AU" sz="2400" b="0" dirty="0" err="1">
                <a:latin typeface="Arial Rounded MT Bold" panose="020F0704030504030204" pitchFamily="34" charset="0"/>
              </a:rPr>
              <a:t>etc</a:t>
            </a:r>
            <a:r>
              <a:rPr lang="en-AU" sz="2400" b="0" dirty="0">
                <a:latin typeface="Arial Rounded MT Bold" panose="020F07040305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805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/>
      </p:transition>
    </mc:Choice>
    <mc:Fallback xmlns="">
      <p:transition>
        <p:blinds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1085</Words>
  <Application>Microsoft Office PowerPoint</Application>
  <PresentationFormat>On-screen Show (4:3)</PresentationFormat>
  <Paragraphs>223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Arial Rounded MT Bold</vt:lpstr>
      <vt:lpstr>Wingdings</vt:lpstr>
      <vt:lpstr>Wingdings 2</vt:lpstr>
      <vt:lpstr>1_Default Design</vt:lpstr>
      <vt:lpstr>ATC Future Comms Technology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Future Comms</vt:lpstr>
      <vt:lpstr>ATC Amend’t 3 Changes</vt:lpstr>
      <vt:lpstr>ATC Amend’t 3 Changes</vt:lpstr>
      <vt:lpstr>ATC Amend’t 3 Changes</vt:lpstr>
      <vt:lpstr>ATC Amend’t 3 Changes</vt:lpstr>
      <vt:lpstr>ATC Amend’t 3 Changes</vt:lpstr>
      <vt:lpstr>ATC Amend’t 3 Changes</vt:lpstr>
      <vt:lpstr>ATC Amend’t 3 Changes</vt:lpstr>
      <vt:lpstr>ATC Amend’t 3 Changes</vt:lpstr>
    </vt:vector>
  </TitlesOfParts>
  <Company>Aldridge Traffic Controllers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PDN202</dc:title>
  <dc:subject>Communications</dc:subject>
  <dc:creator>Paul Milazzo</dc:creator>
  <cp:keywords>Future Comms for ITS</cp:keywords>
  <cp:lastModifiedBy>paulm</cp:lastModifiedBy>
  <cp:revision>180</cp:revision>
  <dcterms:created xsi:type="dcterms:W3CDTF">2009-10-07T22:44:04Z</dcterms:created>
  <dcterms:modified xsi:type="dcterms:W3CDTF">2017-02-22T22:33:11Z</dcterms:modified>
</cp:coreProperties>
</file>