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71" r:id="rId2"/>
    <p:sldId id="258" r:id="rId3"/>
    <p:sldId id="274" r:id="rId4"/>
    <p:sldId id="275" r:id="rId5"/>
    <p:sldId id="267" r:id="rId6"/>
    <p:sldId id="266" r:id="rId7"/>
    <p:sldId id="272" r:id="rId8"/>
    <p:sldId id="273" r:id="rId9"/>
    <p:sldId id="264" r:id="rId10"/>
    <p:sldId id="270" r:id="rId1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712" autoAdjust="0"/>
  </p:normalViewPr>
  <p:slideViewPr>
    <p:cSldViewPr>
      <p:cViewPr varScale="1">
        <p:scale>
          <a:sx n="68" d="100"/>
          <a:sy n="68" d="100"/>
        </p:scale>
        <p:origin x="492" y="66"/>
      </p:cViewPr>
      <p:guideLst>
        <p:guide orient="horz" pos="12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477688-F8BA-4B0E-9676-B2536029BE9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082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77688-F8BA-4B0E-9676-B2536029BE9E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75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77565-6603-4F02-898F-C20D3CCB174F}" type="slidenum">
              <a:rPr lang="en-AU"/>
              <a:pPr/>
              <a:t>10</a:t>
            </a:fld>
            <a:endParaRPr lang="en-A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9F2E7-6AC0-40DD-92A4-7800786E207E}" type="slidenum">
              <a:rPr lang="en-AU"/>
              <a:pPr/>
              <a:t>2</a:t>
            </a:fld>
            <a:endParaRPr lang="en-A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9F2E7-6AC0-40DD-92A4-7800786E207E}" type="slidenum">
              <a:rPr lang="en-AU"/>
              <a:pPr/>
              <a:t>3</a:t>
            </a:fld>
            <a:endParaRPr lang="en-A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5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77565-6603-4F02-898F-C20D3CCB174F}" type="slidenum">
              <a:rPr lang="en-AU"/>
              <a:pPr/>
              <a:t>4</a:t>
            </a:fld>
            <a:endParaRPr lang="en-A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7DB0F-FC16-4E75-8844-D768D76FB9E3}" type="slidenum">
              <a:rPr lang="en-AU"/>
              <a:pPr/>
              <a:t>5</a:t>
            </a:fld>
            <a:endParaRPr lang="en-A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7DB0F-FC16-4E75-8844-D768D76FB9E3}" type="slidenum">
              <a:rPr lang="en-AU"/>
              <a:pPr/>
              <a:t>6</a:t>
            </a:fld>
            <a:endParaRPr lang="en-A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6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7DB0F-FC16-4E75-8844-D768D76FB9E3}" type="slidenum">
              <a:rPr lang="en-AU"/>
              <a:pPr/>
              <a:t>7</a:t>
            </a:fld>
            <a:endParaRPr lang="en-A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7DB0F-FC16-4E75-8844-D768D76FB9E3}" type="slidenum">
              <a:rPr lang="en-AU"/>
              <a:pPr/>
              <a:t>8</a:t>
            </a:fld>
            <a:endParaRPr lang="en-A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77565-6603-4F02-898F-C20D3CCB174F}" type="slidenum">
              <a:rPr lang="en-AU"/>
              <a:pPr/>
              <a:t>9</a:t>
            </a:fld>
            <a:endParaRPr lang="en-A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0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971675" y="6381750"/>
            <a:ext cx="5200650" cy="476250"/>
          </a:xfrm>
        </p:spPr>
        <p:txBody>
          <a:bodyPr/>
          <a:lstStyle>
            <a:lvl1pPr>
              <a:defRPr sz="1800">
                <a:solidFill>
                  <a:srgbClr val="FF6600"/>
                </a:solidFill>
              </a:defRPr>
            </a:lvl1pPr>
          </a:lstStyle>
          <a:p>
            <a:r>
              <a:rPr lang="en-AU"/>
              <a:t>www.aldridgetrafficcontrollers.com.au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-269875" y="0"/>
            <a:ext cx="539750" cy="6858000"/>
          </a:xfrm>
          <a:prstGeom prst="rect">
            <a:avLst/>
          </a:prstGeom>
          <a:solidFill>
            <a:srgbClr val="33CC33"/>
          </a:solidFill>
          <a:ln w="28575" algn="ctr">
            <a:solidFill>
              <a:srgbClr val="006C1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9224" name="Picture 8" descr="ATC Proposed logo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522288"/>
            <a:ext cx="4681537" cy="2932112"/>
          </a:xfrm>
          <a:prstGeom prst="rect">
            <a:avLst/>
          </a:prstGeom>
          <a:noFill/>
        </p:spPr>
      </p:pic>
      <p:pic>
        <p:nvPicPr>
          <p:cNvPr id="9225" name="Picture 9" descr="SAI RED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589588"/>
            <a:ext cx="431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8874125" y="0"/>
            <a:ext cx="539750" cy="6858000"/>
          </a:xfrm>
          <a:prstGeom prst="rect">
            <a:avLst/>
          </a:prstGeom>
          <a:solidFill>
            <a:srgbClr val="33CC33"/>
          </a:solidFill>
          <a:ln w="28575" algn="ctr">
            <a:solidFill>
              <a:srgbClr val="006C1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227" name="Text Box 11"/>
          <p:cNvSpPr txBox="1">
            <a:spLocks noChangeArrowheads="1"/>
          </p:cNvSpPr>
          <p:nvPr userDrawn="1"/>
        </p:nvSpPr>
        <p:spPr bwMode="auto">
          <a:xfrm>
            <a:off x="1692275" y="5805488"/>
            <a:ext cx="597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 userDrawn="1"/>
        </p:nvSpPr>
        <p:spPr bwMode="auto">
          <a:xfrm>
            <a:off x="1692275" y="5445125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fld id="{702BA393-E391-4089-883E-818CD5679F76}" type="datetime2">
              <a:rPr lang="en-AU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pPr algn="ctr"/>
              <a:t>Thursday, 23 February 2017</a:t>
            </a:fld>
            <a:endParaRPr lang="en-AU" sz="24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 userDrawn="1"/>
        </p:nvSpPr>
        <p:spPr bwMode="auto">
          <a:xfrm>
            <a:off x="1006475" y="3644900"/>
            <a:ext cx="71294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40000"/>
              </a:spcBef>
              <a:buClr>
                <a:srgbClr val="F86A3E"/>
              </a:buClr>
              <a:buSzPct val="135000"/>
              <a:buFont typeface="Wingdings" pitchFamily="2" charset="2"/>
              <a:buNone/>
              <a:tabLst>
                <a:tab pos="1350963" algn="l"/>
              </a:tabLst>
            </a:pPr>
            <a:endParaRPr lang="en-AU" sz="3200" b="1">
              <a:latin typeface="Arial Black" pitchFamily="34" charset="0"/>
            </a:endParaRPr>
          </a:p>
          <a:p>
            <a:pPr algn="ctr">
              <a:spcBef>
                <a:spcPct val="40000"/>
              </a:spcBef>
              <a:buClr>
                <a:srgbClr val="F86A3E"/>
              </a:buClr>
              <a:buSzPct val="135000"/>
              <a:buFont typeface="Wingdings" pitchFamily="2" charset="2"/>
              <a:buNone/>
              <a:tabLst>
                <a:tab pos="1350963" algn="l"/>
              </a:tabLst>
            </a:pPr>
            <a:endParaRPr lang="en-AU" sz="3200" b="1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8" grpId="0"/>
      <p:bldP spid="92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712BF5-EF0A-4094-AA43-98AE622BEAF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8375" y="476250"/>
            <a:ext cx="1763713" cy="5761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476250"/>
            <a:ext cx="5140325" cy="5761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A32EB9-0ADC-448D-86FA-4B39D6AEB41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61214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650" y="1989138"/>
            <a:ext cx="3451225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55650" y="4189413"/>
            <a:ext cx="3451225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359275" y="1989138"/>
            <a:ext cx="3452813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374900" y="6381750"/>
            <a:ext cx="4392613" cy="476250"/>
          </a:xfrm>
        </p:spPr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16013" y="6526213"/>
            <a:ext cx="1008062" cy="215900"/>
          </a:xfrm>
        </p:spPr>
        <p:txBody>
          <a:bodyPr/>
          <a:lstStyle>
            <a:lvl1pPr>
              <a:defRPr/>
            </a:lvl1pPr>
          </a:lstStyle>
          <a:p>
            <a:fld id="{EEDF9DB4-D6F6-492D-A16F-0341C1BF23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61214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1989138"/>
            <a:ext cx="3451225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9275" y="1989138"/>
            <a:ext cx="3452813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9275" y="4189413"/>
            <a:ext cx="3452813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374900" y="6381750"/>
            <a:ext cx="4392613" cy="476250"/>
          </a:xfrm>
        </p:spPr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16013" y="6526213"/>
            <a:ext cx="1008062" cy="215900"/>
          </a:xfrm>
        </p:spPr>
        <p:txBody>
          <a:bodyPr/>
          <a:lstStyle>
            <a:lvl1pPr>
              <a:defRPr/>
            </a:lvl1pPr>
          </a:lstStyle>
          <a:p>
            <a:fld id="{1F2B5B3E-685F-4C1E-B232-FE0D7D3F9FD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EEAC20-D36B-4FB7-A477-85E8CF2D195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749B4-A124-4698-9D77-1E709E5933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989138"/>
            <a:ext cx="3451225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275" y="1989138"/>
            <a:ext cx="3452813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A9822-9977-4BBD-A09A-9DCCC25D0CE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BAC05C-EA30-415E-8E96-8401ADD4255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369177-EAC6-42CA-BAAD-1039676203E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400A78-5A67-4F80-B1F1-5BCF4BB88C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52A3BF-E18B-4841-8BD5-E6A7FE5025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0"/>
            </a:lvl1pPr>
          </a:lstStyle>
          <a:p>
            <a:endParaRPr lang="en-AU"/>
          </a:p>
          <a:p>
            <a:r>
              <a:rPr lang="en-AU"/>
              <a:t>www.aldridgetrafficcontrollers.com.au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438BB9-FD0E-4CA8-938C-F47B44E47F3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5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AutoShape 13"/>
          <p:cNvSpPr>
            <a:spLocks noChangeArrowheads="1"/>
          </p:cNvSpPr>
          <p:nvPr userDrawn="1"/>
        </p:nvSpPr>
        <p:spPr bwMode="auto">
          <a:xfrm>
            <a:off x="755650" y="404813"/>
            <a:ext cx="6337300" cy="1079500"/>
          </a:xfrm>
          <a:prstGeom prst="wedgeRoundRectCallout">
            <a:avLst>
              <a:gd name="adj1" fmla="val -28833"/>
              <a:gd name="adj2" fmla="val 44704"/>
              <a:gd name="adj3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89138"/>
            <a:ext cx="70564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 </a:t>
            </a:r>
          </a:p>
          <a:p>
            <a:pPr lvl="2"/>
            <a:r>
              <a:rPr lang="en-AU"/>
              <a:t>Third level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476250"/>
            <a:ext cx="6121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6381750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endParaRPr lang="en-AU" sz="1000"/>
          </a:p>
          <a:p>
            <a:r>
              <a:rPr lang="en-AU"/>
              <a:t>www.aldridgetrafficcontrollers.com.au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526213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2"/>
                </a:solidFill>
                <a:latin typeface="+mn-lt"/>
              </a:defRPr>
            </a:lvl1pPr>
          </a:lstStyle>
          <a:p>
            <a:fld id="{4AD3F47C-F8EF-4641-8699-0FED6C05E9CC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-269875" y="0"/>
            <a:ext cx="539750" cy="6858000"/>
          </a:xfrm>
          <a:prstGeom prst="rect">
            <a:avLst/>
          </a:prstGeom>
          <a:solidFill>
            <a:srgbClr val="33CC33"/>
          </a:solidFill>
          <a:ln w="28575" algn="ctr">
            <a:solidFill>
              <a:srgbClr val="006C1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8200" name="Picture 8" descr="ATC Proposed logo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4388" y="333375"/>
            <a:ext cx="1655762" cy="1198563"/>
          </a:xfrm>
          <a:prstGeom prst="rect">
            <a:avLst/>
          </a:prstGeom>
          <a:noFill/>
        </p:spPr>
      </p:pic>
      <p:pic>
        <p:nvPicPr>
          <p:cNvPr id="8201" name="Picture 9" descr="SAI RED 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913" y="5589588"/>
            <a:ext cx="431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8874125" y="0"/>
            <a:ext cx="539750" cy="6858000"/>
          </a:xfrm>
          <a:prstGeom prst="rect">
            <a:avLst/>
          </a:prstGeom>
          <a:solidFill>
            <a:srgbClr val="33CC33"/>
          </a:solidFill>
          <a:ln w="28575" algn="ctr">
            <a:solidFill>
              <a:srgbClr val="006C1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 advClick="0" advTm="2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>
        <p:tmplLst>
          <p:tmpl lvl="1">
            <p:tnLst>
              <p:par>
                <p:cTn presetID="3" presetClass="entr" presetSubtype="1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1000"/>
                        <p:tgtEl>
                          <p:spTgt spid="819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1000"/>
                        <p:tgtEl>
                          <p:spTgt spid="819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1000"/>
                        <p:tgtEl>
                          <p:spTgt spid="81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96" grpId="0"/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cs typeface="Arial" charset="0"/>
        </a:defRPr>
      </a:lvl9pPr>
    </p:titleStyle>
    <p:bodyStyle>
      <a:lvl1pPr marL="633413" indent="-633413" algn="l" rtl="0" fontAlgn="base">
        <a:spcBef>
          <a:spcPct val="40000"/>
        </a:spcBef>
        <a:spcAft>
          <a:spcPct val="0"/>
        </a:spcAft>
        <a:buClr>
          <a:srgbClr val="F86A3E"/>
        </a:buClr>
        <a:buSzPct val="135000"/>
        <a:buFont typeface="Wingdings" pitchFamily="2" charset="2"/>
        <a:buChar char="v"/>
        <a:tabLst>
          <a:tab pos="1350963" algn="l"/>
        </a:tabLs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1350963" indent="-538163" algn="l" rtl="0" fontAlgn="base">
        <a:spcBef>
          <a:spcPct val="40000"/>
        </a:spcBef>
        <a:spcAft>
          <a:spcPct val="0"/>
        </a:spcAft>
        <a:buClr>
          <a:srgbClr val="F86A3E"/>
        </a:buClr>
        <a:buSzPct val="135000"/>
        <a:buFont typeface="Wingdings" pitchFamily="2" charset="2"/>
        <a:buChar char="v"/>
        <a:tabLst>
          <a:tab pos="1350963" algn="l"/>
        </a:tabLst>
        <a:defRPr sz="2800" b="1">
          <a:solidFill>
            <a:schemeClr val="tx1"/>
          </a:solidFill>
          <a:latin typeface="+mn-lt"/>
          <a:cs typeface="+mn-cs"/>
        </a:defRPr>
      </a:lvl2pPr>
      <a:lvl3pPr marL="1970088" indent="-439738" algn="l" rtl="0" fontAlgn="base">
        <a:spcBef>
          <a:spcPct val="40000"/>
        </a:spcBef>
        <a:spcAft>
          <a:spcPct val="0"/>
        </a:spcAft>
        <a:buClr>
          <a:srgbClr val="F86A3E"/>
        </a:buClr>
        <a:buSzPct val="135000"/>
        <a:buFont typeface="Wingdings" pitchFamily="2" charset="2"/>
        <a:buChar char="v"/>
        <a:tabLst>
          <a:tab pos="1350963" algn="l"/>
        </a:tabLst>
        <a:defRPr sz="2400" b="1">
          <a:solidFill>
            <a:schemeClr val="tx1"/>
          </a:solidFill>
          <a:latin typeface="+mn-lt"/>
          <a:cs typeface="+mn-cs"/>
        </a:defRPr>
      </a:lvl3pPr>
      <a:lvl4pPr marL="301625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 2" pitchFamily="18" charset="2"/>
        <a:buChar char="³"/>
        <a:tabLst>
          <a:tab pos="1350963" algn="l"/>
        </a:tabLst>
        <a:defRPr sz="2000" b="1">
          <a:solidFill>
            <a:schemeClr val="tx1"/>
          </a:solidFill>
          <a:latin typeface="+mn-lt"/>
          <a:cs typeface="+mn-cs"/>
        </a:defRPr>
      </a:lvl4pPr>
      <a:lvl5pPr marL="3424238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 2" pitchFamily="18" charset="2"/>
        <a:buChar char="³"/>
        <a:tabLst>
          <a:tab pos="1350963" algn="l"/>
        </a:tabLst>
        <a:defRPr sz="2000" b="1">
          <a:solidFill>
            <a:schemeClr val="tx1"/>
          </a:solidFill>
          <a:latin typeface="+mn-lt"/>
          <a:cs typeface="+mn-cs"/>
        </a:defRPr>
      </a:lvl5pPr>
      <a:lvl6pPr marL="3881438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 2" pitchFamily="18" charset="2"/>
        <a:buChar char="³"/>
        <a:tabLst>
          <a:tab pos="1350963" algn="l"/>
        </a:tabLst>
        <a:defRPr sz="2000" b="1">
          <a:solidFill>
            <a:schemeClr val="tx1"/>
          </a:solidFill>
          <a:latin typeface="+mn-lt"/>
          <a:cs typeface="+mn-cs"/>
        </a:defRPr>
      </a:lvl6pPr>
      <a:lvl7pPr marL="4338638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 2" pitchFamily="18" charset="2"/>
        <a:buChar char="³"/>
        <a:tabLst>
          <a:tab pos="1350963" algn="l"/>
        </a:tabLst>
        <a:defRPr sz="2000" b="1">
          <a:solidFill>
            <a:schemeClr val="tx1"/>
          </a:solidFill>
          <a:latin typeface="+mn-lt"/>
          <a:cs typeface="+mn-cs"/>
        </a:defRPr>
      </a:lvl7pPr>
      <a:lvl8pPr marL="4795838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 2" pitchFamily="18" charset="2"/>
        <a:buChar char="³"/>
        <a:tabLst>
          <a:tab pos="1350963" algn="l"/>
        </a:tabLst>
        <a:defRPr sz="2000" b="1">
          <a:solidFill>
            <a:schemeClr val="tx1"/>
          </a:solidFill>
          <a:latin typeface="+mn-lt"/>
          <a:cs typeface="+mn-cs"/>
        </a:defRPr>
      </a:lvl8pPr>
      <a:lvl9pPr marL="5253038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 2" pitchFamily="18" charset="2"/>
        <a:buChar char="³"/>
        <a:tabLst>
          <a:tab pos="1350963" algn="l"/>
        </a:tabLst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Next Generation Traffic Signal Controller (VC6)</a:t>
            </a:r>
          </a:p>
          <a:p>
            <a:endParaRPr lang="en-AU" dirty="0"/>
          </a:p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Presenter : Paul Milazzo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EAC20-D36B-4FB7-A477-85E8CF2D195F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958152"/>
      </p:ext>
    </p:extLst>
  </p:cSld>
  <p:clrMapOvr>
    <a:masterClrMapping/>
  </p:clrMapOvr>
  <p:transition spd="med" advClick="0" advTm="25000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586DCA-9C61-44D1-A27D-44C606266CB0}" type="slidenum">
              <a:rPr lang="en-AU"/>
              <a:pPr/>
              <a:t>10</a:t>
            </a:fld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808"/>
            <a:ext cx="7416750" cy="4536480"/>
          </a:xfrm>
        </p:spPr>
        <p:txBody>
          <a:bodyPr/>
          <a:lstStyle/>
          <a:p>
            <a:pPr lvl="0" algn="ctr"/>
            <a:r>
              <a:rPr lang="en-US" sz="1800" dirty="0"/>
              <a:t>This is the end of this presentation.</a:t>
            </a:r>
          </a:p>
          <a:p>
            <a:pPr lvl="0" algn="ctr"/>
            <a:endParaRPr lang="en-US" sz="1800" dirty="0"/>
          </a:p>
          <a:p>
            <a:pPr lvl="0" algn="ctr"/>
            <a:r>
              <a:rPr lang="en-US" sz="1800" dirty="0"/>
              <a:t>Thank you for your attention.</a:t>
            </a:r>
          </a:p>
          <a:p>
            <a:pPr marL="0" lv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7324035"/>
      </p:ext>
    </p:extLst>
  </p:cSld>
  <p:clrMapOvr>
    <a:masterClrMapping/>
  </p:clrMapOvr>
  <p:transition spd="med" advClick="0" advTm="25000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43FEB-2902-4854-B7A4-B3E92C577AAD}" type="slidenum">
              <a:rPr lang="en-AU"/>
              <a:pPr/>
              <a:t>2</a:t>
            </a:fld>
            <a:endParaRPr lang="en-A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056438" cy="4392190"/>
          </a:xfrm>
        </p:spPr>
        <p:txBody>
          <a:bodyPr/>
          <a:lstStyle/>
          <a:p>
            <a:pPr algn="ctr"/>
            <a:r>
              <a:rPr lang="en-US" sz="2400" b="0" dirty="0">
                <a:latin typeface="Arial" pitchFamily="34" charset="0"/>
                <a:cs typeface="Arial" pitchFamily="34" charset="0"/>
              </a:rPr>
              <a:t>Traffic Signal Controllers in Australia</a:t>
            </a:r>
          </a:p>
          <a:p>
            <a:pPr algn="ctr"/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0" dirty="0">
                <a:latin typeface="Arial" pitchFamily="34" charset="0"/>
                <a:cs typeface="Arial" pitchFamily="34" charset="0"/>
              </a:rPr>
              <a:t>All Traffic Signal Controllers currently in production for the Australian market are manufactured to the Roads and Maritime Services Specification TSC/4</a:t>
            </a:r>
          </a:p>
          <a:p>
            <a:pPr algn="ctr"/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All TSC/4 controllers are fully functional with SCATS</a:t>
            </a:r>
          </a:p>
          <a:p>
            <a:pPr algn="ctr"/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All TSC/4 controllers currently run as VC5 controllers</a:t>
            </a:r>
          </a:p>
          <a:p>
            <a:pPr algn="ctr"/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25000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  <a:p>
            <a:endParaRPr lang="en-AU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43FEB-2902-4854-B7A4-B3E92C577AAD}" type="slidenum">
              <a:rPr lang="en-AU"/>
              <a:pPr/>
              <a:t>3</a:t>
            </a:fld>
            <a:endParaRPr lang="en-A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056438" cy="4392190"/>
          </a:xfrm>
        </p:spPr>
        <p:txBody>
          <a:bodyPr/>
          <a:lstStyle/>
          <a:p>
            <a:pPr algn="ctr"/>
            <a:r>
              <a:rPr lang="en-US" sz="2400" b="0" dirty="0">
                <a:latin typeface="Arial" pitchFamily="34" charset="0"/>
                <a:cs typeface="Arial" pitchFamily="34" charset="0"/>
              </a:rPr>
              <a:t>Controller Software Overview</a:t>
            </a:r>
          </a:p>
          <a:p>
            <a:pPr algn="ctr"/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0" dirty="0">
                <a:latin typeface="Arial" pitchFamily="34" charset="0"/>
                <a:cs typeface="Arial" pitchFamily="34" charset="0"/>
              </a:rPr>
              <a:t>SCATS and TRAFF Software developed by Roads and Maritime Services, NSW</a:t>
            </a:r>
          </a:p>
          <a:p>
            <a:pPr algn="ctr"/>
            <a:r>
              <a:rPr lang="en-US" sz="1800" b="0" dirty="0">
                <a:latin typeface="Arial" pitchFamily="34" charset="0"/>
                <a:cs typeface="Arial" pitchFamily="34" charset="0"/>
              </a:rPr>
              <a:t>TRAFF software integrated into the controller by manufacturers</a:t>
            </a:r>
          </a:p>
          <a:p>
            <a:pPr algn="ctr"/>
            <a:r>
              <a:rPr lang="en-US" sz="1800" b="0" dirty="0">
                <a:latin typeface="Arial" pitchFamily="34" charset="0"/>
                <a:cs typeface="Arial" pitchFamily="34" charset="0"/>
              </a:rPr>
              <a:t>TRAFF software interacts with manufacturer developed software sometimes referred to HRS</a:t>
            </a:r>
          </a:p>
          <a:p>
            <a:pPr algn="ctr"/>
            <a:r>
              <a:rPr lang="en-US" sz="1800" b="0" dirty="0">
                <a:latin typeface="Arial" pitchFamily="34" charset="0"/>
                <a:cs typeface="Arial" pitchFamily="34" charset="0"/>
              </a:rPr>
              <a:t>TRAFF software interacts with the controller personality   (Site Specific Configuration Data)</a:t>
            </a:r>
          </a:p>
          <a:p>
            <a:pPr algn="ctr"/>
            <a:r>
              <a:rPr lang="en-US" sz="1800" b="0" dirty="0">
                <a:latin typeface="Arial" pitchFamily="34" charset="0"/>
                <a:cs typeface="Arial" pitchFamily="34" charset="0"/>
              </a:rPr>
              <a:t>Memory allocation increased in VC6 for Personality Data</a:t>
            </a:r>
          </a:p>
          <a:p>
            <a:pPr algn="ctr"/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42825"/>
      </p:ext>
    </p:extLst>
  </p:cSld>
  <p:clrMapOvr>
    <a:masterClrMapping/>
  </p:clrMapOvr>
  <p:transition spd="med" advClick="0" advTm="25000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586DCA-9C61-44D1-A27D-44C606266CB0}" type="slidenum">
              <a:rPr lang="en-AU"/>
              <a:pPr/>
              <a:t>4</a:t>
            </a:fld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808"/>
            <a:ext cx="7416750" cy="4536480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/>
              <a:t>System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2732" y="2132856"/>
            <a:ext cx="18505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002060"/>
                </a:solidFill>
              </a:rPr>
              <a:t>SCATS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9632" y="4000385"/>
            <a:ext cx="6120680" cy="1706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1331640" y="4401108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rgbClr val="002060"/>
                </a:solidFill>
              </a:rPr>
              <a:t>Personality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79912" y="4342423"/>
            <a:ext cx="1296144" cy="1022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002060"/>
                </a:solidFill>
              </a:rPr>
              <a:t>TRAFF</a:t>
            </a:r>
          </a:p>
        </p:txBody>
      </p:sp>
      <p:sp>
        <p:nvSpPr>
          <p:cNvPr id="11" name="Oval 10"/>
          <p:cNvSpPr/>
          <p:nvPr/>
        </p:nvSpPr>
        <p:spPr>
          <a:xfrm>
            <a:off x="5801193" y="4401108"/>
            <a:ext cx="129175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002060"/>
                </a:solidFill>
              </a:rPr>
              <a:t>HRS</a:t>
            </a:r>
          </a:p>
        </p:txBody>
      </p:sp>
      <p:cxnSp>
        <p:nvCxnSpPr>
          <p:cNvPr id="13" name="Straight Arrow Connector 12"/>
          <p:cNvCxnSpPr>
            <a:stCxn id="2" idx="2"/>
            <a:endCxn id="10" idx="0"/>
          </p:cNvCxnSpPr>
          <p:nvPr/>
        </p:nvCxnSpPr>
        <p:spPr>
          <a:xfrm>
            <a:off x="4427984" y="3047256"/>
            <a:ext cx="0" cy="12951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6"/>
            <a:endCxn id="10" idx="1"/>
          </p:cNvCxnSpPr>
          <p:nvPr/>
        </p:nvCxnSpPr>
        <p:spPr>
          <a:xfrm flipV="1">
            <a:off x="3203848" y="4853629"/>
            <a:ext cx="576064" cy="46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5076056" y="4853629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11" idx="2"/>
          </p:cNvCxnSpPr>
          <p:nvPr/>
        </p:nvCxnSpPr>
        <p:spPr>
          <a:xfrm>
            <a:off x="5076056" y="4853629"/>
            <a:ext cx="725137" cy="46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016672"/>
      </p:ext>
    </p:extLst>
  </p:cSld>
  <p:clrMapOvr>
    <a:masterClrMapping/>
  </p:clrMapOvr>
  <p:transition spd="med" advClick="0" advTm="25000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130D8-1A44-4D44-9FD3-E734F964FE3D}" type="slidenum">
              <a:rPr lang="en-AU"/>
              <a:pPr/>
              <a:t>5</a:t>
            </a:fld>
            <a:endParaRPr lang="en-A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  <a:endParaRPr lang="en-US" sz="2800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359275" y="1700809"/>
            <a:ext cx="3452813" cy="453648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A TSC/4 Controller</a:t>
            </a:r>
          </a:p>
        </p:txBody>
      </p:sp>
      <p:pic>
        <p:nvPicPr>
          <p:cNvPr id="34824" name="Picture 8" descr="ATSC4_098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8088" y="1989138"/>
            <a:ext cx="2832100" cy="4248150"/>
          </a:xfrm>
          <a:noFill/>
          <a:ln/>
        </p:spPr>
      </p:pic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1800" dirty="0"/>
              <a:t>Typical Controller</a:t>
            </a:r>
          </a:p>
          <a:p>
            <a:pPr marL="0" indent="0" algn="ctr">
              <a:buNone/>
            </a:pPr>
            <a:r>
              <a:rPr lang="en-AU" sz="1800" b="0" dirty="0">
                <a:latin typeface="Arial" panose="020B0604020202020204" pitchFamily="34" charset="0"/>
                <a:cs typeface="Arial" panose="020B0604020202020204" pitchFamily="34" charset="0"/>
              </a:rPr>
              <a:t>Current controllers can have up to the following hardware configuration:</a:t>
            </a:r>
          </a:p>
          <a:p>
            <a:pPr marL="0" indent="0" algn="ctr">
              <a:buNone/>
            </a:pPr>
            <a:r>
              <a:rPr lang="en-AU" sz="1800" b="0" dirty="0">
                <a:latin typeface="Arial" panose="020B0604020202020204" pitchFamily="34" charset="0"/>
                <a:cs typeface="Arial" panose="020B0604020202020204" pitchFamily="34" charset="0"/>
              </a:rPr>
              <a:t>24 Signal Groups</a:t>
            </a:r>
          </a:p>
          <a:p>
            <a:pPr marL="0" indent="0" algn="ctr">
              <a:buNone/>
            </a:pPr>
            <a:r>
              <a:rPr lang="en-AU" sz="1800" b="0" dirty="0">
                <a:latin typeface="Arial" panose="020B0604020202020204" pitchFamily="34" charset="0"/>
                <a:cs typeface="Arial" panose="020B0604020202020204" pitchFamily="34" charset="0"/>
              </a:rPr>
              <a:t>16  Can be configured as Vehicle Groups, and</a:t>
            </a:r>
          </a:p>
          <a:p>
            <a:pPr marL="0" indent="0" algn="ctr">
              <a:buNone/>
            </a:pPr>
            <a:r>
              <a:rPr lang="en-AU" sz="1800" b="0" dirty="0">
                <a:latin typeface="Arial" panose="020B0604020202020204" pitchFamily="34" charset="0"/>
                <a:cs typeface="Arial" panose="020B0604020202020204" pitchFamily="34" charset="0"/>
              </a:rPr>
              <a:t>8  Can be configured as Pedestrian Groups</a:t>
            </a:r>
          </a:p>
          <a:p>
            <a:pPr marL="0" indent="0" algn="ctr">
              <a:buNone/>
            </a:pPr>
            <a:endParaRPr lang="en-AU" sz="1800" dirty="0"/>
          </a:p>
        </p:txBody>
      </p:sp>
    </p:spTree>
  </p:cSld>
  <p:clrMapOvr>
    <a:masterClrMapping/>
  </p:clrMapOvr>
  <p:transition spd="med" advClick="0" advTm="25000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  <a:p>
            <a:r>
              <a:rPr lang="en-AU" sz="1200" b="1" dirty="0"/>
              <a:t>VicRoads Theatrette - Kew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130D8-1A44-4D44-9FD3-E734F964FE3D}" type="slidenum">
              <a:rPr lang="en-AU"/>
              <a:pPr/>
              <a:t>6</a:t>
            </a:fld>
            <a:endParaRPr lang="en-A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  <a:endParaRPr lang="en-US" sz="2800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800"/>
            <a:ext cx="7200726" cy="4464496"/>
          </a:xfrm>
        </p:spPr>
        <p:txBody>
          <a:bodyPr/>
          <a:lstStyle/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The New Generation Controller can have up to 32 Signal Groups </a:t>
            </a: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These 32 Signal Groups can be ALL vehicle groups with no Pedestrian Groups or a mix as before with up to a maximum of 8 Pedestrian Groups</a:t>
            </a: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All signal groups have lamp monitoring capabilities (some older generation controllers only monitored the first 16 signal groups)</a:t>
            </a: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All signal groups have full conflict monitoring capabilities</a:t>
            </a:r>
          </a:p>
        </p:txBody>
      </p:sp>
    </p:spTree>
  </p:cSld>
  <p:clrMapOvr>
    <a:masterClrMapping/>
  </p:clrMapOvr>
  <p:transition spd="med" advClick="0" advTm="25000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sz="1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130D8-1A44-4D44-9FD3-E734F964FE3D}" type="slidenum">
              <a:rPr lang="en-AU"/>
              <a:pPr/>
              <a:t>7</a:t>
            </a:fld>
            <a:endParaRPr lang="en-A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  <a:endParaRPr lang="en-US" sz="2800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359275" y="1700809"/>
            <a:ext cx="3452813" cy="453648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A TSC/4 Controller</a:t>
            </a:r>
          </a:p>
        </p:txBody>
      </p:sp>
      <p:pic>
        <p:nvPicPr>
          <p:cNvPr id="34824" name="Picture 8" descr="ATSC4_098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8088" y="1989138"/>
            <a:ext cx="2832100" cy="4248150"/>
          </a:xfrm>
          <a:noFill/>
          <a:ln/>
        </p:spPr>
      </p:pic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1800" dirty="0"/>
              <a:t>Typical Controller</a:t>
            </a:r>
          </a:p>
          <a:p>
            <a:pPr marL="0" indent="0" algn="ctr">
              <a:buNone/>
            </a:pPr>
            <a:r>
              <a:rPr lang="en-AU" sz="1800" b="0" dirty="0">
                <a:latin typeface="Arial" panose="020B0604020202020204" pitchFamily="34" charset="0"/>
                <a:cs typeface="Arial" panose="020B0604020202020204" pitchFamily="34" charset="0"/>
              </a:rPr>
              <a:t>Current controllers can have up to the following hardware configuration:</a:t>
            </a:r>
          </a:p>
          <a:p>
            <a:pPr marL="0" indent="0" algn="ctr">
              <a:buNone/>
            </a:pPr>
            <a:r>
              <a:rPr lang="en-AU" sz="1800" b="0" dirty="0">
                <a:latin typeface="Arial" panose="020B0604020202020204" pitchFamily="34" charset="0"/>
                <a:cs typeface="Arial" panose="020B0604020202020204" pitchFamily="34" charset="0"/>
              </a:rPr>
              <a:t>32 Inputs</a:t>
            </a:r>
          </a:p>
          <a:p>
            <a:pPr marL="0" indent="0" algn="ctr">
              <a:buNone/>
            </a:pPr>
            <a:r>
              <a:rPr lang="en-AU" sz="1800" b="0" dirty="0">
                <a:latin typeface="Arial" panose="020B0604020202020204" pitchFamily="34" charset="0"/>
                <a:cs typeface="Arial" panose="020B0604020202020204" pitchFamily="34" charset="0"/>
              </a:rPr>
              <a:t>24  Can be configured as Vehicle Detectors (e.g. loops), or TRAM Detectors, Emergency Vehicle Inputs</a:t>
            </a:r>
          </a:p>
          <a:p>
            <a:pPr marL="0" indent="0" algn="ctr">
              <a:buNone/>
            </a:pPr>
            <a:r>
              <a:rPr lang="en-AU" sz="1800" b="0" dirty="0">
                <a:latin typeface="Arial" panose="020B0604020202020204" pitchFamily="34" charset="0"/>
                <a:cs typeface="Arial" panose="020B0604020202020204" pitchFamily="34" charset="0"/>
              </a:rPr>
              <a:t>8  Can be configured as exclusively as Push Button Inputs</a:t>
            </a:r>
          </a:p>
          <a:p>
            <a:pPr marL="0" indent="0" algn="ctr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717318845"/>
      </p:ext>
    </p:extLst>
  </p:cSld>
  <p:clrMapOvr>
    <a:masterClrMapping/>
  </p:clrMapOvr>
  <p:transition spd="med" advClick="0" advTm="25000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130D8-1A44-4D44-9FD3-E734F964FE3D}" type="slidenum">
              <a:rPr lang="en-AU"/>
              <a:pPr/>
              <a:t>8</a:t>
            </a:fld>
            <a:endParaRPr lang="en-A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  <a:endParaRPr lang="en-US" sz="2800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800"/>
            <a:ext cx="7200726" cy="4464496"/>
          </a:xfrm>
        </p:spPr>
        <p:txBody>
          <a:bodyPr/>
          <a:lstStyle/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The New Generation Controller can have up to 48 Inputs and 8 Push Button Inputs</a:t>
            </a: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This allows for addition detection features such as advance and departure detection as well as queue detection</a:t>
            </a: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The New Generation Controller can have up to 24 Special Purpose Inputs and 24 Special Purpose Outputs</a:t>
            </a: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These inputs and outputs can be used to controller ancillary devices</a:t>
            </a: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The New Generation Controller can have up to 32 XSF and MSS Flags, increased from 16 of each.</a:t>
            </a: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These flags can be used for features such as TRAM Priority.</a:t>
            </a:r>
          </a:p>
          <a:p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47320"/>
      </p:ext>
    </p:extLst>
  </p:cSld>
  <p:clrMapOvr>
    <a:masterClrMapping/>
  </p:clrMapOvr>
  <p:transition spd="med" advClick="0" advTm="25000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586DCA-9C61-44D1-A27D-44C606266CB0}" type="slidenum">
              <a:rPr lang="en-AU"/>
              <a:pPr/>
              <a:t>9</a:t>
            </a:fld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Traffic Control &amp; Coordination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808"/>
            <a:ext cx="7416750" cy="4536480"/>
          </a:xfrm>
        </p:spPr>
        <p:txBody>
          <a:bodyPr/>
          <a:lstStyle/>
          <a:p>
            <a:pPr lvl="0"/>
            <a:r>
              <a:rPr lang="en-US" sz="1800" dirty="0"/>
              <a:t>Future Development</a:t>
            </a:r>
          </a:p>
          <a:p>
            <a:pPr lvl="1"/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Ability to maintain co-ordination through a short communications error</a:t>
            </a:r>
          </a:p>
          <a:p>
            <a:pPr lvl="1"/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Increase reported operational data to SCATS for remote monitoring</a:t>
            </a:r>
          </a:p>
          <a:p>
            <a:pPr lvl="1"/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Implement Signal Phasing and Timing data (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SPaT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Increase number of phases</a:t>
            </a:r>
          </a:p>
        </p:txBody>
      </p:sp>
    </p:spTree>
  </p:cSld>
  <p:clrMapOvr>
    <a:masterClrMapping/>
  </p:clrMapOvr>
  <p:transition spd="med" advClick="0" advTm="25000">
    <p:blinds/>
  </p:transition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466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Wingdings</vt:lpstr>
      <vt:lpstr>Wingdings 2</vt:lpstr>
      <vt:lpstr>1_Default Design</vt:lpstr>
      <vt:lpstr>Traffic Control &amp; Coordination</vt:lpstr>
      <vt:lpstr>Traffic Control &amp; Coordination</vt:lpstr>
      <vt:lpstr>Traffic Control &amp; Coordination</vt:lpstr>
      <vt:lpstr>Traffic Control &amp; Coordination</vt:lpstr>
      <vt:lpstr>Traffic Control &amp; Coordination</vt:lpstr>
      <vt:lpstr>Traffic Control &amp; Coordination</vt:lpstr>
      <vt:lpstr>Traffic Control &amp; Coordination</vt:lpstr>
      <vt:lpstr>Traffic Control &amp; Coordination</vt:lpstr>
      <vt:lpstr>Traffic Control &amp; Coordination</vt:lpstr>
      <vt:lpstr>Traffic Control &amp; Coordination</vt:lpstr>
    </vt:vector>
  </TitlesOfParts>
  <Company>Aldridge Traffic Controllers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 Template</dc:title>
  <dc:creator>Jim Giffin</dc:creator>
  <cp:lastModifiedBy>paulm</cp:lastModifiedBy>
  <cp:revision>139</cp:revision>
  <dcterms:created xsi:type="dcterms:W3CDTF">2009-10-07T22:44:04Z</dcterms:created>
  <dcterms:modified xsi:type="dcterms:W3CDTF">2017-02-22T22:17:49Z</dcterms:modified>
</cp:coreProperties>
</file>