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23" r:id="rId2"/>
  </p:sldMasterIdLst>
  <p:notesMasterIdLst>
    <p:notesMasterId r:id="rId14"/>
  </p:notesMasterIdLst>
  <p:sldIdLst>
    <p:sldId id="256" r:id="rId3"/>
    <p:sldId id="291" r:id="rId4"/>
    <p:sldId id="344" r:id="rId5"/>
    <p:sldId id="346" r:id="rId6"/>
    <p:sldId id="345" r:id="rId7"/>
    <p:sldId id="347" r:id="rId8"/>
    <p:sldId id="348" r:id="rId9"/>
    <p:sldId id="349" r:id="rId10"/>
    <p:sldId id="350" r:id="rId11"/>
    <p:sldId id="351" r:id="rId12"/>
    <p:sldId id="352" r:id="rId1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 autoAdjust="0"/>
    <p:restoredTop sz="94685" autoAdjust="0"/>
  </p:normalViewPr>
  <p:slideViewPr>
    <p:cSldViewPr>
      <p:cViewPr varScale="1">
        <p:scale>
          <a:sx n="110" d="100"/>
          <a:sy n="110" d="100"/>
        </p:scale>
        <p:origin x="-3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293B9F-776B-49EA-BFA8-5BA02B078E4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357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D1AD83-6F9B-4A11-984F-8E871B911847}" type="slidenum">
              <a:rPr lang="en-AU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AU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L&amp;L%20Data:ALL%20JOBS:RTA:RTA4551%20RTA%20stationary%20updated%20with%20NSWRMS%20logo:RMS%20Stationary:PPT%20TEMPLATES:&#8226;%20support:&#8226;%20IMAGES:RMS1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&amp;L Data:ALL JOBS:RTA:RTA4551 RTA stationary updated with NSWRMS logo:RMS Stationary:PPT TEMPLATES:• support:• IMAGES:RMS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25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1925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391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9006A-86CE-4393-8EB3-0006B279F3B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3103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404813"/>
            <a:ext cx="2109787" cy="6115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04813"/>
            <a:ext cx="6181725" cy="6115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3953-E193-4E79-8749-57D32CA13FC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3666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5B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29374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1709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205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33601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4667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4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205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16250"/>
            <a:ext cx="4040188" cy="29368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27234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205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16250"/>
            <a:ext cx="4041775" cy="29368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24861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22685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53174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32"/>
            <a:ext cx="3008313" cy="1506393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00205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9232"/>
            <a:ext cx="5111750" cy="42765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254375"/>
            <a:ext cx="3008313" cy="2524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9271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01672-7C3A-4544-8987-6B089E778B9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00749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93875"/>
            <a:ext cx="5486400" cy="29337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50039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9453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16064"/>
            <a:ext cx="2057400" cy="461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16064"/>
            <a:ext cx="6019800" cy="461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187343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143" y="881187"/>
            <a:ext cx="8229057" cy="3916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70143" y="2253364"/>
            <a:ext cx="8229057" cy="4243234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255609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F04D3-6736-4AC2-885E-996D8F532ED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2050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2276475"/>
            <a:ext cx="4037012" cy="4243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76475"/>
            <a:ext cx="4038600" cy="4243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8E794-6EA4-46CF-8076-DA11F46226B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6156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D822B-51C3-4AEA-A573-7031819F0EF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264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B24A4-D63F-4156-BAB7-0A9132A50A8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480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5F4CA-3D63-4C8C-A86C-6B0321EEB1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8232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CC256-6133-4CEA-9860-FE52B310DF4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8412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48EF-9F06-402D-A613-B247C6D0918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5303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L&amp;L%20Data:ALL%20JOBS:RTA:RTA4551%20RTA%20stationary%20updated%20with%20NSWRMS%20logo:RMS%20Stationary:PPT%20TEMPLATES:&#8226;%20support:&#8226;%20IMAGES:RMS1.jp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&amp;L Data:ALL JOBS:RTA:RTA4551 RTA stationary updated with NSWRMS logo:RMS Stationary:PPT TEMPLATES:• support:• IMAGES:RMS1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04813"/>
            <a:ext cx="61214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276475"/>
            <a:ext cx="8228012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32575" y="6454775"/>
            <a:ext cx="2403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ill Sans" pitchFamily="34" charset="0"/>
              </a:defRPr>
            </a:lvl1pPr>
          </a:lstStyle>
          <a:p>
            <a:pPr>
              <a:defRPr/>
            </a:pPr>
            <a:fld id="{D620447B-4984-4466-BD21-7E5FBB89355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429375"/>
            <a:ext cx="195421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Gill Sans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hf sldNum="0" hdr="0" ftr="0" dt="0"/>
  <p:txStyles>
    <p:titleStyle>
      <a:lvl1pPr algn="l" defTabSz="873125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3125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Gill Sans MT" pitchFamily="34" charset="0"/>
          <a:cs typeface="Arial" charset="0"/>
        </a:defRPr>
      </a:lvl2pPr>
      <a:lvl3pPr algn="l" defTabSz="873125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Gill Sans MT" pitchFamily="34" charset="0"/>
          <a:cs typeface="Arial" charset="0"/>
        </a:defRPr>
      </a:lvl3pPr>
      <a:lvl4pPr algn="l" defTabSz="873125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Gill Sans MT" pitchFamily="34" charset="0"/>
          <a:cs typeface="Arial" charset="0"/>
        </a:defRPr>
      </a:lvl4pPr>
      <a:lvl5pPr algn="l" defTabSz="873125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Gill Sans MT" pitchFamily="34" charset="0"/>
          <a:cs typeface="Arial" charset="0"/>
        </a:defRPr>
      </a:lvl5pPr>
      <a:lvl6pPr marL="457200" algn="l" defTabSz="873125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Gill Sans MT" pitchFamily="34" charset="0"/>
          <a:cs typeface="Arial" charset="0"/>
        </a:defRPr>
      </a:lvl6pPr>
      <a:lvl7pPr marL="914400" algn="l" defTabSz="873125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Gill Sans MT" pitchFamily="34" charset="0"/>
          <a:cs typeface="Arial" charset="0"/>
        </a:defRPr>
      </a:lvl7pPr>
      <a:lvl8pPr marL="1371600" algn="l" defTabSz="873125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Gill Sans MT" pitchFamily="34" charset="0"/>
          <a:cs typeface="Arial" charset="0"/>
        </a:defRPr>
      </a:lvl8pPr>
      <a:lvl9pPr marL="1828800" algn="l" defTabSz="873125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Gill Sans MT" pitchFamily="34" charset="0"/>
          <a:cs typeface="Arial" charset="0"/>
        </a:defRPr>
      </a:lvl9pPr>
    </p:titleStyle>
    <p:bodyStyle>
      <a:lvl1pPr marL="300038" indent="-300038" algn="l" defTabSz="87312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319088" indent="-161925" algn="l" defTabSz="873125" rtl="0" eaLnBrk="0" fontAlgn="base" hangingPunct="0">
        <a:spcBef>
          <a:spcPct val="20000"/>
        </a:spcBef>
        <a:spcAft>
          <a:spcPct val="0"/>
        </a:spcAft>
        <a:buFont typeface="Gill Sans MT" pitchFamily="34" charset="0"/>
        <a:buChar char="­"/>
        <a:defRPr>
          <a:solidFill>
            <a:schemeClr val="tx1"/>
          </a:solidFill>
          <a:latin typeface="+mn-lt"/>
          <a:cs typeface="+mn-cs"/>
        </a:defRPr>
      </a:lvl2pPr>
      <a:lvl3pPr marL="623888" indent="-147638" algn="l" defTabSz="873125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41388" indent="-160338" algn="l" defTabSz="873125" rtl="0" eaLnBrk="0" fontAlgn="base" hangingPunct="0">
        <a:spcBef>
          <a:spcPct val="20000"/>
        </a:spcBef>
        <a:spcAft>
          <a:spcPct val="0"/>
        </a:spcAft>
        <a:buFont typeface="Gill Sans MT" pitchFamily="34" charset="0"/>
        <a:buChar char="›"/>
        <a:defRPr sz="1200">
          <a:solidFill>
            <a:schemeClr val="tx1"/>
          </a:solidFill>
          <a:latin typeface="+mn-lt"/>
          <a:cs typeface="+mn-cs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5pPr>
      <a:lvl6pPr marL="24209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6pPr>
      <a:lvl7pPr marL="28781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7pPr>
      <a:lvl8pPr marL="33353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8pPr>
      <a:lvl9pPr marL="37925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020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93675"/>
            <a:ext cx="5789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573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1029" name="TextBox 11"/>
          <p:cNvSpPr txBox="1">
            <a:spLocks noChangeArrowheads="1"/>
          </p:cNvSpPr>
          <p:nvPr/>
        </p:nvSpPr>
        <p:spPr bwMode="auto">
          <a:xfrm>
            <a:off x="10737850" y="181292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TextBox 14"/>
          <p:cNvSpPr txBox="1">
            <a:spLocks noChangeArrowheads="1"/>
          </p:cNvSpPr>
          <p:nvPr/>
        </p:nvSpPr>
        <p:spPr bwMode="auto">
          <a:xfrm>
            <a:off x="10610850" y="611981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5"/>
          <p:cNvSpPr/>
          <p:nvPr/>
        </p:nvSpPr>
        <p:spPr>
          <a:xfrm flipH="1">
            <a:off x="0" y="6442075"/>
            <a:ext cx="9144000" cy="415925"/>
          </a:xfrm>
          <a:prstGeom prst="rect">
            <a:avLst/>
          </a:prstGeom>
          <a:solidFill>
            <a:srgbClr val="0020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extBox 16"/>
          <p:cNvSpPr txBox="1">
            <a:spLocks noChangeArrowheads="1"/>
          </p:cNvSpPr>
          <p:nvPr/>
        </p:nvSpPr>
        <p:spPr bwMode="auto">
          <a:xfrm>
            <a:off x="10356850" y="56340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33" name="TextBox 17"/>
          <p:cNvSpPr txBox="1">
            <a:spLocks noChangeArrowheads="1"/>
          </p:cNvSpPr>
          <p:nvPr/>
        </p:nvSpPr>
        <p:spPr bwMode="auto">
          <a:xfrm>
            <a:off x="10067925" y="5207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2058" name="Picture 19" descr="ejm_logo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6513513"/>
            <a:ext cx="2173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3" descr="Logo_powerpoint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395288"/>
            <a:ext cx="22415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Date Placeholder 1"/>
          <p:cNvSpPr txBox="1">
            <a:spLocks/>
          </p:cNvSpPr>
          <p:nvPr/>
        </p:nvSpPr>
        <p:spPr>
          <a:xfrm>
            <a:off x="0" y="6442075"/>
            <a:ext cx="9144000" cy="40957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AU" altLang="en-US" sz="1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fld id="{555BDB1D-826C-4455-BC5D-AAC76792B88C}" type="slidenum">
              <a:rPr lang="en-AU" altLang="en-US" sz="1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>
                <a:defRPr/>
              </a:pPr>
              <a:t>‹#›</a:t>
            </a:fld>
            <a:r>
              <a:rPr lang="en-AU" altLang="en-US" sz="1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2"/>
          </p:nvPr>
        </p:nvSpPr>
        <p:spPr>
          <a:xfrm>
            <a:off x="323850" y="6442075"/>
            <a:ext cx="1809750" cy="409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SMUG 2016</a:t>
            </a:r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6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AU" altLang="en-US" sz="4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SCATS Update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24175"/>
            <a:ext cx="6400800" cy="271462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endParaRPr lang="en-AU" altLang="en-US" sz="42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AU" altLang="en-US" sz="3000" dirty="0" smtClean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AU" altLang="en-US" sz="30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AU" altLang="en-US" dirty="0" smtClean="0">
                <a:solidFill>
                  <a:schemeClr val="tx1"/>
                </a:solidFill>
              </a:rPr>
              <a:t>SNUG, February 2017</a:t>
            </a:r>
          </a:p>
          <a:p>
            <a:pPr eaLnBrk="1" hangingPunct="1">
              <a:buFontTx/>
              <a:buNone/>
              <a:defRPr/>
            </a:pPr>
            <a:r>
              <a:rPr lang="en-AU" altLang="en-US" dirty="0" smtClean="0">
                <a:solidFill>
                  <a:schemeClr val="tx1"/>
                </a:solidFill>
              </a:rPr>
              <a:t>Tauranga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SBC 2: upstream detection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</a:t>
            </a:r>
            <a:r>
              <a:rPr lang="en-AU" dirty="0" smtClean="0"/>
              <a:t>easure </a:t>
            </a:r>
            <a:r>
              <a:rPr lang="en-AU" dirty="0"/>
              <a:t>all arriving vehicles, including queued vehicles, using mid-link upstream </a:t>
            </a:r>
            <a:r>
              <a:rPr lang="en-AU" dirty="0" smtClean="0"/>
              <a:t>detectors</a:t>
            </a:r>
          </a:p>
          <a:p>
            <a:r>
              <a:rPr lang="en-AU" dirty="0" smtClean="0"/>
              <a:t>Improve </a:t>
            </a:r>
            <a:r>
              <a:rPr lang="en-AU" dirty="0"/>
              <a:t>SCATS real-time optimisation at the downstream traffic </a:t>
            </a:r>
            <a:r>
              <a:rPr lang="en-AU" dirty="0" smtClean="0"/>
              <a:t>signals</a:t>
            </a:r>
          </a:p>
          <a:p>
            <a:r>
              <a:rPr lang="en-AU" dirty="0" smtClean="0"/>
              <a:t>Combine with SBC1 (detection technology + associated SCATS algorithm changes)</a:t>
            </a:r>
          </a:p>
          <a:p>
            <a:r>
              <a:rPr lang="en-AU" dirty="0" smtClean="0"/>
              <a:t>Improve congestion measurement</a:t>
            </a:r>
          </a:p>
          <a:p>
            <a:pPr lvl="1"/>
            <a:r>
              <a:rPr lang="en-AU" dirty="0"/>
              <a:t>slow short vehicle from an efficient, fast long truck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411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SBC 3: external detectors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AU" dirty="0" smtClean="0"/>
              <a:t>Enable use of IP base detectors</a:t>
            </a:r>
          </a:p>
          <a:p>
            <a:r>
              <a:rPr lang="en-AU" dirty="0" smtClean="0"/>
              <a:t>Provide drivers for converting continuous detection to SCATS input (Vo, </a:t>
            </a:r>
            <a:r>
              <a:rPr lang="en-AU" dirty="0" err="1" smtClean="0"/>
              <a:t>NonOcc</a:t>
            </a:r>
            <a:r>
              <a:rPr lang="en-AU" dirty="0" smtClean="0"/>
              <a:t>)</a:t>
            </a:r>
          </a:p>
          <a:p>
            <a:r>
              <a:rPr lang="en-AU" dirty="0" smtClean="0"/>
              <a:t>Provide interface delivering speed and length of each vehicle/pedestrians</a:t>
            </a:r>
          </a:p>
          <a:p>
            <a:r>
              <a:rPr lang="en-AU" dirty="0" smtClean="0"/>
              <a:t>Ability to define SI in a region from external sources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221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SCATS Update – Feb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SCATS 6.9.3 CR – </a:t>
            </a:r>
            <a:r>
              <a:rPr lang="en-AU" dirty="0" smtClean="0"/>
              <a:t>reported issues</a:t>
            </a:r>
          </a:p>
          <a:p>
            <a:r>
              <a:rPr lang="en-AU" dirty="0" smtClean="0"/>
              <a:t>SCATS 6.10 CR</a:t>
            </a:r>
          </a:p>
          <a:p>
            <a:pPr lvl="1"/>
            <a:r>
              <a:rPr lang="en-AU" dirty="0" smtClean="0"/>
              <a:t>New features</a:t>
            </a:r>
          </a:p>
          <a:p>
            <a:pPr lvl="1"/>
            <a:r>
              <a:rPr lang="en-AU" dirty="0" smtClean="0"/>
              <a:t>VC5.1 trial results</a:t>
            </a:r>
          </a:p>
          <a:p>
            <a:pPr lvl="1"/>
            <a:r>
              <a:rPr lang="en-AU" dirty="0" smtClean="0"/>
              <a:t>SCATS Priority Engine (SPE) trial results</a:t>
            </a:r>
          </a:p>
          <a:p>
            <a:r>
              <a:rPr lang="en-AU" dirty="0" smtClean="0"/>
              <a:t>Planned work packages</a:t>
            </a:r>
          </a:p>
          <a:p>
            <a:pPr lvl="1"/>
            <a:r>
              <a:rPr lang="en-AU" dirty="0" smtClean="0"/>
              <a:t>Vehicle detection technology</a:t>
            </a:r>
          </a:p>
          <a:p>
            <a:pPr lvl="1"/>
            <a:r>
              <a:rPr lang="en-AU" dirty="0" smtClean="0"/>
              <a:t>Upstream vehic</a:t>
            </a:r>
            <a:r>
              <a:rPr lang="en-AU" dirty="0" smtClean="0"/>
              <a:t>le detection</a:t>
            </a:r>
          </a:p>
          <a:p>
            <a:pPr lvl="1"/>
            <a:r>
              <a:rPr lang="en-AU" dirty="0" smtClean="0"/>
              <a:t>External detectors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SCATS 6.9.3 CR - Issues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 dirty="0">
                <a:latin typeface="Arial" charset="0"/>
                <a:cs typeface="Arial" charset="0"/>
              </a:rPr>
              <a:t>Pedestrian movement terminates on expiration of minimum green </a:t>
            </a:r>
            <a:r>
              <a:rPr lang="en-AU" altLang="en-US" dirty="0" smtClean="0">
                <a:latin typeface="Arial" charset="0"/>
                <a:cs typeface="Arial" charset="0"/>
              </a:rPr>
              <a:t>interval</a:t>
            </a:r>
          </a:p>
          <a:p>
            <a:pPr lvl="1" eaLnBrk="1" hangingPunct="1"/>
            <a:r>
              <a:rPr lang="en-AU" altLang="en-US" dirty="0" smtClean="0">
                <a:latin typeface="Arial" charset="0"/>
                <a:cs typeface="Arial" charset="0"/>
              </a:rPr>
              <a:t>RPS before NXP</a:t>
            </a:r>
            <a:endParaRPr lang="en-AU" altLang="en-US" dirty="0">
              <a:latin typeface="Arial" charset="0"/>
              <a:cs typeface="Arial" charset="0"/>
            </a:endParaRPr>
          </a:p>
          <a:p>
            <a:pPr eaLnBrk="1" hangingPunct="1"/>
            <a:r>
              <a:rPr lang="en-AU" altLang="en-US" dirty="0">
                <a:latin typeface="Arial" charset="0"/>
                <a:cs typeface="Arial" charset="0"/>
              </a:rPr>
              <a:t>Phase gap events not recorded </a:t>
            </a:r>
            <a:r>
              <a:rPr lang="en-AU" altLang="en-US" dirty="0" smtClean="0">
                <a:latin typeface="Arial" charset="0"/>
                <a:cs typeface="Arial" charset="0"/>
              </a:rPr>
              <a:t>as specified</a:t>
            </a:r>
          </a:p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Rare incorrect VC 5.x recognition</a:t>
            </a:r>
          </a:p>
          <a:p>
            <a:pPr lvl="1" eaLnBrk="1" hangingPunct="1"/>
            <a:r>
              <a:rPr lang="en-AU" altLang="en-US" dirty="0" smtClean="0">
                <a:latin typeface="Arial" charset="0"/>
                <a:cs typeface="Arial" charset="0"/>
              </a:rPr>
              <a:t>Communication stalls – set to VC=4!</a:t>
            </a:r>
            <a:endParaRPr lang="en-AU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Patch released 6.9.3 Build 21</a:t>
            </a:r>
          </a:p>
          <a:p>
            <a:pPr eaLnBrk="1" hangingPunct="1"/>
            <a:endParaRPr lang="en-AU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If CL &gt; 180 seconds, </a:t>
            </a:r>
            <a:r>
              <a:rPr lang="en-AU" altLang="en-US" dirty="0" smtClean="0">
                <a:latin typeface="Arial" charset="0"/>
                <a:cs typeface="Arial" charset="0"/>
              </a:rPr>
              <a:t>SK=AR! fails</a:t>
            </a:r>
            <a:endParaRPr lang="en-AU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SCATS 6.10 CR – </a:t>
            </a:r>
            <a:r>
              <a:rPr lang="en-AU" altLang="en-US" dirty="0" smtClean="0">
                <a:latin typeface="Arial" charset="0"/>
                <a:cs typeface="Arial" charset="0"/>
              </a:rPr>
              <a:t>prepared</a:t>
            </a:r>
            <a:endParaRPr lang="en-AU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New </a:t>
            </a:r>
            <a:r>
              <a:rPr lang="en-AU" altLang="en-US" dirty="0">
                <a:latin typeface="Arial" charset="0"/>
                <a:cs typeface="Arial" charset="0"/>
              </a:rPr>
              <a:t>ITS interface</a:t>
            </a:r>
          </a:p>
          <a:p>
            <a:pPr lvl="1" eaLnBrk="1" hangingPunct="1"/>
            <a:r>
              <a:rPr lang="en-AU" altLang="en-US" dirty="0">
                <a:latin typeface="Arial" charset="0"/>
                <a:cs typeface="Arial" charset="0"/>
              </a:rPr>
              <a:t>System status</a:t>
            </a:r>
          </a:p>
          <a:p>
            <a:pPr lvl="1" eaLnBrk="1" hangingPunct="1"/>
            <a:r>
              <a:rPr lang="en-AU" altLang="en-US" dirty="0">
                <a:latin typeface="Arial" charset="0"/>
                <a:cs typeface="Arial" charset="0"/>
              </a:rPr>
              <a:t>Intersection status/monitor</a:t>
            </a:r>
          </a:p>
          <a:p>
            <a:pPr lvl="1" eaLnBrk="1" hangingPunct="1"/>
            <a:r>
              <a:rPr lang="en-AU" altLang="en-US" dirty="0">
                <a:latin typeface="Arial" charset="0"/>
                <a:cs typeface="Arial" charset="0"/>
              </a:rPr>
              <a:t>Scheduled Dwell replacing GWR</a:t>
            </a:r>
          </a:p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SDS </a:t>
            </a:r>
            <a:r>
              <a:rPr lang="en-AU" altLang="en-US" dirty="0" smtClean="0">
                <a:latin typeface="Arial" charset="0"/>
                <a:cs typeface="Arial" charset="0"/>
              </a:rPr>
              <a:t>support – TransIS replacement</a:t>
            </a:r>
          </a:p>
          <a:p>
            <a:pPr lvl="2" eaLnBrk="1" hangingPunct="1"/>
            <a:r>
              <a:rPr lang="en-AU" altLang="en-US" dirty="0" smtClean="0">
                <a:latin typeface="Arial" charset="0"/>
                <a:cs typeface="Arial" charset="0"/>
              </a:rPr>
              <a:t>SPaT map and message</a:t>
            </a:r>
          </a:p>
          <a:p>
            <a:pPr lvl="2" eaLnBrk="1" hangingPunct="1"/>
            <a:r>
              <a:rPr lang="en-AU" altLang="en-US" dirty="0" smtClean="0">
                <a:latin typeface="Arial" charset="0"/>
                <a:cs typeface="Arial" charset="0"/>
              </a:rPr>
              <a:t>SSDI </a:t>
            </a:r>
            <a:r>
              <a:rPr lang="en-AU" altLang="en-US" dirty="0">
                <a:latin typeface="Arial" charset="0"/>
                <a:cs typeface="Arial" charset="0"/>
              </a:rPr>
              <a:t>– spatial </a:t>
            </a:r>
            <a:r>
              <a:rPr lang="en-AU" altLang="en-US" dirty="0" smtClean="0">
                <a:latin typeface="Arial" charset="0"/>
                <a:cs typeface="Arial" charset="0"/>
              </a:rPr>
              <a:t>support for measured data</a:t>
            </a:r>
            <a:endParaRPr lang="en-AU" altLang="en-US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SPE</a:t>
            </a:r>
            <a:endParaRPr lang="en-US" altLang="en-US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SPE-Web interface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Spatial queries instead of SCATS centric</a:t>
            </a:r>
          </a:p>
          <a:p>
            <a:pPr lvl="1" eaLnBrk="1" hangingPunct="1"/>
            <a:endParaRPr lang="en-AU" alt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SCATS 6.10 CR - </a:t>
            </a:r>
            <a:r>
              <a:rPr lang="en-AU" altLang="en-US" dirty="0">
                <a:latin typeface="Arial" charset="0"/>
                <a:cs typeface="Arial" charset="0"/>
              </a:rPr>
              <a:t>cont’d</a:t>
            </a:r>
            <a:endParaRPr lang="en-AU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SCATS SIM Repeatability</a:t>
            </a:r>
          </a:p>
          <a:p>
            <a:pPr eaLnBrk="1" hangingPunct="1"/>
            <a:endParaRPr lang="en-AU" alt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Access: support </a:t>
            </a:r>
            <a:r>
              <a:rPr lang="en-US" altLang="en-US" dirty="0" smtClean="0">
                <a:latin typeface="Arial" charset="0"/>
                <a:cs typeface="Arial" charset="0"/>
              </a:rPr>
              <a:t>new operating systems 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Windows 10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Access uses true-type font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Unlimited VR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Increased the number of scheduler items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Provide SS fallback reason</a:t>
            </a:r>
          </a:p>
          <a:p>
            <a:pPr lvl="1" eaLnBrk="1" hangingPunct="1"/>
            <a:r>
              <a:rPr lang="en-US" altLang="en-US" dirty="0" smtClean="0">
                <a:latin typeface="Arial" charset="0"/>
                <a:cs typeface="Arial" charset="0"/>
              </a:rPr>
              <a:t>Show last 4 voted SP, LP, marriage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VC5.1 trial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4 x each controller type deployed</a:t>
            </a:r>
          </a:p>
          <a:p>
            <a:r>
              <a:rPr lang="en-AU" dirty="0" smtClean="0"/>
              <a:t>True signal group state – verified</a:t>
            </a:r>
          </a:p>
          <a:p>
            <a:r>
              <a:rPr lang="en-AU" dirty="0" smtClean="0"/>
              <a:t>Intersection fallback - verified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Issues</a:t>
            </a:r>
          </a:p>
          <a:p>
            <a:pPr lvl="1"/>
            <a:r>
              <a:rPr lang="en-AU" dirty="0" smtClean="0"/>
              <a:t>SS fallback is not managed as specified</a:t>
            </a:r>
          </a:p>
          <a:p>
            <a:pPr lvl="1"/>
            <a:r>
              <a:rPr lang="en-AU" dirty="0" smtClean="0"/>
              <a:t>Detector state gets stuck on actuation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VC6.2 is now compiled (VC6.1 + VC5.1)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0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SPE trial: PTIPS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PTIPS replacement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7861697" cy="251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72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SPE trial: TPE extension</a:t>
            </a: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56115" y="1772816"/>
            <a:ext cx="6492240" cy="407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26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SBC 1: vehicle detection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Re-wiring </a:t>
            </a:r>
            <a:r>
              <a:rPr lang="en-AU" dirty="0"/>
              <a:t>of existing induction </a:t>
            </a:r>
            <a:r>
              <a:rPr lang="en-AU" dirty="0" smtClean="0"/>
              <a:t>loops</a:t>
            </a:r>
          </a:p>
          <a:p>
            <a:r>
              <a:rPr lang="en-AU" dirty="0" smtClean="0"/>
              <a:t>Provide </a:t>
            </a:r>
            <a:r>
              <a:rPr lang="en-AU" dirty="0"/>
              <a:t>information on travel speeds and </a:t>
            </a:r>
            <a:r>
              <a:rPr lang="en-AU" dirty="0" smtClean="0"/>
              <a:t>vehicle lengths</a:t>
            </a:r>
          </a:p>
          <a:p>
            <a:r>
              <a:rPr lang="en-AU" dirty="0" smtClean="0"/>
              <a:t>New detection technology:</a:t>
            </a:r>
          </a:p>
          <a:p>
            <a:pPr lvl="1"/>
            <a:r>
              <a:rPr lang="en-AU" dirty="0" smtClean="0"/>
              <a:t>Count on half loop</a:t>
            </a:r>
          </a:p>
          <a:p>
            <a:pPr lvl="1"/>
            <a:r>
              <a:rPr lang="en-AU" dirty="0" smtClean="0"/>
              <a:t>Calculate DS with full loop</a:t>
            </a:r>
          </a:p>
          <a:p>
            <a:pPr lvl="1"/>
            <a:r>
              <a:rPr lang="en-AU" dirty="0" smtClean="0"/>
              <a:t>Optimise </a:t>
            </a:r>
            <a:r>
              <a:rPr lang="en-AU" dirty="0"/>
              <a:t>the offset time between intersections</a:t>
            </a:r>
          </a:p>
        </p:txBody>
      </p:sp>
    </p:spTree>
    <p:extLst>
      <p:ext uri="{BB962C8B-B14F-4D97-AF65-F5344CB8AC3E}">
        <p14:creationId xmlns:p14="http://schemas.microsoft.com/office/powerpoint/2010/main" val="3837099538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_RTA">
  <a:themeElements>
    <a:clrScheme name="">
      <a:dk1>
        <a:srgbClr val="000000"/>
      </a:dk1>
      <a:lt1>
        <a:srgbClr val="FFFFFF"/>
      </a:lt1>
      <a:dk2>
        <a:srgbClr val="FFFFFF"/>
      </a:dk2>
      <a:lt2>
        <a:srgbClr val="999999"/>
      </a:lt2>
      <a:accent1>
        <a:srgbClr val="FF6600"/>
      </a:accent1>
      <a:accent2>
        <a:srgbClr val="6699FF"/>
      </a:accent2>
      <a:accent3>
        <a:srgbClr val="FFFFFF"/>
      </a:accent3>
      <a:accent4>
        <a:srgbClr val="000000"/>
      </a:accent4>
      <a:accent5>
        <a:srgbClr val="FFB8AA"/>
      </a:accent5>
      <a:accent6>
        <a:srgbClr val="5C8AE7"/>
      </a:accent6>
      <a:hlink>
        <a:srgbClr val="DF0303"/>
      </a:hlink>
      <a:folHlink>
        <a:srgbClr val="62BD19"/>
      </a:folHlink>
    </a:clrScheme>
    <a:fontScheme name="Corporate_RTA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rporate_RTA 1">
        <a:dk1>
          <a:srgbClr val="000000"/>
        </a:dk1>
        <a:lt1>
          <a:srgbClr val="FFFFFF"/>
        </a:lt1>
        <a:dk2>
          <a:srgbClr val="FFFFFF"/>
        </a:dk2>
        <a:lt2>
          <a:srgbClr val="999999"/>
        </a:lt2>
        <a:accent1>
          <a:srgbClr val="6699FF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E75C00"/>
        </a:accent6>
        <a:hlink>
          <a:srgbClr val="DF0303"/>
        </a:hlink>
        <a:folHlink>
          <a:srgbClr val="62BD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ms_ppoint_template_con4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tnsw_rta_ppt_corporate_blue</Template>
  <TotalTime>5014</TotalTime>
  <Words>363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Corporate_RTA</vt:lpstr>
      <vt:lpstr>rms_ppoint_template_con4 (2)</vt:lpstr>
      <vt:lpstr>SCATS Update</vt:lpstr>
      <vt:lpstr>SCATS Update – Feb 2017</vt:lpstr>
      <vt:lpstr>SCATS 6.9.3 CR - Issues</vt:lpstr>
      <vt:lpstr>SCATS 6.10 CR – prepared</vt:lpstr>
      <vt:lpstr>SCATS 6.10 CR - cont’d</vt:lpstr>
      <vt:lpstr>VC5.1 trial</vt:lpstr>
      <vt:lpstr>SPE trial: PTIPS</vt:lpstr>
      <vt:lpstr>SPE trial: TPE extension</vt:lpstr>
      <vt:lpstr>SBC 1: vehicle detection</vt:lpstr>
      <vt:lpstr>SBC 2: upstream detection</vt:lpstr>
      <vt:lpstr>SBC 3: external detectors</vt:lpstr>
    </vt:vector>
  </TitlesOfParts>
  <Manager>Andrew Mehaffey</Manager>
  <Company>Roads and Maritime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SCATS update SNUG 2017</dc:title>
  <dc:creator>Kamil Bagde</dc:creator>
  <cp:lastModifiedBy>bagdek</cp:lastModifiedBy>
  <cp:revision>123</cp:revision>
  <dcterms:created xsi:type="dcterms:W3CDTF">2011-02-04T03:25:56Z</dcterms:created>
  <dcterms:modified xsi:type="dcterms:W3CDTF">2017-02-20T09:04:56Z</dcterms:modified>
</cp:coreProperties>
</file>