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326" r:id="rId3"/>
    <p:sldId id="327" r:id="rId4"/>
    <p:sldId id="304" r:id="rId5"/>
    <p:sldId id="305" r:id="rId6"/>
    <p:sldId id="311" r:id="rId7"/>
    <p:sldId id="330" r:id="rId8"/>
    <p:sldId id="316" r:id="rId9"/>
    <p:sldId id="312" r:id="rId10"/>
    <p:sldId id="319" r:id="rId11"/>
    <p:sldId id="320" r:id="rId12"/>
    <p:sldId id="321" r:id="rId13"/>
    <p:sldId id="322" r:id="rId14"/>
    <p:sldId id="325" r:id="rId15"/>
    <p:sldId id="329" r:id="rId16"/>
    <p:sldId id="32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2662" autoAdjust="0"/>
  </p:normalViewPr>
  <p:slideViewPr>
    <p:cSldViewPr>
      <p:cViewPr varScale="1">
        <p:scale>
          <a:sx n="85" d="100"/>
          <a:sy n="85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31AA7-4072-4FB2-BE0D-56F08AB5F8B4}" type="datetimeFigureOut">
              <a:rPr lang="en-NZ" smtClean="0"/>
              <a:t>23/02/2017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9550-425F-4328-9AD3-381FF62644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793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938"/>
            <a:ext cx="29606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44824"/>
            <a:ext cx="8352928" cy="1439863"/>
          </a:xfrm>
        </p:spPr>
        <p:txBody>
          <a:bodyPr lIns="91440" tIns="45720" rIns="91440" bIns="45720"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NZ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501008"/>
            <a:ext cx="8352928" cy="1223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rgbClr val="F0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NZ" noProof="0" smtClean="0"/>
          </a:p>
        </p:txBody>
      </p:sp>
    </p:spTree>
    <p:extLst>
      <p:ext uri="{BB962C8B-B14F-4D97-AF65-F5344CB8AC3E}">
        <p14:creationId xmlns:p14="http://schemas.microsoft.com/office/powerpoint/2010/main" val="238373147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380401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44450"/>
            <a:ext cx="2239962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57225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02948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00630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8742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738448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85214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29431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0770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67058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9233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4450"/>
            <a:ext cx="89598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7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pic>
        <p:nvPicPr>
          <p:cNvPr id="1030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26175"/>
            <a:ext cx="15478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rgbClr val="0137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5000"/>
        </a:spcBef>
        <a:spcAft>
          <a:spcPct val="0"/>
        </a:spcAft>
        <a:buClr>
          <a:srgbClr val="F0AB00"/>
        </a:buClr>
        <a:buFont typeface="Times New Roman" pitchFamily="18" charset="0"/>
        <a:buChar char="─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5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5000"/>
        </a:spcBef>
        <a:spcAft>
          <a:spcPct val="0"/>
        </a:spcAft>
        <a:buClr>
          <a:srgbClr val="F0AB00"/>
        </a:buClr>
        <a:buFont typeface="Times New Roman" pitchFamily="18" charset="0"/>
        <a:buChar char="─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5000"/>
        </a:spcBef>
        <a:spcAft>
          <a:spcPct val="0"/>
        </a:spcAft>
        <a:buClr>
          <a:srgbClr val="F0AB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MOVA Traffic Signal Control</a:t>
            </a:r>
            <a:br>
              <a:rPr lang="en-US" dirty="0" smtClean="0"/>
            </a:br>
            <a:r>
              <a:rPr lang="en-US" dirty="0" smtClean="0"/>
              <a:t>Trial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" y="6353228"/>
            <a:ext cx="3240360" cy="503883"/>
          </a:xfrm>
        </p:spPr>
        <p:txBody>
          <a:bodyPr/>
          <a:lstStyle/>
          <a:p>
            <a:r>
              <a:rPr lang="en-NZ" sz="1400" dirty="0" smtClean="0"/>
              <a:t>Stephen Wright 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29231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Mova</a:t>
            </a:r>
            <a:r>
              <a:rPr lang="en-NZ" dirty="0" smtClean="0"/>
              <a:t> in congested </a:t>
            </a:r>
            <a:r>
              <a:rPr lang="en-NZ" dirty="0"/>
              <a:t>conditions?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Queues </a:t>
            </a:r>
            <a:r>
              <a:rPr lang="en-NZ" dirty="0"/>
              <a:t>should not form on any approach until </a:t>
            </a:r>
            <a:r>
              <a:rPr lang="en-NZ" dirty="0" smtClean="0"/>
              <a:t>the intersection as a whole </a:t>
            </a:r>
            <a:r>
              <a:rPr lang="en-NZ" dirty="0"/>
              <a:t>has demand in excess of capacity</a:t>
            </a:r>
          </a:p>
          <a:p>
            <a:r>
              <a:rPr lang="en-NZ" dirty="0" smtClean="0"/>
              <a:t>As </a:t>
            </a:r>
            <a:r>
              <a:rPr lang="en-NZ" dirty="0"/>
              <a:t>demand approaches saturation, the “delay </a:t>
            </a:r>
            <a:r>
              <a:rPr lang="en-NZ" dirty="0" smtClean="0"/>
              <a:t>minimising” algorithm </a:t>
            </a:r>
            <a:r>
              <a:rPr lang="en-NZ" dirty="0"/>
              <a:t>changes to a “capacity maximising” algorithm</a:t>
            </a:r>
          </a:p>
          <a:p>
            <a:r>
              <a:rPr lang="en-NZ" dirty="0" smtClean="0"/>
              <a:t>This </a:t>
            </a:r>
            <a:r>
              <a:rPr lang="en-NZ" dirty="0"/>
              <a:t>creates more green time for congested approaches, </a:t>
            </a:r>
            <a:r>
              <a:rPr lang="en-NZ" dirty="0" smtClean="0"/>
              <a:t>at the </a:t>
            </a:r>
            <a:r>
              <a:rPr lang="en-NZ" dirty="0"/>
              <a:t>expense of those uncongested, maximising </a:t>
            </a:r>
            <a:r>
              <a:rPr lang="en-NZ" dirty="0" smtClean="0"/>
              <a:t>control effectiveness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4093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the effect of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All </a:t>
            </a:r>
            <a:r>
              <a:rPr lang="en-NZ" dirty="0"/>
              <a:t>approaches clear every cycle</a:t>
            </a:r>
          </a:p>
          <a:p>
            <a:r>
              <a:rPr lang="en-NZ" dirty="0" err="1" smtClean="0"/>
              <a:t>Mova</a:t>
            </a:r>
            <a:r>
              <a:rPr lang="en-NZ" dirty="0" smtClean="0"/>
              <a:t> </a:t>
            </a:r>
            <a:r>
              <a:rPr lang="en-NZ" dirty="0"/>
              <a:t>automatically adjusts green time to </a:t>
            </a:r>
            <a:r>
              <a:rPr lang="en-NZ" dirty="0" smtClean="0"/>
              <a:t>accommodate demands</a:t>
            </a:r>
            <a:endParaRPr lang="en-NZ" dirty="0"/>
          </a:p>
          <a:p>
            <a:r>
              <a:rPr lang="en-NZ" dirty="0" smtClean="0"/>
              <a:t>No </a:t>
            </a:r>
            <a:r>
              <a:rPr lang="en-NZ" dirty="0"/>
              <a:t>queuing occurs until the junction as a whole is saturated</a:t>
            </a:r>
          </a:p>
          <a:p>
            <a:r>
              <a:rPr lang="en-NZ" dirty="0" smtClean="0"/>
              <a:t>When </a:t>
            </a:r>
            <a:r>
              <a:rPr lang="en-NZ" dirty="0"/>
              <a:t>running at or above capacity, queue </a:t>
            </a:r>
            <a:r>
              <a:rPr lang="en-NZ" dirty="0" smtClean="0"/>
              <a:t>management occurs </a:t>
            </a:r>
            <a:r>
              <a:rPr lang="en-NZ" dirty="0"/>
              <a:t>automatically to ensure critical approaches are </a:t>
            </a:r>
            <a:r>
              <a:rPr lang="en-NZ" dirty="0" smtClean="0"/>
              <a:t>kept clear</a:t>
            </a:r>
            <a:endParaRPr lang="en-NZ" dirty="0"/>
          </a:p>
          <a:p>
            <a:r>
              <a:rPr lang="en-NZ" dirty="0" smtClean="0"/>
              <a:t>A </a:t>
            </a:r>
            <a:r>
              <a:rPr lang="en-NZ" dirty="0"/>
              <a:t>high capacity, flexible and effective solution </a:t>
            </a:r>
            <a:r>
              <a:rPr lang="en-NZ" dirty="0" smtClean="0"/>
              <a:t>which automatically </a:t>
            </a:r>
            <a:r>
              <a:rPr lang="en-NZ" dirty="0"/>
              <a:t>accommodates intermittent </a:t>
            </a:r>
            <a:r>
              <a:rPr lang="en-NZ" dirty="0" smtClean="0"/>
              <a:t>queuing, accidents </a:t>
            </a:r>
            <a:r>
              <a:rPr lang="en-NZ" dirty="0"/>
              <a:t>and ‘events’</a:t>
            </a:r>
          </a:p>
        </p:txBody>
      </p:sp>
    </p:spTree>
    <p:extLst>
      <p:ext uri="{BB962C8B-B14F-4D97-AF65-F5344CB8AC3E}">
        <p14:creationId xmlns:p14="http://schemas.microsoft.com/office/powerpoint/2010/main" val="1198557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Benefit Achieved by </a:t>
            </a:r>
            <a:r>
              <a:rPr lang="en-NZ" dirty="0"/>
              <a:t>Implementing </a:t>
            </a:r>
            <a:r>
              <a:rPr lang="en-NZ" dirty="0" err="1"/>
              <a:t>Mova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How good is it? by comparison with VA</a:t>
            </a:r>
            <a:r>
              <a:rPr lang="en-NZ" dirty="0" smtClean="0"/>
              <a:t>…</a:t>
            </a:r>
          </a:p>
          <a:p>
            <a:r>
              <a:rPr lang="en-NZ" dirty="0"/>
              <a:t>TRL’s own research, (TRRL Research Report RR 279) indicated that crash reduction at major high speed high flow intersections was as high as 30</a:t>
            </a:r>
            <a:r>
              <a:rPr lang="en-NZ" dirty="0" smtClean="0"/>
              <a:t>%”</a:t>
            </a:r>
            <a:endParaRPr lang="en-NZ" dirty="0"/>
          </a:p>
          <a:p>
            <a:r>
              <a:rPr lang="en-NZ" dirty="0"/>
              <a:t>“As regards </a:t>
            </a:r>
            <a:r>
              <a:rPr lang="en-NZ" dirty="0" smtClean="0"/>
              <a:t>performance</a:t>
            </a:r>
            <a:r>
              <a:rPr lang="en-NZ" dirty="0"/>
              <a:t>, measured in terms of delay, </a:t>
            </a:r>
            <a:r>
              <a:rPr lang="en-NZ" dirty="0" smtClean="0"/>
              <a:t>the extent </a:t>
            </a:r>
            <a:r>
              <a:rPr lang="en-NZ" dirty="0"/>
              <a:t>of improvement ranges from single </a:t>
            </a:r>
            <a:r>
              <a:rPr lang="en-NZ" dirty="0" smtClean="0"/>
              <a:t>percentage figures </a:t>
            </a:r>
            <a:r>
              <a:rPr lang="en-NZ" dirty="0"/>
              <a:t>up to more than 20%, with an average of </a:t>
            </a:r>
            <a:r>
              <a:rPr lang="en-NZ" dirty="0" smtClean="0"/>
              <a:t>typically 13%.” Source</a:t>
            </a:r>
            <a:r>
              <a:rPr lang="en-NZ" dirty="0"/>
              <a:t>: </a:t>
            </a:r>
            <a:r>
              <a:rPr lang="en-NZ" dirty="0" smtClean="0"/>
              <a:t>TRL</a:t>
            </a:r>
            <a:endParaRPr lang="en-NZ" dirty="0"/>
          </a:p>
          <a:p>
            <a:r>
              <a:rPr lang="en-NZ" dirty="0"/>
              <a:t>On roundabouts, improvement between 20% and 30</a:t>
            </a:r>
            <a:r>
              <a:rPr lang="en-NZ" dirty="0" smtClean="0"/>
              <a:t>%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389607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Remote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Once Commissioned and Validated, the only monitoring needed </a:t>
            </a:r>
            <a:r>
              <a:rPr lang="en-NZ" dirty="0"/>
              <a:t>is </a:t>
            </a:r>
            <a:r>
              <a:rPr lang="en-NZ" dirty="0" smtClean="0"/>
              <a:t>to </a:t>
            </a:r>
            <a:r>
              <a:rPr lang="en-NZ" dirty="0"/>
              <a:t>identify and resolve hardware issues, </a:t>
            </a:r>
            <a:r>
              <a:rPr lang="en-NZ" dirty="0" smtClean="0"/>
              <a:t>for instance </a:t>
            </a:r>
            <a:r>
              <a:rPr lang="en-NZ" dirty="0"/>
              <a:t>lamp fails and detection </a:t>
            </a:r>
            <a:r>
              <a:rPr lang="en-NZ" dirty="0" smtClean="0"/>
              <a:t>issues</a:t>
            </a:r>
          </a:p>
          <a:p>
            <a:r>
              <a:rPr lang="en-NZ" dirty="0" smtClean="0"/>
              <a:t>Future compatibility within SCATS?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3594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Bus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Mova</a:t>
            </a:r>
            <a:r>
              <a:rPr lang="en-NZ" dirty="0"/>
              <a:t> incorporates emergency and priority vehicle (</a:t>
            </a:r>
            <a:r>
              <a:rPr lang="en-NZ" dirty="0" smtClean="0"/>
              <a:t>bus priority</a:t>
            </a:r>
            <a:r>
              <a:rPr lang="en-NZ" dirty="0"/>
              <a:t>) control </a:t>
            </a:r>
            <a:r>
              <a:rPr lang="en-NZ" dirty="0" smtClean="0"/>
              <a:t>parameters allowing </a:t>
            </a:r>
            <a:r>
              <a:rPr lang="en-NZ" dirty="0"/>
              <a:t>normal optimised </a:t>
            </a:r>
            <a:r>
              <a:rPr lang="en-NZ" dirty="0" err="1"/>
              <a:t>Mova</a:t>
            </a:r>
            <a:r>
              <a:rPr lang="en-NZ" dirty="0"/>
              <a:t> control until </a:t>
            </a:r>
            <a:r>
              <a:rPr lang="en-NZ" dirty="0" smtClean="0"/>
              <a:t>priority is </a:t>
            </a:r>
            <a:r>
              <a:rPr lang="en-NZ" dirty="0"/>
              <a:t>needed, when it is achieved within </a:t>
            </a:r>
            <a:r>
              <a:rPr lang="en-NZ" dirty="0" err="1"/>
              <a:t>Mova</a:t>
            </a:r>
            <a:r>
              <a:rPr lang="en-NZ" dirty="0"/>
              <a:t> </a:t>
            </a:r>
            <a:r>
              <a:rPr lang="en-NZ" dirty="0" smtClean="0"/>
              <a:t>without changing mode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Various </a:t>
            </a:r>
            <a:r>
              <a:rPr lang="en-NZ" dirty="0"/>
              <a:t>degrees of priority are available, </a:t>
            </a:r>
            <a:r>
              <a:rPr lang="en-NZ" dirty="0" smtClean="0"/>
              <a:t>including priority </a:t>
            </a:r>
            <a:r>
              <a:rPr lang="en-NZ" dirty="0"/>
              <a:t>dependant upon current traffic conditions</a:t>
            </a:r>
          </a:p>
        </p:txBody>
      </p:sp>
    </p:spTree>
    <p:extLst>
      <p:ext uri="{BB962C8B-B14F-4D97-AF65-F5344CB8AC3E}">
        <p14:creationId xmlns:p14="http://schemas.microsoft.com/office/powerpoint/2010/main" val="1532578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8785225" cy="4895850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 smtClean="0"/>
              <a:t>Thank you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38663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Arial,Bold"/>
              </a:rPr>
              <a:t>MOVA Decision Making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1400" dirty="0" smtClean="0"/>
              <a:t>once commissioned MOVA is continuously </a:t>
            </a:r>
            <a:r>
              <a:rPr lang="en-NZ" sz="1400" dirty="0"/>
              <a:t>making decisions regarding the optimum performance of the intersection by utilising </a:t>
            </a:r>
            <a:r>
              <a:rPr lang="en-NZ" sz="1400" dirty="0" smtClean="0"/>
              <a:t>dynamic and </a:t>
            </a:r>
            <a:r>
              <a:rPr lang="en-NZ" sz="1400" dirty="0"/>
              <a:t>historical information from its detector loops.</a:t>
            </a:r>
          </a:p>
          <a:p>
            <a:r>
              <a:rPr lang="en-NZ" sz="1400" dirty="0"/>
              <a:t>Since MOVA will dynamically make decisions as to the optimum length of each particular green </a:t>
            </a:r>
            <a:r>
              <a:rPr lang="en-NZ" sz="1400" dirty="0" smtClean="0"/>
              <a:t>period, signal </a:t>
            </a:r>
            <a:r>
              <a:rPr lang="en-NZ" sz="1400" dirty="0"/>
              <a:t>timings can vary widely as the traffic conditions change and MOVA will generate its own signal </a:t>
            </a:r>
            <a:r>
              <a:rPr lang="en-NZ" sz="1400" dirty="0" smtClean="0"/>
              <a:t>timings cycle-by-cycle</a:t>
            </a:r>
            <a:r>
              <a:rPr lang="en-NZ" sz="1400" dirty="0"/>
              <a:t>, varying continuously with traffic conditions.</a:t>
            </a:r>
          </a:p>
          <a:p>
            <a:r>
              <a:rPr lang="en-NZ" sz="1400" dirty="0"/>
              <a:t>The optimum cycle time is a product of intersection geometry and lost time, flows and turning movements.</a:t>
            </a:r>
          </a:p>
          <a:p>
            <a:r>
              <a:rPr lang="en-NZ" sz="1400" dirty="0"/>
              <a:t>MOVA continually monitors conditions during oversaturated periods and will, when appropriate, </a:t>
            </a:r>
            <a:r>
              <a:rPr lang="en-NZ" sz="1400" dirty="0" smtClean="0"/>
              <a:t>select and enforce </a:t>
            </a:r>
            <a:r>
              <a:rPr lang="en-NZ" sz="1400" dirty="0"/>
              <a:t>the cycle time which maximises capacity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NZ" dirty="0" smtClean="0"/>
              <a:t>The </a:t>
            </a:r>
            <a:r>
              <a:rPr lang="en-NZ" dirty="0"/>
              <a:t>decision-making algorithm is based upon a relationship between the duration of the current green </a:t>
            </a:r>
            <a:r>
              <a:rPr lang="en-NZ" dirty="0" smtClean="0"/>
              <a:t>stage and </a:t>
            </a:r>
            <a:r>
              <a:rPr lang="en-NZ" dirty="0"/>
              <a:t>the likely duration of the other stages, plus the lost time, making up the full cycle time.</a:t>
            </a:r>
          </a:p>
        </p:txBody>
      </p:sp>
    </p:spTree>
    <p:extLst>
      <p:ext uri="{BB962C8B-B14F-4D97-AF65-F5344CB8AC3E}">
        <p14:creationId xmlns:p14="http://schemas.microsoft.com/office/powerpoint/2010/main" val="2967640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Trail and Current Position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" y="1124744"/>
            <a:ext cx="8785225" cy="4895850"/>
          </a:xfrm>
        </p:spPr>
        <p:txBody>
          <a:bodyPr/>
          <a:lstStyle/>
          <a:p>
            <a:r>
              <a:rPr lang="en-NZ" dirty="0" smtClean="0">
                <a:solidFill>
                  <a:schemeClr val="tx1">
                    <a:lumMod val="50000"/>
                  </a:schemeClr>
                </a:solidFill>
              </a:rPr>
              <a:t>Working with NZTA, Christchurch, to trail an alternative method of control at isolated signalised intersections</a:t>
            </a:r>
          </a:p>
          <a:p>
            <a:endParaRPr lang="en-NZ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NZ" dirty="0" smtClean="0">
                <a:solidFill>
                  <a:schemeClr val="tx1">
                    <a:lumMod val="50000"/>
                  </a:schemeClr>
                </a:solidFill>
              </a:rPr>
              <a:t>Work undertaken as part of Efficiencies Programme </a:t>
            </a:r>
          </a:p>
          <a:p>
            <a:pPr marL="0" indent="0">
              <a:buNone/>
            </a:pPr>
            <a:endParaRPr lang="en-NZ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NZ" dirty="0" smtClean="0">
                <a:solidFill>
                  <a:schemeClr val="tx1">
                    <a:lumMod val="50000"/>
                  </a:schemeClr>
                </a:solidFill>
              </a:rPr>
              <a:t>Funding approved</a:t>
            </a:r>
          </a:p>
          <a:p>
            <a:pPr marL="0" indent="0">
              <a:buNone/>
            </a:pPr>
            <a:endParaRPr lang="en-NZ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96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Way Forward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Work with NZTA (client) and CTOC to agree on a suitable intersection</a:t>
            </a:r>
          </a:p>
          <a:p>
            <a:endParaRPr lang="en-NZ" dirty="0" smtClean="0"/>
          </a:p>
          <a:p>
            <a:r>
              <a:rPr lang="en-NZ" dirty="0" smtClean="0"/>
              <a:t>Formally engage a signals contractor to supply and build a MOVA compatible controller</a:t>
            </a:r>
          </a:p>
          <a:p>
            <a:endParaRPr lang="en-NZ" dirty="0" smtClean="0"/>
          </a:p>
          <a:p>
            <a:r>
              <a:rPr lang="en-NZ" dirty="0"/>
              <a:t>Engage with local signals </a:t>
            </a:r>
            <a:r>
              <a:rPr lang="en-NZ" dirty="0" smtClean="0"/>
              <a:t>contractor to work with MOVA supplier</a:t>
            </a:r>
          </a:p>
          <a:p>
            <a:endParaRPr lang="en-NZ" dirty="0" smtClean="0"/>
          </a:p>
          <a:p>
            <a:r>
              <a:rPr lang="en-NZ" dirty="0" smtClean="0"/>
              <a:t>Complete MOVA design and follow through to construction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039335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</a:t>
            </a:r>
            <a:r>
              <a:rPr lang="en-NZ" dirty="0" err="1"/>
              <a:t>Mova</a:t>
            </a:r>
            <a:r>
              <a:rPr lang="en-NZ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150" y="1092952"/>
            <a:ext cx="86636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err="1" smtClean="0">
                <a:solidFill>
                  <a:schemeClr val="tx1">
                    <a:lumMod val="50000"/>
                  </a:schemeClr>
                </a:solidFill>
              </a:rPr>
              <a:t>Mova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NZ" sz="2400" b="1" dirty="0">
                <a:solidFill>
                  <a:schemeClr val="tx1">
                    <a:lumMod val="50000"/>
                  </a:schemeClr>
                </a:solidFill>
              </a:rPr>
              <a:t>Microprocessor Optimised Vehicle Actuation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control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software to self-optimise the control system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for traffic signals</a:t>
            </a:r>
          </a:p>
          <a:p>
            <a:endParaRPr lang="en-NZ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NZ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“Using an online microprocessor, </a:t>
            </a:r>
            <a:r>
              <a:rPr lang="en-NZ" sz="2400" dirty="0" err="1">
                <a:solidFill>
                  <a:schemeClr val="tx1">
                    <a:lumMod val="50000"/>
                  </a:schemeClr>
                </a:solidFill>
              </a:rPr>
              <a:t>Mova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 maintains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the optimum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green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phase,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cycle time and control strategy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to accommodate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prevailing conditions to minimise queuing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at traffic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signal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intersections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achieving significant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improvement in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</a:rPr>
              <a:t>performance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8681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Arial,Bold"/>
              </a:rPr>
              <a:t>Dynamic Signal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 dynamic control system works on the spot, in the “now”</a:t>
            </a:r>
          </a:p>
          <a:p>
            <a:endParaRPr lang="en-N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Deals with traffic as it arrives </a:t>
            </a:r>
            <a:endParaRPr lang="en-N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Clears traffic on the first green it receives </a:t>
            </a:r>
            <a:endParaRPr lang="en-N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Each approach should clear all traffic each and every green (unless the junction is saturated) – should </a:t>
            </a:r>
            <a:endParaRPr lang="en-NZ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Fully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automatic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– to </a:t>
            </a: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deal with varying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conditions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NZ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N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Constantly changes green times to suit prevailing conditions, entirely </a:t>
            </a:r>
            <a:r>
              <a:rPr lang="en-N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automatically</a:t>
            </a:r>
            <a:endParaRPr lang="en-NZ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NZ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05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340769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000" dirty="0" smtClean="0">
                <a:latin typeface="Arial" panose="020B0604020202020204" pitchFamily="34" charset="0"/>
              </a:rPr>
              <a:t>Vehicle </a:t>
            </a:r>
            <a:r>
              <a:rPr lang="en-NZ" sz="2000" dirty="0">
                <a:latin typeface="Arial" panose="020B0604020202020204" pitchFamily="34" charset="0"/>
              </a:rPr>
              <a:t>detection using inductive loops – one or two </a:t>
            </a:r>
            <a:r>
              <a:rPr lang="en-NZ" sz="2000" dirty="0" smtClean="0">
                <a:latin typeface="Arial" panose="020B0604020202020204" pitchFamily="34" charset="0"/>
              </a:rPr>
              <a:t>loops per </a:t>
            </a:r>
            <a:r>
              <a:rPr lang="en-NZ" sz="2000" dirty="0">
                <a:latin typeface="Arial" panose="020B0604020202020204" pitchFamily="34" charset="0"/>
              </a:rPr>
              <a:t>lane to count vehicle </a:t>
            </a:r>
            <a:r>
              <a:rPr lang="en-NZ" sz="2000" dirty="0" smtClean="0">
                <a:latin typeface="Arial" panose="020B0604020202020204" pitchFamily="34" charset="0"/>
              </a:rPr>
              <a:t>arrivals</a:t>
            </a:r>
          </a:p>
          <a:p>
            <a:endParaRPr lang="en-NZ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000" dirty="0" smtClean="0">
                <a:latin typeface="Arial" panose="020B0604020202020204" pitchFamily="34" charset="0"/>
              </a:rPr>
              <a:t>An </a:t>
            </a:r>
            <a:r>
              <a:rPr lang="en-NZ" sz="2000" dirty="0">
                <a:latin typeface="Arial" panose="020B0604020202020204" pitchFamily="34" charset="0"/>
              </a:rPr>
              <a:t>‘X’ loop, about 3.5 seconds travel time from the </a:t>
            </a:r>
            <a:r>
              <a:rPr lang="en-NZ" sz="2000" dirty="0" smtClean="0">
                <a:latin typeface="Arial" panose="020B0604020202020204" pitchFamily="34" charset="0"/>
              </a:rPr>
              <a:t>limit 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000" dirty="0" smtClean="0">
                <a:latin typeface="Arial" panose="020B0604020202020204" pitchFamily="34" charset="0"/>
              </a:rPr>
              <a:t>An </a:t>
            </a:r>
            <a:r>
              <a:rPr lang="en-NZ" sz="2000" dirty="0">
                <a:latin typeface="Arial" panose="020B0604020202020204" pitchFamily="34" charset="0"/>
              </a:rPr>
              <a:t>‘IN’ loop to give a more distant view, important in </a:t>
            </a:r>
            <a:r>
              <a:rPr lang="en-NZ" sz="2000" dirty="0" smtClean="0">
                <a:latin typeface="Arial" panose="020B0604020202020204" pitchFamily="34" charset="0"/>
              </a:rPr>
              <a:t>the inter- </a:t>
            </a:r>
            <a:r>
              <a:rPr lang="en-NZ" sz="2000" dirty="0">
                <a:latin typeface="Arial" panose="020B0604020202020204" pitchFamily="34" charset="0"/>
              </a:rPr>
              <a:t>and off-peak when vehicles are free flowing </a:t>
            </a:r>
            <a:endParaRPr lang="en-NZ" sz="20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sz="20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000" dirty="0" smtClean="0">
                <a:latin typeface="Arial" panose="020B0604020202020204" pitchFamily="34" charset="0"/>
              </a:rPr>
              <a:t>Side </a:t>
            </a:r>
            <a:r>
              <a:rPr lang="en-NZ" sz="2000" dirty="0">
                <a:latin typeface="Arial" panose="020B0604020202020204" pitchFamily="34" charset="0"/>
              </a:rPr>
              <a:t>roads, </a:t>
            </a:r>
            <a:r>
              <a:rPr lang="en-NZ" sz="2000" dirty="0" smtClean="0">
                <a:latin typeface="Arial" panose="020B0604020202020204" pitchFamily="34" charset="0"/>
              </a:rPr>
              <a:t>limit line loops</a:t>
            </a:r>
            <a:endParaRPr lang="en-NZ" sz="20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sz="20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NZ" sz="2000" dirty="0">
                <a:latin typeface="Arial" panose="020B0604020202020204" pitchFamily="34" charset="0"/>
              </a:rPr>
              <a:t>Move maintains historic data for each lane in half hour intervals so it can use previous flows if all detectors fail on an approach</a:t>
            </a:r>
            <a:endParaRPr lang="en-N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4086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1124744"/>
            <a:ext cx="7484194" cy="45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2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Does </a:t>
            </a:r>
            <a:r>
              <a:rPr lang="en-NZ" dirty="0" err="1"/>
              <a:t>Mova</a:t>
            </a:r>
            <a:r>
              <a:rPr lang="en-NZ" dirty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091" cy="4895850"/>
          </a:xfrm>
        </p:spPr>
        <p:txBody>
          <a:bodyPr/>
          <a:lstStyle/>
          <a:p>
            <a:r>
              <a:rPr lang="en-NZ" sz="1600" b="1" dirty="0"/>
              <a:t>MOVA Operational Modes</a:t>
            </a:r>
          </a:p>
          <a:p>
            <a:pPr marL="0" indent="0">
              <a:buNone/>
            </a:pPr>
            <a:r>
              <a:rPr lang="en-NZ" sz="1600" dirty="0"/>
              <a:t>MOVA has two operational modes; the first deals with un-congested conditions, the second with </a:t>
            </a:r>
            <a:r>
              <a:rPr lang="en-NZ" sz="1600" dirty="0" smtClean="0"/>
              <a:t>situations when </a:t>
            </a:r>
            <a:r>
              <a:rPr lang="en-NZ" sz="1600" dirty="0"/>
              <a:t>the intersection becomes overloaded or congested. MOVA determines which mode is appropriate </a:t>
            </a:r>
            <a:r>
              <a:rPr lang="en-NZ" sz="1600" dirty="0" smtClean="0"/>
              <a:t>by accessing </a:t>
            </a:r>
            <a:r>
              <a:rPr lang="en-NZ" sz="1600" dirty="0"/>
              <a:t>information from on-street detection equipment and stored historical data.</a:t>
            </a:r>
            <a:endParaRPr lang="en-NZ" sz="1600" dirty="0" smtClean="0"/>
          </a:p>
          <a:p>
            <a:r>
              <a:rPr lang="en-NZ" sz="1600" b="1" dirty="0"/>
              <a:t>Un-congested mode</a:t>
            </a:r>
          </a:p>
          <a:p>
            <a:pPr marL="0" indent="0">
              <a:buNone/>
            </a:pPr>
            <a:r>
              <a:rPr lang="en-NZ" sz="1600" dirty="0" smtClean="0"/>
              <a:t>MOVA </a:t>
            </a:r>
            <a:r>
              <a:rPr lang="en-NZ" sz="1600" dirty="0"/>
              <a:t>seeks to disperse any queue which has built up during the red signal </a:t>
            </a:r>
            <a:r>
              <a:rPr lang="en-NZ" sz="1600" dirty="0" smtClean="0"/>
              <a:t>of each </a:t>
            </a:r>
            <a:r>
              <a:rPr lang="en-NZ" sz="1600" dirty="0"/>
              <a:t>traffic phase, and then carries out a delay-and-stops minimising procedure every half second.</a:t>
            </a:r>
          </a:p>
          <a:p>
            <a:pPr marL="0" indent="0">
              <a:buNone/>
            </a:pPr>
            <a:r>
              <a:rPr lang="en-NZ" sz="1600" dirty="0"/>
              <a:t>If there would be a benefit from extending the current green, then the current green would continue and </a:t>
            </a:r>
            <a:r>
              <a:rPr lang="en-NZ" sz="1600" dirty="0" smtClean="0"/>
              <a:t>the calculations </a:t>
            </a:r>
            <a:r>
              <a:rPr lang="en-NZ" sz="1600" dirty="0"/>
              <a:t>repeated. If no benefit were predicted, the signals would change to the next stage</a:t>
            </a:r>
            <a:r>
              <a:rPr lang="en-NZ" sz="1600" dirty="0" smtClean="0"/>
              <a:t>.</a:t>
            </a:r>
          </a:p>
          <a:p>
            <a:r>
              <a:rPr lang="en-NZ" sz="1600" b="1" dirty="0"/>
              <a:t>Congested mode</a:t>
            </a:r>
          </a:p>
          <a:p>
            <a:pPr marL="0" indent="0">
              <a:buNone/>
            </a:pPr>
            <a:r>
              <a:rPr lang="en-NZ" sz="1600" dirty="0"/>
              <a:t>In the congested mode, MOVA operates a capacity-maximising routine. This routine takes into </a:t>
            </a:r>
            <a:r>
              <a:rPr lang="en-NZ" sz="1600" dirty="0" smtClean="0"/>
              <a:t>account which </a:t>
            </a:r>
            <a:r>
              <a:rPr lang="en-NZ" sz="1600" dirty="0"/>
              <a:t>approaches are overloaded; the efficiency of green </a:t>
            </a:r>
            <a:r>
              <a:rPr lang="en-NZ" sz="1600" dirty="0" smtClean="0"/>
              <a:t>use, and </a:t>
            </a:r>
            <a:r>
              <a:rPr lang="en-NZ" sz="1600" dirty="0"/>
              <a:t>determines the signal timings which will maximise the intersection throughput under </a:t>
            </a:r>
            <a:r>
              <a:rPr lang="en-NZ" sz="1600" dirty="0" smtClean="0"/>
              <a:t>the flow </a:t>
            </a:r>
            <a:r>
              <a:rPr lang="en-NZ" sz="1600" dirty="0"/>
              <a:t>conditions prevailing</a:t>
            </a:r>
            <a:r>
              <a:rPr lang="en-NZ" sz="1600" dirty="0" smtClean="0"/>
              <a:t>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417791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Hardware</a:t>
            </a:r>
            <a:endParaRPr lang="en-US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68760"/>
            <a:ext cx="6470278" cy="40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7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ca White Template">
  <a:themeElements>
    <a:clrScheme name="Blank 10">
      <a:dk1>
        <a:srgbClr val="5F5F5F"/>
      </a:dk1>
      <a:lt1>
        <a:srgbClr val="FFFFFF"/>
      </a:lt1>
      <a:dk2>
        <a:srgbClr val="013799"/>
      </a:dk2>
      <a:lt2>
        <a:srgbClr val="808080"/>
      </a:lt2>
      <a:accent1>
        <a:srgbClr val="99AFD6"/>
      </a:accent1>
      <a:accent2>
        <a:srgbClr val="FFA904"/>
      </a:accent2>
      <a:accent3>
        <a:srgbClr val="FFFFFF"/>
      </a:accent3>
      <a:accent4>
        <a:srgbClr val="505050"/>
      </a:accent4>
      <a:accent5>
        <a:srgbClr val="CAD4E8"/>
      </a:accent5>
      <a:accent6>
        <a:srgbClr val="E79903"/>
      </a:accent6>
      <a:hlink>
        <a:srgbClr val="FFDFA4"/>
      </a:hlink>
      <a:folHlink>
        <a:srgbClr val="96969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808080"/>
        </a:dk1>
        <a:lt1>
          <a:srgbClr val="FFFFFF"/>
        </a:lt1>
        <a:dk2>
          <a:srgbClr val="18184A"/>
        </a:dk2>
        <a:lt2>
          <a:srgbClr val="277977"/>
        </a:lt2>
        <a:accent1>
          <a:srgbClr val="019F72"/>
        </a:accent1>
        <a:accent2>
          <a:srgbClr val="553FC1"/>
        </a:accent2>
        <a:accent3>
          <a:srgbClr val="ABABB1"/>
        </a:accent3>
        <a:accent4>
          <a:srgbClr val="DADADA"/>
        </a:accent4>
        <a:accent5>
          <a:srgbClr val="AACDBC"/>
        </a:accent5>
        <a:accent6>
          <a:srgbClr val="4C38AF"/>
        </a:accent6>
        <a:hlink>
          <a:srgbClr val="CCCCFF"/>
        </a:hlink>
        <a:folHlink>
          <a:srgbClr val="9AF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808080"/>
        </a:dk1>
        <a:lt1>
          <a:srgbClr val="FFFFFF"/>
        </a:lt1>
        <a:dk2>
          <a:srgbClr val="333366"/>
        </a:dk2>
        <a:lt2>
          <a:srgbClr val="99CCCC"/>
        </a:lt2>
        <a:accent1>
          <a:srgbClr val="339999"/>
        </a:accent1>
        <a:accent2>
          <a:srgbClr val="AEE020"/>
        </a:accent2>
        <a:accent3>
          <a:srgbClr val="ADADB8"/>
        </a:accent3>
        <a:accent4>
          <a:srgbClr val="DADADA"/>
        </a:accent4>
        <a:accent5>
          <a:srgbClr val="ADCACA"/>
        </a:accent5>
        <a:accent6>
          <a:srgbClr val="9DCB1C"/>
        </a:accent6>
        <a:hlink>
          <a:srgbClr val="FFCC00"/>
        </a:hlink>
        <a:folHlink>
          <a:srgbClr val="ACC6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5F5F5F"/>
        </a:dk1>
        <a:lt1>
          <a:srgbClr val="FFFFFF"/>
        </a:lt1>
        <a:dk2>
          <a:srgbClr val="013799"/>
        </a:dk2>
        <a:lt2>
          <a:srgbClr val="808080"/>
        </a:lt2>
        <a:accent1>
          <a:srgbClr val="99AFD6"/>
        </a:accent1>
        <a:accent2>
          <a:srgbClr val="FFA904"/>
        </a:accent2>
        <a:accent3>
          <a:srgbClr val="FFFFFF"/>
        </a:accent3>
        <a:accent4>
          <a:srgbClr val="505050"/>
        </a:accent4>
        <a:accent5>
          <a:srgbClr val="CAD4E8"/>
        </a:accent5>
        <a:accent6>
          <a:srgbClr val="E79903"/>
        </a:accent6>
        <a:hlink>
          <a:srgbClr val="FFDFA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VISION</Template>
  <TotalTime>3073</TotalTime>
  <Words>915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Arial,Bold</vt:lpstr>
      <vt:lpstr>Wingdings</vt:lpstr>
      <vt:lpstr>Calibri</vt:lpstr>
      <vt:lpstr>Arial</vt:lpstr>
      <vt:lpstr>Times New Roman</vt:lpstr>
      <vt:lpstr>Beca White Template</vt:lpstr>
      <vt:lpstr>MOVA Traffic Signal Control Trial </vt:lpstr>
      <vt:lpstr>The Trail and Current Position</vt:lpstr>
      <vt:lpstr>Way Forward</vt:lpstr>
      <vt:lpstr>What is Mova?</vt:lpstr>
      <vt:lpstr>Dynamic Signal Control</vt:lpstr>
      <vt:lpstr>Detection requirements</vt:lpstr>
      <vt:lpstr>PowerPoint Presentation</vt:lpstr>
      <vt:lpstr>How Does Mova Work?</vt:lpstr>
      <vt:lpstr>Hardware</vt:lpstr>
      <vt:lpstr>Mova in congested conditions?</vt:lpstr>
      <vt:lpstr>What is the effect of this?</vt:lpstr>
      <vt:lpstr>Benefit Achieved by Implementing Mova</vt:lpstr>
      <vt:lpstr>Remote Monitoring</vt:lpstr>
      <vt:lpstr>Bus Priority</vt:lpstr>
      <vt:lpstr>PowerPoint Presentation</vt:lpstr>
      <vt:lpstr>MOVA Decision Making Process</vt:lpstr>
    </vt:vector>
  </TitlesOfParts>
  <Company>Beca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Peat</dc:creator>
  <cp:lastModifiedBy>Stephen Wright</cp:lastModifiedBy>
  <cp:revision>134</cp:revision>
  <dcterms:created xsi:type="dcterms:W3CDTF">2014-06-25T06:31:35Z</dcterms:created>
  <dcterms:modified xsi:type="dcterms:W3CDTF">2017-02-23T01:13:52Z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M_Activity">
    <vt:lpwstr>WP 900 - Variations</vt:lpwstr>
  </property>
  <property fmtid="{D5CDD505-2E9C-101B-9397-08002B2CF9AE}" pid="3" name="D_CUST_Additional Reference Definition">
    <vt:lpwstr>Beca Reference</vt:lpwstr>
  </property>
  <property fmtid="{D5CDD505-2E9C-101B-9397-08002B2CF9AE}" pid="4" name="D_CUST_Additional Reference Value">
    <vt:lpwstr/>
  </property>
  <property fmtid="{D5CDD505-2E9C-101B-9397-08002B2CF9AE}" pid="5" name="D_CUST_Associated Organisations">
    <vt:lpwstr/>
  </property>
  <property fmtid="{D5CDD505-2E9C-101B-9397-08002B2CF9AE}" pid="6" name="D_CUST_Associated People">
    <vt:lpwstr/>
  </property>
  <property fmtid="{D5CDD505-2E9C-101B-9397-08002B2CF9AE}" pid="7" name="FM_Beca Company">
    <vt:lpwstr>014 - Beca Limited</vt:lpwstr>
  </property>
  <property fmtid="{D5CDD505-2E9C-101B-9397-08002B2CF9AE}" pid="8" name="FM_Beca Job Director">
    <vt:lpwstr>Nathan Baker</vt:lpwstr>
  </property>
  <property fmtid="{D5CDD505-2E9C-101B-9397-08002B2CF9AE}" pid="9" name="FM_Beca Job Manager">
    <vt:lpwstr>Phil Gurnsey</vt:lpwstr>
  </property>
  <property fmtid="{D5CDD505-2E9C-101B-9397-08002B2CF9AE}" pid="10" name="FM_Beca Section">
    <vt:lpwstr>014-426 Wellington Planning - BL</vt:lpwstr>
  </property>
  <property fmtid="{D5CDD505-2E9C-101B-9397-08002B2CF9AE}" pid="11" name="D_CUST_Business Value">
    <vt:lpwstr>Normal</vt:lpwstr>
  </property>
  <property fmtid="{D5CDD505-2E9C-101B-9397-08002B2CF9AE}" pid="12" name="FM_Case ID">
    <vt:lpwstr>WP 900 - Variations</vt:lpwstr>
  </property>
  <property fmtid="{D5CDD505-2E9C-101B-9397-08002B2CF9AE}" pid="13" name="D_STAT_Category Id">
    <vt:i4>0</vt:i4>
  </property>
  <property fmtid="{D5CDD505-2E9C-101B-9397-08002B2CF9AE}" pid="14" name="D_STAT_Category Name">
    <vt:lpwstr/>
  </property>
  <property fmtid="{D5CDD505-2E9C-101B-9397-08002B2CF9AE}" pid="15" name="FM_Client Contact">
    <vt:lpwstr>Phil Stroud</vt:lpwstr>
  </property>
  <property fmtid="{D5CDD505-2E9C-101B-9397-08002B2CF9AE}" pid="16" name="FM_Client Organisation">
    <vt:lpwstr>Kapiti Coast District Council</vt:lpwstr>
  </property>
  <property fmtid="{D5CDD505-2E9C-101B-9397-08002B2CF9AE}" pid="17" name="FM_Client Parent">
    <vt:lpwstr/>
  </property>
  <property fmtid="{D5CDD505-2E9C-101B-9397-08002B2CF9AE}" pid="18" name="WS_D_CUST_Organisation.ABNNumber">
    <vt:lpwstr/>
  </property>
  <property fmtid="{D5CDD505-2E9C-101B-9397-08002B2CF9AE}" pid="19" name="WS_D_CUST_Organisation.AddressLine1">
    <vt:lpwstr>PO Box 6345</vt:lpwstr>
  </property>
  <property fmtid="{D5CDD505-2E9C-101B-9397-08002B2CF9AE}" pid="20" name="WS_D_CUST_Organisation.AddressLine2">
    <vt:lpwstr>Wellesley St</vt:lpwstr>
  </property>
  <property fmtid="{D5CDD505-2E9C-101B-9397-08002B2CF9AE}" pid="21" name="WS_D_CUST_Organisation.AddressLine3">
    <vt:lpwstr/>
  </property>
  <property fmtid="{D5CDD505-2E9C-101B-9397-08002B2CF9AE}" pid="22" name="WS_D_CUST_Organisation.AddressPostcode">
    <vt:lpwstr>1141</vt:lpwstr>
  </property>
  <property fmtid="{D5CDD505-2E9C-101B-9397-08002B2CF9AE}" pid="23" name="WS_D_CUST_Organisation.AddressRegion">
    <vt:lpwstr/>
  </property>
  <property fmtid="{D5CDD505-2E9C-101B-9397-08002B2CF9AE}" pid="24" name="WS_D_CUST_Organisation.AddressTownCity">
    <vt:lpwstr>Auckland</vt:lpwstr>
  </property>
  <property fmtid="{D5CDD505-2E9C-101B-9397-08002B2CF9AE}" pid="25" name="WS_D_CUST_Organisation.BankAcNumber">
    <vt:lpwstr>03 0104 0829411 00</vt:lpwstr>
  </property>
  <property fmtid="{D5CDD505-2E9C-101B-9397-08002B2CF9AE}" pid="26" name="WS_D_CUST_Organisation.BecaManagerName">
    <vt:lpwstr>Greg Lowe</vt:lpwstr>
  </property>
  <property fmtid="{D5CDD505-2E9C-101B-9397-08002B2CF9AE}" pid="27" name="WS_D_CUST_Organisation.CompanyID">
    <vt:lpwstr>14</vt:lpwstr>
  </property>
  <property fmtid="{D5CDD505-2E9C-101B-9397-08002B2CF9AE}" pid="28" name="WS_D_CUST_Organisation.Country">
    <vt:lpwstr>New</vt:lpwstr>
  </property>
  <property fmtid="{D5CDD505-2E9C-101B-9397-08002B2CF9AE}" pid="29" name="WS_D_CUST_Organisation.DisplayName">
    <vt:lpwstr>Beca Ltd</vt:lpwstr>
  </property>
  <property fmtid="{D5CDD505-2E9C-101B-9397-08002B2CF9AE}" pid="30" name="WS_D_CUST_Organisation.EmailAddress">
    <vt:lpwstr/>
  </property>
  <property fmtid="{D5CDD505-2E9C-101B-9397-08002B2CF9AE}" pid="31" name="WS_D_CUST_Organisation.FaxNumber">
    <vt:lpwstr>+64 (9) 300 9300</vt:lpwstr>
  </property>
  <property fmtid="{D5CDD505-2E9C-101B-9397-08002B2CF9AE}" pid="32" name="WS_D_CUST_Organisation.GSTNumber">
    <vt:lpwstr>77-330-577</vt:lpwstr>
  </property>
  <property fmtid="{D5CDD505-2E9C-101B-9397-08002B2CF9AE}" pid="33" name="WS_D_CUST_Organisation.Hub">
    <vt:lpwstr/>
  </property>
  <property fmtid="{D5CDD505-2E9C-101B-9397-08002B2CF9AE}" pid="34" name="WS_D_CUST_Organisation.MarketSegment">
    <vt:lpwstr/>
  </property>
  <property fmtid="{D5CDD505-2E9C-101B-9397-08002B2CF9AE}" pid="35" name="WS_D_CUST_Organisation.OrganisationID">
    <vt:lpwstr/>
  </property>
  <property fmtid="{D5CDD505-2E9C-101B-9397-08002B2CF9AE}" pid="36" name="WS_D_CUST_Organisation.OrganisationType">
    <vt:lpwstr>Internal</vt:lpwstr>
  </property>
  <property fmtid="{D5CDD505-2E9C-101B-9397-08002B2CF9AE}" pid="37" name="WS_D_CUST_Organisation.ParentOrganisationName">
    <vt:lpwstr>Beca Ltd</vt:lpwstr>
  </property>
  <property fmtid="{D5CDD505-2E9C-101B-9397-08002B2CF9AE}" pid="38" name="WS_D_CUST_Organisation.PhoneNumber">
    <vt:lpwstr>+ 64 (9) 300 9000</vt:lpwstr>
  </property>
  <property fmtid="{D5CDD505-2E9C-101B-9397-08002B2CF9AE}" pid="39" name="WS_D_CUST_Organisation.PhysicalAddress">
    <vt:lpwstr/>
  </property>
  <property fmtid="{D5CDD505-2E9C-101B-9397-08002B2CF9AE}" pid="40" name="WS_D_CUST_Organisation.PostalAddress">
    <vt:lpwstr>PO Box 6345
Wellesley St
Auckland
1141
New</vt:lpwstr>
  </property>
  <property fmtid="{D5CDD505-2E9C-101B-9397-08002B2CF9AE}" pid="41" name="WS_D_CUST_Organisation.ShortName">
    <vt:lpwstr/>
  </property>
  <property fmtid="{D5CDD505-2E9C-101B-9397-08002B2CF9AE}" pid="42" name="WS_D_CUST_Organisation.Website">
    <vt:lpwstr/>
  </property>
  <property fmtid="{D5CDD505-2E9C-101B-9397-08002B2CF9AE}" pid="43" name="WS_D_CUST_Originator.AddressLine1">
    <vt:lpwstr>21 Pitt Street</vt:lpwstr>
  </property>
  <property fmtid="{D5CDD505-2E9C-101B-9397-08002B2CF9AE}" pid="44" name="WS_D_CUST_Originator.AddressLine2">
    <vt:lpwstr/>
  </property>
  <property fmtid="{D5CDD505-2E9C-101B-9397-08002B2CF9AE}" pid="45" name="WS_D_CUST_Originator.AddressLine3">
    <vt:lpwstr>PO Box 6345</vt:lpwstr>
  </property>
  <property fmtid="{D5CDD505-2E9C-101B-9397-08002B2CF9AE}" pid="46" name="WS_D_CUST_Originator.AddressPostcode">
    <vt:lpwstr>1141</vt:lpwstr>
  </property>
  <property fmtid="{D5CDD505-2E9C-101B-9397-08002B2CF9AE}" pid="47" name="WS_D_CUST_Originator.AddressRegion">
    <vt:lpwstr>Auckland</vt:lpwstr>
  </property>
  <property fmtid="{D5CDD505-2E9C-101B-9397-08002B2CF9AE}" pid="48" name="WS_D_CUST_Originator.AddressTownCity">
    <vt:lpwstr>Auckland</vt:lpwstr>
  </property>
  <property fmtid="{D5CDD505-2E9C-101B-9397-08002B2CF9AE}" pid="49" name="WS_D_CUST_Originator.BecaManagerName">
    <vt:lpwstr>Bruce Walton</vt:lpwstr>
  </property>
  <property fmtid="{D5CDD505-2E9C-101B-9397-08002B2CF9AE}" pid="50" name="WS_D_CUST_Originator.Company">
    <vt:lpwstr>Beca Ltd</vt:lpwstr>
  </property>
  <property fmtid="{D5CDD505-2E9C-101B-9397-08002B2CF9AE}" pid="51" name="WS_D_CUST_Originator.CompanyID">
    <vt:lpwstr>14</vt:lpwstr>
  </property>
  <property fmtid="{D5CDD505-2E9C-101B-9397-08002B2CF9AE}" pid="52" name="WS_D_CUST_Originator.CompanyShortName">
    <vt:lpwstr>Beca Ltd</vt:lpwstr>
  </property>
  <property fmtid="{D5CDD505-2E9C-101B-9397-08002B2CF9AE}" pid="53" name="WS_D_CUST_Originator.Country">
    <vt:lpwstr>New Zealand</vt:lpwstr>
  </property>
  <property fmtid="{D5CDD505-2E9C-101B-9397-08002B2CF9AE}" pid="54" name="WS_D_CUST_Originator.DisplayName">
    <vt:lpwstr>Martin Peat</vt:lpwstr>
  </property>
  <property fmtid="{D5CDD505-2E9C-101B-9397-08002B2CF9AE}" pid="55" name="WS_D_CUST_Originator.EmailAddress">
    <vt:lpwstr>martin.peat@beca.com</vt:lpwstr>
  </property>
  <property fmtid="{D5CDD505-2E9C-101B-9397-08002B2CF9AE}" pid="56" name="WS_D_CUST_Originator.EmployeeNumber">
    <vt:lpwstr>19071</vt:lpwstr>
  </property>
  <property fmtid="{D5CDD505-2E9C-101B-9397-08002B2CF9AE}" pid="57" name="WS_D_CUST_Originator.FaxNumber">
    <vt:lpwstr>+64 9 300 9300</vt:lpwstr>
  </property>
  <property fmtid="{D5CDD505-2E9C-101B-9397-08002B2CF9AE}" pid="58" name="WS_D_CUST_Originator.FirstName">
    <vt:lpwstr>Martin</vt:lpwstr>
  </property>
  <property fmtid="{D5CDD505-2E9C-101B-9397-08002B2CF9AE}" pid="59" name="WS_D_CUST_Originator.Hub">
    <vt:lpwstr/>
  </property>
  <property fmtid="{D5CDD505-2E9C-101B-9397-08002B2CF9AE}" pid="60" name="WS_D_CUST_Originator.Initials">
    <vt:lpwstr>MJP</vt:lpwstr>
  </property>
  <property fmtid="{D5CDD505-2E9C-101B-9397-08002B2CF9AE}" pid="61" name="WS_D_CUST_Originator.JobTitle">
    <vt:lpwstr>Transportation Engineer</vt:lpwstr>
  </property>
  <property fmtid="{D5CDD505-2E9C-101B-9397-08002B2CF9AE}" pid="62" name="WS_D_CUST_Originator.Login">
    <vt:lpwstr>MJP2</vt:lpwstr>
  </property>
  <property fmtid="{D5CDD505-2E9C-101B-9397-08002B2CF9AE}" pid="63" name="WS_D_CUST_Originator.MobileNumber">
    <vt:lpwstr/>
  </property>
  <property fmtid="{D5CDD505-2E9C-101B-9397-08002B2CF9AE}" pid="64" name="WS_D_CUST_Originator.OfficeLocation">
    <vt:lpwstr>21 Pitt Street - Level 7</vt:lpwstr>
  </property>
  <property fmtid="{D5CDD505-2E9C-101B-9397-08002B2CF9AE}" pid="65" name="WS_D_CUST_Originator.OfficePhoneNumber">
    <vt:lpwstr>+64 9 300 9000</vt:lpwstr>
  </property>
  <property fmtid="{D5CDD505-2E9C-101B-9397-08002B2CF9AE}" pid="66" name="WS_D_CUST_Originator.Organisation">
    <vt:lpwstr>381</vt:lpwstr>
  </property>
  <property fmtid="{D5CDD505-2E9C-101B-9397-08002B2CF9AE}" pid="67" name="WS_D_CUST_Originator.OrganisationName">
    <vt:lpwstr>Transportation - BL</vt:lpwstr>
  </property>
  <property fmtid="{D5CDD505-2E9C-101B-9397-08002B2CF9AE}" pid="68" name="WS_D_CUST_Originator.PhoneExtension">
    <vt:lpwstr/>
  </property>
  <property fmtid="{D5CDD505-2E9C-101B-9397-08002B2CF9AE}" pid="69" name="WS_D_CUST_Originator.PhoneNumber">
    <vt:lpwstr>+64-9-3035997</vt:lpwstr>
  </property>
  <property fmtid="{D5CDD505-2E9C-101B-9397-08002B2CF9AE}" pid="70" name="WS_D_CUST_Originator.PostalAddress">
    <vt:lpwstr>21 Pitt Street
PO Box 6345
Auckland
1141
New Zealand</vt:lpwstr>
  </property>
  <property fmtid="{D5CDD505-2E9C-101B-9397-08002B2CF9AE}" pid="71" name="WS_D_CUST_Originator.PrimaryDiscipline">
    <vt:lpwstr/>
  </property>
  <property fmtid="{D5CDD505-2E9C-101B-9397-08002B2CF9AE}" pid="72" name="WS_D_CUST_Originator.Surname">
    <vt:lpwstr>Peat</vt:lpwstr>
  </property>
  <property fmtid="{D5CDD505-2E9C-101B-9397-08002B2CF9AE}" pid="73" name="D_CUST_Document Subtype">
    <vt:lpwstr>Blank presentation</vt:lpwstr>
  </property>
  <property fmtid="{D5CDD505-2E9C-101B-9397-08002B2CF9AE}" pid="74" name="D_CUST_Document Template">
    <vt:lpwstr>Beca Vision</vt:lpwstr>
  </property>
  <property fmtid="{D5CDD505-2E9C-101B-9397-08002B2CF9AE}" pid="75" name="Document Template Path and Filename">
    <vt:lpwstr>C:\Program Files (x86)\Beca\Meridio\Templates\Powerpoint\VISION.pot</vt:lpwstr>
  </property>
  <property fmtid="{D5CDD505-2E9C-101B-9397-08002B2CF9AE}" pid="76" name="D_CUST_Document Type">
    <vt:lpwstr>Blank Presentation</vt:lpwstr>
  </property>
  <property fmtid="{D5CDD505-2E9C-101B-9397-08002B2CF9AE}" pid="77" name="D_STAT_File Name">
    <vt:lpwstr>NZ1-9169654-KTM3 Preliminary Model Results.pptx</vt:lpwstr>
  </property>
  <property fmtid="{D5CDD505-2E9C-101B-9397-08002B2CF9AE}" pid="78" name="FullIdPath">
    <vt:lpwstr/>
  </property>
  <property fmtid="{D5CDD505-2E9C-101B-9397-08002B2CF9AE}" pid="79" name="FullPath">
    <vt:lpwstr/>
  </property>
  <property fmtid="{D5CDD505-2E9C-101B-9397-08002B2CF9AE}" pid="80" name="FM_Function">
    <vt:lpwstr>Projects</vt:lpwstr>
  </property>
  <property fmtid="{D5CDD505-2E9C-101B-9397-08002B2CF9AE}" pid="81" name="FM_Function Grouping">
    <vt:lpwstr>Clients</vt:lpwstr>
  </property>
  <property fmtid="{D5CDD505-2E9C-101B-9397-08002B2CF9AE}" pid="82" name="D_CUST_Has Paper Rendition">
    <vt:lpwstr>False</vt:lpwstr>
  </property>
  <property fmtid="{D5CDD505-2E9C-101B-9397-08002B2CF9AE}" pid="83" name="D_STAT_IconFilename">
    <vt:lpwstr>document.ico</vt:lpwstr>
  </property>
  <property fmtid="{D5CDD505-2E9C-101B-9397-08002B2CF9AE}" pid="84" name="D_STAT_Is Locked">
    <vt:bool>false</vt:bool>
  </property>
  <property fmtid="{D5CDD505-2E9C-101B-9397-08002B2CF9AE}" pid="85" name="D_STAT_Is Marked for Delete">
    <vt:bool>false</vt:bool>
  </property>
  <property fmtid="{D5CDD505-2E9C-101B-9397-08002B2CF9AE}" pid="86" name="D_STAT_Is Record">
    <vt:bool>false</vt:bool>
  </property>
  <property fmtid="{D5CDD505-2E9C-101B-9397-08002B2CF9AE}" pid="87" name="FM_Job Name">
    <vt:lpwstr>Town Centres &amp; Connectors</vt:lpwstr>
  </property>
  <property fmtid="{D5CDD505-2E9C-101B-9397-08002B2CF9AE}" pid="88" name="FM_Job Number">
    <vt:lpwstr>4261941</vt:lpwstr>
  </property>
  <property fmtid="{D5CDD505-2E9C-101B-9397-08002B2CF9AE}" pid="89" name="D_CUST_Know how Value">
    <vt:lpwstr>No</vt:lpwstr>
  </property>
  <property fmtid="{D5CDD505-2E9C-101B-9397-08002B2CF9AE}" pid="90" name="D_STAT_Local File Path">
    <vt:lpwstr/>
  </property>
  <property fmtid="{D5CDD505-2E9C-101B-9397-08002B2CF9AE}" pid="91" name="D_STAT_Locked By">
    <vt:lpwstr/>
  </property>
  <property fmtid="{D5CDD505-2E9C-101B-9397-08002B2CF9AE}" pid="92" name="FM_Market Segment">
    <vt:lpwstr>Government Advisory</vt:lpwstr>
  </property>
  <property fmtid="{D5CDD505-2E9C-101B-9397-08002B2CF9AE}" pid="93" name="D_STAT_Mime Type">
    <vt:lpwstr/>
  </property>
  <property fmtid="{D5CDD505-2E9C-101B-9397-08002B2CF9AE}" pid="94" name="OfficeDocumentIdentifier">
    <vt:lpwstr>('New Zealand', 9169654)_[NZ1-9169654-KTM3 Preliminary Model Results]</vt:lpwstr>
  </property>
  <property fmtid="{D5CDD505-2E9C-101B-9397-08002B2CF9AE}" pid="95" name="D_CUST_Organisation">
    <vt:lpwstr>Beca Ltd</vt:lpwstr>
  </property>
  <property fmtid="{D5CDD505-2E9C-101B-9397-08002B2CF9AE}" pid="96" name="D_CUST_Organisation ID">
    <vt:lpwstr>014</vt:lpwstr>
  </property>
  <property fmtid="{D5CDD505-2E9C-101B-9397-08002B2CF9AE}" pid="97" name="D_CUST_Originator">
    <vt:lpwstr>Martin Peat</vt:lpwstr>
  </property>
  <property fmtid="{D5CDD505-2E9C-101B-9397-08002B2CF9AE}" pid="98" name="D_CUST_Originator Organisation">
    <vt:lpwstr/>
  </property>
  <property fmtid="{D5CDD505-2E9C-101B-9397-08002B2CF9AE}" pid="99" name="Parent Folder Id">
    <vt:lpwstr>('New Zealand', 1522126)</vt:lpwstr>
  </property>
  <property fmtid="{D5CDD505-2E9C-101B-9397-08002B2CF9AE}" pid="100" name="D_STAT_Policy Id">
    <vt:i4>1</vt:i4>
  </property>
  <property fmtid="{D5CDD505-2E9C-101B-9397-08002B2CF9AE}" pid="101" name="FM_Project Location">
    <vt:lpwstr>*Wellington Region</vt:lpwstr>
  </property>
  <property fmtid="{D5CDD505-2E9C-101B-9397-08002B2CF9AE}" pid="102" name="D_CUST_Prompt for Revision Details">
    <vt:lpwstr>False</vt:lpwstr>
  </property>
  <property fmtid="{D5CDD505-2E9C-101B-9397-08002B2CF9AE}" pid="103" name="D_STAT_PROP_dateAdded">
    <vt:filetime>2014-06-25T06:31:48Z</vt:filetime>
  </property>
  <property fmtid="{D5CDD505-2E9C-101B-9397-08002B2CF9AE}" pid="104" name="D_STAT_PROP_documentId">
    <vt:lpwstr>('New Zealand', 9169654)</vt:lpwstr>
  </property>
  <property fmtid="{D5CDD505-2E9C-101B-9397-08002B2CF9AE}" pid="105" name="D_STAT_PROP_lastModifiedByUserName">
    <vt:lpwstr>Martin Peat</vt:lpwstr>
  </property>
  <property fmtid="{D5CDD505-2E9C-101B-9397-08002B2CF9AE}" pid="106" name="D_STAT_PROP_lastModifiedDate">
    <vt:filetime>2014-06-25T07:57:29Z</vt:filetime>
  </property>
  <property fmtid="{D5CDD505-2E9C-101B-9397-08002B2CF9AE}" pid="107" name="D_STAT_PROP_originalFileName">
    <vt:lpwstr>New_KTM3 Preliminary Model Results.pptx</vt:lpwstr>
  </property>
  <property fmtid="{D5CDD505-2E9C-101B-9397-08002B2CF9AE}" pid="108" name="D_STAT_PROP_W_Author">
    <vt:lpwstr>Martin Peat</vt:lpwstr>
  </property>
  <property fmtid="{D5CDD505-2E9C-101B-9397-08002B2CF9AE}" pid="109" name="D_STAT_PROP_W_comment">
    <vt:lpwstr>Martin Peat</vt:lpwstr>
  </property>
  <property fmtid="{D5CDD505-2E9C-101B-9397-08002B2CF9AE}" pid="110" name="D_STAT_PROP_W_defaultLockFileName">
    <vt:lpwstr>NZ1-9169654-KTM3 Preliminary Model Results.pptx</vt:lpwstr>
  </property>
  <property fmtid="{D5CDD505-2E9C-101B-9397-08002B2CF9AE}" pid="111" name="D_STAT_PROP_W_documentDate">
    <vt:filetime>2014-06-25T06:31:45Z</vt:filetime>
  </property>
  <property fmtid="{D5CDD505-2E9C-101B-9397-08002B2CF9AE}" pid="112" name="D_STAT_PROP_W_title">
    <vt:lpwstr>KTM3 Preliminary Model Results</vt:lpwstr>
  </property>
  <property fmtid="{D5CDD505-2E9C-101B-9397-08002B2CF9AE}" pid="113" name="FM_Risk Category">
    <vt:lpwstr/>
  </property>
  <property fmtid="{D5CDD505-2E9C-101B-9397-08002B2CF9AE}" pid="114" name="FM_Site">
    <vt:lpwstr>NZ</vt:lpwstr>
  </property>
  <property fmtid="{D5CDD505-2E9C-101B-9397-08002B2CF9AE}" pid="115" name="FM_Subactivity">
    <vt:lpwstr>Deliverables</vt:lpwstr>
  </property>
  <property fmtid="{D5CDD505-2E9C-101B-9397-08002B2CF9AE}" pid="116" name="D_STAT_Version Comment">
    <vt:lpwstr/>
  </property>
  <property fmtid="{D5CDD505-2E9C-101B-9397-08002B2CF9AE}" pid="117" name="D_CUST_Workflow History">
    <vt:lpwstr/>
  </property>
  <property fmtid="{D5CDD505-2E9C-101B-9397-08002B2CF9AE}" pid="118" name="V_CUST_Beca Document ID">
    <vt:lpwstr>NZ1-9169654-5</vt:lpwstr>
  </property>
  <property fmtid="{D5CDD505-2E9C-101B-9397-08002B2CF9AE}" pid="119" name="V_STAT_Check in by">
    <vt:lpwstr>Martin Peat</vt:lpwstr>
  </property>
  <property fmtid="{D5CDD505-2E9C-101B-9397-08002B2CF9AE}" pid="120" name="V_STAT_Check in date">
    <vt:filetime>2014-06-25T07:57:29Z</vt:filetime>
  </property>
  <property fmtid="{D5CDD505-2E9C-101B-9397-08002B2CF9AE}" pid="121" name="V_STAT_Comment">
    <vt:lpwstr>Checked in by system</vt:lpwstr>
  </property>
  <property fmtid="{D5CDD505-2E9C-101B-9397-08002B2CF9AE}" pid="122" name="V_STAT_File Availability">
    <vt:i4>0</vt:i4>
  </property>
  <property fmtid="{D5CDD505-2E9C-101B-9397-08002B2CF9AE}" pid="123" name="V_STAT_File Size">
    <vt:i4>1103580</vt:i4>
  </property>
  <property fmtid="{D5CDD505-2E9C-101B-9397-08002B2CF9AE}" pid="124" name="V_STAT_IsMajorVersion">
    <vt:bool>false</vt:bool>
  </property>
  <property fmtid="{D5CDD505-2E9C-101B-9397-08002B2CF9AE}" pid="125" name="V_STAT_Last Accessed By">
    <vt:lpwstr>Martin Peat</vt:lpwstr>
  </property>
  <property fmtid="{D5CDD505-2E9C-101B-9397-08002B2CF9AE}" pid="126" name="V_STAT_Last Accessed Date">
    <vt:filetime>2014-06-25T07:57:29Z</vt:filetime>
  </property>
  <property fmtid="{D5CDD505-2E9C-101B-9397-08002B2CF9AE}" pid="127" name="V_STAT_Major Version">
    <vt:i4>0</vt:i4>
  </property>
  <property fmtid="{D5CDD505-2E9C-101B-9397-08002B2CF9AE}" pid="128" name="V_STAT_Minor Version">
    <vt:i4>5</vt:i4>
  </property>
  <property fmtid="{D5CDD505-2E9C-101B-9397-08002B2CF9AE}" pid="129" name="V_CUST_Third Party Revision ID">
    <vt:lpwstr/>
  </property>
  <property fmtid="{D5CDD505-2E9C-101B-9397-08002B2CF9AE}" pid="130" name="V_STAT_Version Number">
    <vt:i4>5</vt:i4>
  </property>
  <property fmtid="{D5CDD505-2E9C-101B-9397-08002B2CF9AE}" pid="131" name="D_CUST_Approval Status">
    <vt:lpwstr/>
  </property>
  <property fmtid="{D5CDD505-2E9C-101B-9397-08002B2CF9AE}" pid="132" name="D_CUST_Beca Id">
    <vt:lpwstr/>
  </property>
  <property fmtid="{D5CDD505-2E9C-101B-9397-08002B2CF9AE}" pid="133" name="D_CUST_GL Code">
    <vt:lpwstr/>
  </property>
  <property fmtid="{D5CDD505-2E9C-101B-9397-08002B2CF9AE}" pid="134" name="D_CUST_Jurisdiction">
    <vt:lpwstr/>
  </property>
  <property fmtid="{D5CDD505-2E9C-101B-9397-08002B2CF9AE}" pid="135" name="D_CUST_Project ID">
    <vt:lpwstr/>
  </property>
  <property fmtid="{D5CDD505-2E9C-101B-9397-08002B2CF9AE}" pid="136" name="D_CUST_QMS Code">
    <vt:lpwstr/>
  </property>
  <property fmtid="{D5CDD505-2E9C-101B-9397-08002B2CF9AE}" pid="137" name="D_CUST_Third party Ref">
    <vt:lpwstr/>
  </property>
  <property fmtid="{D5CDD505-2E9C-101B-9397-08002B2CF9AE}" pid="138" name="V_CUST_Approved PDF Rendition Link">
    <vt:lpwstr/>
  </property>
  <property fmtid="{D5CDD505-2E9C-101B-9397-08002B2CF9AE}" pid="139" name="V_TM_Approved PDF Rendition Link">
    <vt:lpwstr/>
  </property>
</Properties>
</file>