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activeX/activeX1.xml" ContentType="application/vnd.ms-office.activeX+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6" r:id="rId2"/>
    <p:sldId id="390" r:id="rId3"/>
    <p:sldId id="388" r:id="rId4"/>
    <p:sldId id="382" r:id="rId5"/>
    <p:sldId id="391" r:id="rId6"/>
    <p:sldId id="404" r:id="rId7"/>
    <p:sldId id="401" r:id="rId8"/>
    <p:sldId id="402" r:id="rId9"/>
    <p:sldId id="403" r:id="rId10"/>
    <p:sldId id="387" r:id="rId11"/>
    <p:sldId id="374" r:id="rId12"/>
    <p:sldId id="389" r:id="rId13"/>
    <p:sldId id="383" r:id="rId14"/>
    <p:sldId id="326" r:id="rId15"/>
    <p:sldId id="328" r:id="rId16"/>
    <p:sldId id="384" r:id="rId17"/>
    <p:sldId id="385" r:id="rId18"/>
    <p:sldId id="394" r:id="rId19"/>
    <p:sldId id="327" r:id="rId20"/>
    <p:sldId id="330" r:id="rId21"/>
    <p:sldId id="329" r:id="rId22"/>
    <p:sldId id="331" r:id="rId23"/>
    <p:sldId id="336" r:id="rId24"/>
    <p:sldId id="424" r:id="rId25"/>
    <p:sldId id="335" r:id="rId26"/>
    <p:sldId id="337" r:id="rId27"/>
    <p:sldId id="419" r:id="rId28"/>
    <p:sldId id="425" r:id="rId29"/>
    <p:sldId id="423" r:id="rId30"/>
    <p:sldId id="338" r:id="rId31"/>
    <p:sldId id="339" r:id="rId32"/>
    <p:sldId id="407" r:id="rId33"/>
    <p:sldId id="422" r:id="rId34"/>
    <p:sldId id="429" r:id="rId35"/>
    <p:sldId id="414" r:id="rId36"/>
    <p:sldId id="395" r:id="rId37"/>
    <p:sldId id="381" r:id="rId38"/>
    <p:sldId id="415" r:id="rId39"/>
    <p:sldId id="416" r:id="rId40"/>
    <p:sldId id="408" r:id="rId41"/>
    <p:sldId id="428" r:id="rId42"/>
    <p:sldId id="393" r:id="rId43"/>
    <p:sldId id="417" r:id="rId44"/>
    <p:sldId id="375" r:id="rId45"/>
    <p:sldId id="366" r:id="rId46"/>
    <p:sldId id="426" r:id="rId47"/>
    <p:sldId id="427" r:id="rId4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56A"/>
    <a:srgbClr val="9AA71D"/>
    <a:srgbClr val="00456B"/>
    <a:srgbClr val="0045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19" autoAdjust="0"/>
    <p:restoredTop sz="94643"/>
  </p:normalViewPr>
  <p:slideViewPr>
    <p:cSldViewPr snapToGrid="0">
      <p:cViewPr varScale="1">
        <p:scale>
          <a:sx n="160" d="100"/>
          <a:sy n="160" d="100"/>
        </p:scale>
        <p:origin x="360" y="16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4C599241-6926-101B-9992-00000B65C6F9}"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98440-FAE2-4EAB-93D9-D299F0E6AF46}" type="datetimeFigureOut">
              <a:rPr lang="en-NZ" smtClean="0"/>
              <a:t>7/11/18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1B5635-49BF-4D07-A92F-11B5CBF8FC81}" type="slidenum">
              <a:rPr lang="en-NZ" smtClean="0"/>
              <a:t>‹#›</a:t>
            </a:fld>
            <a:endParaRPr lang="en-NZ"/>
          </a:p>
        </p:txBody>
      </p:sp>
    </p:spTree>
    <p:extLst>
      <p:ext uri="{BB962C8B-B14F-4D97-AF65-F5344CB8AC3E}">
        <p14:creationId xmlns:p14="http://schemas.microsoft.com/office/powerpoint/2010/main" val="1523112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u="none" strike="noStrike" kern="1200" baseline="0" dirty="0">
                <a:solidFill>
                  <a:schemeClr val="tx1"/>
                </a:solidFill>
                <a:latin typeface="+mn-lt"/>
                <a:ea typeface="+mn-ea"/>
                <a:cs typeface="+mn-cs"/>
              </a:rPr>
              <a:t>The use of safety platforms has been pioneered by the Province of South Holland on a significant scale. Safety platforms, accompanied by 50 km/h intersection speed limits, have been constructed at more than forty signalised intersections, mostly on 70 km/h roads. A large-scale evaluation conducted in the Netherlands showed that injury-producing crashes fell by a statistically reliable 40-50%4. Safety platforms were developed as a design concept to enhance safety, especially for cyclists and pedestrians crossing major roads at (or near) these intersections. It had been found that conventionally designed traffic signals were not providing the level of protection sought by the Dutch Sustainable Safety road safety vision, which is highly compatible with the Safe System aspiration. </a:t>
            </a:r>
          </a:p>
          <a:p>
            <a:r>
              <a:rPr lang="en-NZ" sz="1200" b="0" i="0" u="none" strike="noStrike" kern="1200" baseline="0" dirty="0">
                <a:solidFill>
                  <a:schemeClr val="tx1"/>
                </a:solidFill>
                <a:latin typeface="+mn-lt"/>
                <a:ea typeface="+mn-ea"/>
                <a:cs typeface="+mn-cs"/>
              </a:rPr>
              <a:t>Therefore, to produce Safe System performance at an intersection that is inherently risky, additional safety features are needed. By including safety platforms, the final design will not be as safe as a well-designed roundabout but can be expected to reduce serious casualty risk by around two-thirds. </a:t>
            </a:r>
            <a:endParaRPr lang="en-NZ" dirty="0"/>
          </a:p>
        </p:txBody>
      </p:sp>
      <p:sp>
        <p:nvSpPr>
          <p:cNvPr id="4" name="Slide Number Placeholder 3"/>
          <p:cNvSpPr>
            <a:spLocks noGrp="1"/>
          </p:cNvSpPr>
          <p:nvPr>
            <p:ph type="sldNum" sz="quarter" idx="10"/>
          </p:nvPr>
        </p:nvSpPr>
        <p:spPr/>
        <p:txBody>
          <a:bodyPr/>
          <a:lstStyle/>
          <a:p>
            <a:fld id="{1A1B5635-49BF-4D07-A92F-11B5CBF8FC81}" type="slidenum">
              <a:rPr lang="en-NZ" smtClean="0"/>
              <a:t>12</a:t>
            </a:fld>
            <a:endParaRPr lang="en-NZ"/>
          </a:p>
        </p:txBody>
      </p:sp>
    </p:spTree>
    <p:extLst>
      <p:ext uri="{BB962C8B-B14F-4D97-AF65-F5344CB8AC3E}">
        <p14:creationId xmlns:p14="http://schemas.microsoft.com/office/powerpoint/2010/main" val="3142682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effectLst/>
              </a:rPr>
              <a:t>The default speed limits in the Netherlands are 50 km/h inside built-up areas, 80 km/h outside built-up areas, 100 km/h on expressways (</a:t>
            </a:r>
            <a:r>
              <a:rPr lang="en-NZ" i="1" dirty="0" err="1">
                <a:effectLst/>
              </a:rPr>
              <a:t>autowegen</a:t>
            </a:r>
            <a:r>
              <a:rPr lang="en-NZ" dirty="0">
                <a:effectLst/>
              </a:rPr>
              <a:t>), and 130 km/h on motorways (</a:t>
            </a:r>
            <a:r>
              <a:rPr lang="en-NZ" i="1" dirty="0" err="1">
                <a:effectLst/>
              </a:rPr>
              <a:t>autosnelwegen</a:t>
            </a:r>
            <a:r>
              <a:rPr lang="en-NZ" i="1" dirty="0">
                <a:effectLst/>
              </a:rPr>
              <a:t>)</a:t>
            </a:r>
            <a:endParaRPr lang="en-NZ" dirty="0"/>
          </a:p>
        </p:txBody>
      </p:sp>
      <p:sp>
        <p:nvSpPr>
          <p:cNvPr id="4" name="Slide Number Placeholder 3"/>
          <p:cNvSpPr>
            <a:spLocks noGrp="1"/>
          </p:cNvSpPr>
          <p:nvPr>
            <p:ph type="sldNum" sz="quarter" idx="10"/>
          </p:nvPr>
        </p:nvSpPr>
        <p:spPr/>
        <p:txBody>
          <a:bodyPr/>
          <a:lstStyle/>
          <a:p>
            <a:fld id="{1A1B5635-49BF-4D07-A92F-11B5CBF8FC81}" type="slidenum">
              <a:rPr lang="en-NZ" smtClean="0"/>
              <a:t>14</a:t>
            </a:fld>
            <a:endParaRPr lang="en-NZ"/>
          </a:p>
        </p:txBody>
      </p:sp>
    </p:spTree>
    <p:extLst>
      <p:ext uri="{BB962C8B-B14F-4D97-AF65-F5344CB8AC3E}">
        <p14:creationId xmlns:p14="http://schemas.microsoft.com/office/powerpoint/2010/main" val="187006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u="none" strike="noStrike" kern="1200" baseline="0" dirty="0">
                <a:solidFill>
                  <a:schemeClr val="tx1"/>
                </a:solidFill>
                <a:latin typeface="+mn-lt"/>
                <a:ea typeface="+mn-ea"/>
                <a:cs typeface="+mn-cs"/>
              </a:rPr>
              <a:t>Chart shows the change in distributions of travel speeds through a treated intersection, before and after the installation of the ESLs. It is most encouraging in safety terms that the proportion of vehicles travelling above 50 km/h after the installation of the ESLs (red line in the graph) has fallen markedly, when compared with the distribution on speeds before the treatment (green line). </a:t>
            </a:r>
            <a:endParaRPr lang="en-NZ" dirty="0"/>
          </a:p>
        </p:txBody>
      </p:sp>
      <p:sp>
        <p:nvSpPr>
          <p:cNvPr id="4" name="Slide Number Placeholder 3"/>
          <p:cNvSpPr>
            <a:spLocks noGrp="1"/>
          </p:cNvSpPr>
          <p:nvPr>
            <p:ph type="sldNum" sz="quarter" idx="10"/>
          </p:nvPr>
        </p:nvSpPr>
        <p:spPr/>
        <p:txBody>
          <a:bodyPr/>
          <a:lstStyle/>
          <a:p>
            <a:fld id="{1A1B5635-49BF-4D07-A92F-11B5CBF8FC81}" type="slidenum">
              <a:rPr lang="en-NZ" smtClean="0"/>
              <a:t>16</a:t>
            </a:fld>
            <a:endParaRPr lang="en-NZ"/>
          </a:p>
        </p:txBody>
      </p:sp>
    </p:spTree>
    <p:extLst>
      <p:ext uri="{BB962C8B-B14F-4D97-AF65-F5344CB8AC3E}">
        <p14:creationId xmlns:p14="http://schemas.microsoft.com/office/powerpoint/2010/main" val="19936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u="none" strike="noStrike" kern="1200" baseline="0" dirty="0" err="1">
                <a:solidFill>
                  <a:schemeClr val="tx1"/>
                </a:solidFill>
                <a:latin typeface="+mn-lt"/>
                <a:ea typeface="+mn-ea"/>
                <a:cs typeface="+mn-cs"/>
              </a:rPr>
              <a:t>Fortuijn</a:t>
            </a:r>
            <a:r>
              <a:rPr lang="en-NZ" sz="1200" b="0" i="0" u="none" strike="noStrike" kern="1200" baseline="0" dirty="0">
                <a:solidFill>
                  <a:schemeClr val="tx1"/>
                </a:solidFill>
                <a:latin typeface="+mn-lt"/>
                <a:ea typeface="+mn-ea"/>
                <a:cs typeface="+mn-cs"/>
              </a:rPr>
              <a:t> et al. (2005) reported a statistically reliable reduction in casualties of 40% for a sample of 40 intersections treated with raised stop bars (see Table 1 below). When two highly-congested intersections were removed from the sample of 40 intersections being evaluated, the reduction in casualties increased from 40% to 50%. </a:t>
            </a:r>
            <a:endParaRPr lang="en-NZ" dirty="0"/>
          </a:p>
        </p:txBody>
      </p:sp>
      <p:sp>
        <p:nvSpPr>
          <p:cNvPr id="4" name="Slide Number Placeholder 3"/>
          <p:cNvSpPr>
            <a:spLocks noGrp="1"/>
          </p:cNvSpPr>
          <p:nvPr>
            <p:ph type="sldNum" sz="quarter" idx="10"/>
          </p:nvPr>
        </p:nvSpPr>
        <p:spPr/>
        <p:txBody>
          <a:bodyPr/>
          <a:lstStyle/>
          <a:p>
            <a:fld id="{1A1B5635-49BF-4D07-A92F-11B5CBF8FC81}" type="slidenum">
              <a:rPr lang="en-NZ" smtClean="0"/>
              <a:t>17</a:t>
            </a:fld>
            <a:endParaRPr lang="en-NZ"/>
          </a:p>
        </p:txBody>
      </p:sp>
    </p:spTree>
    <p:extLst>
      <p:ext uri="{BB962C8B-B14F-4D97-AF65-F5344CB8AC3E}">
        <p14:creationId xmlns:p14="http://schemas.microsoft.com/office/powerpoint/2010/main" val="614902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u="none" strike="noStrike" kern="1200" baseline="0" dirty="0">
                <a:solidFill>
                  <a:schemeClr val="tx1"/>
                </a:solidFill>
                <a:latin typeface="+mn-lt"/>
                <a:ea typeface="+mn-ea"/>
                <a:cs typeface="+mn-cs"/>
              </a:rPr>
              <a:t>The use of safety platforms has been pioneered by the Province of South Holland on a significant scale. Safety platforms, accompanied by 50 km/h intersection speed limits, have been constructed at more than forty signalised intersections, mostly on 70 km/h roads. A large-scale evaluation conducted in the Netherlands showed that injury-producing crashes fell by a statistically reliable 40-50%4. Safety platforms were developed as a design concept to enhance safety, especially for cyclists and pedestrians crossing major roads at (or near) these intersections. It had been found that conventionally designed traffic signals were not providing the level of protection sought by the Dutch Sustainable Safety road safety vision, which is highly compatible with the Safe System aspiration. </a:t>
            </a:r>
          </a:p>
          <a:p>
            <a:r>
              <a:rPr lang="en-NZ" sz="1200" b="0" i="0" u="none" strike="noStrike" kern="1200" baseline="0" dirty="0">
                <a:solidFill>
                  <a:schemeClr val="tx1"/>
                </a:solidFill>
                <a:latin typeface="+mn-lt"/>
                <a:ea typeface="+mn-ea"/>
                <a:cs typeface="+mn-cs"/>
              </a:rPr>
              <a:t>Therefore, to produce Safe System performance at an intersection that is inherently risky, additional safety features are needed. By including safety platforms, the final design will not be as safe as a well-designed roundabout but can be expected to reduce serious casualty risk by around two-thirds. </a:t>
            </a:r>
            <a:endParaRPr lang="en-NZ" dirty="0"/>
          </a:p>
        </p:txBody>
      </p:sp>
      <p:sp>
        <p:nvSpPr>
          <p:cNvPr id="4" name="Slide Number Placeholder 3"/>
          <p:cNvSpPr>
            <a:spLocks noGrp="1"/>
          </p:cNvSpPr>
          <p:nvPr>
            <p:ph type="sldNum" sz="quarter" idx="10"/>
          </p:nvPr>
        </p:nvSpPr>
        <p:spPr/>
        <p:txBody>
          <a:bodyPr/>
          <a:lstStyle/>
          <a:p>
            <a:fld id="{1A1B5635-49BF-4D07-A92F-11B5CBF8FC81}" type="slidenum">
              <a:rPr lang="en-NZ" smtClean="0"/>
              <a:t>36</a:t>
            </a:fld>
            <a:endParaRPr lang="en-NZ"/>
          </a:p>
        </p:txBody>
      </p:sp>
    </p:spTree>
    <p:extLst>
      <p:ext uri="{BB962C8B-B14F-4D97-AF65-F5344CB8AC3E}">
        <p14:creationId xmlns:p14="http://schemas.microsoft.com/office/powerpoint/2010/main" val="745891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u="none" strike="noStrike" kern="1200" baseline="0" dirty="0">
                <a:solidFill>
                  <a:schemeClr val="tx1"/>
                </a:solidFill>
                <a:latin typeface="+mn-lt"/>
                <a:ea typeface="+mn-ea"/>
                <a:cs typeface="+mn-cs"/>
              </a:rPr>
              <a:t>The use of safety platforms has been pioneered by the Province of South Holland on a significant scale. Safety platforms, accompanied by 50 km/h intersection speed limits, have been constructed at more than forty signalised intersections, mostly on 70 km/h roads. A large-scale evaluation conducted in the Netherlands showed that injury-producing crashes fell by a statistically reliable 40-50%4. Safety platforms were developed as a design concept to enhance safety, especially for cyclists and pedestrians crossing major roads at (or near) these intersections. It had been found that conventionally designed traffic signals were not providing the level of protection sought by the Dutch Sustainable Safety road safety vision, which is highly compatible with the Safe System aspiration. </a:t>
            </a:r>
          </a:p>
          <a:p>
            <a:r>
              <a:rPr lang="en-NZ" sz="1200" b="0" i="0" u="none" strike="noStrike" kern="1200" baseline="0" dirty="0">
                <a:solidFill>
                  <a:schemeClr val="tx1"/>
                </a:solidFill>
                <a:latin typeface="+mn-lt"/>
                <a:ea typeface="+mn-ea"/>
                <a:cs typeface="+mn-cs"/>
              </a:rPr>
              <a:t>Therefore, to produce Safe System performance at an intersection that is inherently risky, additional safety features are needed. By including safety platforms, the final design will not be as safe as a well-designed roundabout but can be expected to reduce serious casualty risk by around two-thirds. </a:t>
            </a:r>
            <a:endParaRPr lang="en-NZ" dirty="0"/>
          </a:p>
        </p:txBody>
      </p:sp>
      <p:sp>
        <p:nvSpPr>
          <p:cNvPr id="4" name="Slide Number Placeholder 3"/>
          <p:cNvSpPr>
            <a:spLocks noGrp="1"/>
          </p:cNvSpPr>
          <p:nvPr>
            <p:ph type="sldNum" sz="quarter" idx="10"/>
          </p:nvPr>
        </p:nvSpPr>
        <p:spPr/>
        <p:txBody>
          <a:bodyPr/>
          <a:lstStyle/>
          <a:p>
            <a:fld id="{1A1B5635-49BF-4D07-A92F-11B5CBF8FC81}" type="slidenum">
              <a:rPr lang="en-NZ" smtClean="0"/>
              <a:t>46</a:t>
            </a:fld>
            <a:endParaRPr lang="en-NZ"/>
          </a:p>
        </p:txBody>
      </p:sp>
    </p:spTree>
    <p:extLst>
      <p:ext uri="{BB962C8B-B14F-4D97-AF65-F5344CB8AC3E}">
        <p14:creationId xmlns:p14="http://schemas.microsoft.com/office/powerpoint/2010/main" val="160695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u="none" strike="noStrike" kern="1200" baseline="0" dirty="0">
                <a:solidFill>
                  <a:schemeClr val="tx1"/>
                </a:solidFill>
                <a:latin typeface="+mn-lt"/>
                <a:ea typeface="+mn-ea"/>
                <a:cs typeface="+mn-cs"/>
              </a:rPr>
              <a:t>The use of safety platforms has been pioneered by the Province of South Holland on a significant scale. Safety platforms, accompanied by 50 km/h intersection speed limits, have been constructed at more than forty signalised intersections, mostly on 70 km/h roads. A large-scale evaluation conducted in the Netherlands showed that injury-producing crashes fell by a statistically reliable 40-50%4. Safety platforms were developed as a design concept to enhance safety, especially for cyclists and pedestrians crossing major roads at (or near) these intersections. It had been found that conventionally designed traffic signals were not providing the level of protection sought by the Dutch Sustainable Safety road safety vision, which is highly compatible with the Safe System aspiration. </a:t>
            </a:r>
          </a:p>
          <a:p>
            <a:r>
              <a:rPr lang="en-NZ" sz="1200" b="0" i="0" u="none" strike="noStrike" kern="1200" baseline="0" dirty="0">
                <a:solidFill>
                  <a:schemeClr val="tx1"/>
                </a:solidFill>
                <a:latin typeface="+mn-lt"/>
                <a:ea typeface="+mn-ea"/>
                <a:cs typeface="+mn-cs"/>
              </a:rPr>
              <a:t>Therefore, to produce Safe System performance at an intersection that is inherently risky, additional safety features are needed. By including safety platforms, the final design will not be as safe as a well-designed roundabout but can be expected to reduce serious casualty risk by around two-thirds. </a:t>
            </a:r>
            <a:endParaRPr lang="en-NZ" dirty="0"/>
          </a:p>
        </p:txBody>
      </p:sp>
      <p:sp>
        <p:nvSpPr>
          <p:cNvPr id="4" name="Slide Number Placeholder 3"/>
          <p:cNvSpPr>
            <a:spLocks noGrp="1"/>
          </p:cNvSpPr>
          <p:nvPr>
            <p:ph type="sldNum" sz="quarter" idx="10"/>
          </p:nvPr>
        </p:nvSpPr>
        <p:spPr/>
        <p:txBody>
          <a:bodyPr/>
          <a:lstStyle/>
          <a:p>
            <a:fld id="{1A1B5635-49BF-4D07-A92F-11B5CBF8FC81}" type="slidenum">
              <a:rPr lang="en-NZ" smtClean="0"/>
              <a:t>47</a:t>
            </a:fld>
            <a:endParaRPr lang="en-NZ"/>
          </a:p>
        </p:txBody>
      </p:sp>
    </p:spTree>
    <p:extLst>
      <p:ext uri="{BB962C8B-B14F-4D97-AF65-F5344CB8AC3E}">
        <p14:creationId xmlns:p14="http://schemas.microsoft.com/office/powerpoint/2010/main" val="3813382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image" Target="../media/image3.w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065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ight Triangle 33"/>
          <p:cNvSpPr/>
          <p:nvPr userDrawn="1"/>
        </p:nvSpPr>
        <p:spPr>
          <a:xfrm flipV="1">
            <a:off x="1" y="0"/>
            <a:ext cx="8343899" cy="5143500"/>
          </a:xfrm>
          <a:custGeom>
            <a:avLst/>
            <a:gdLst/>
            <a:ahLst/>
            <a:cxnLst/>
            <a:rect l="l" t="t" r="r" b="b"/>
            <a:pathLst>
              <a:path w="8343899" h="5143500">
                <a:moveTo>
                  <a:pt x="0" y="5143500"/>
                </a:moveTo>
                <a:lnTo>
                  <a:pt x="3149600" y="5143500"/>
                </a:lnTo>
                <a:lnTo>
                  <a:pt x="8343899" y="5143500"/>
                </a:lnTo>
                <a:lnTo>
                  <a:pt x="3149600" y="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Text Placeholder 12"/>
          <p:cNvSpPr>
            <a:spLocks noGrp="1"/>
          </p:cNvSpPr>
          <p:nvPr>
            <p:ph type="body" sz="quarter" idx="11"/>
          </p:nvPr>
        </p:nvSpPr>
        <p:spPr>
          <a:xfrm>
            <a:off x="495300" y="1862138"/>
            <a:ext cx="5124450" cy="479425"/>
          </a:xfrm>
        </p:spPr>
        <p:txBody>
          <a:bodyPr>
            <a:noAutofit/>
          </a:bodyPr>
          <a:lstStyle>
            <a:lvl1pPr>
              <a:defRPr lang="en-US" sz="1800" kern="1200" dirty="0" smtClean="0">
                <a:solidFill>
                  <a:srgbClr val="9AA71D"/>
                </a:solidFill>
                <a:latin typeface="Arial" panose="020B0604020202020204" pitchFamily="34" charset="0"/>
                <a:ea typeface="+mn-ea"/>
                <a:cs typeface="Arial" panose="020B0604020202020204" pitchFamily="34" charset="0"/>
              </a:defRPr>
            </a:lvl1pPr>
            <a:lvl2pPr>
              <a:defRPr lang="en-US" sz="1800" kern="1200" dirty="0" smtClean="0">
                <a:solidFill>
                  <a:srgbClr val="9AA71D"/>
                </a:solidFill>
                <a:latin typeface="Arial" panose="020B0604020202020204" pitchFamily="34" charset="0"/>
                <a:ea typeface="+mn-ea"/>
                <a:cs typeface="Arial" panose="020B0604020202020204" pitchFamily="34" charset="0"/>
              </a:defRPr>
            </a:lvl2pPr>
            <a:lvl3pPr>
              <a:defRPr lang="en-US" sz="1800" kern="1200" dirty="0" smtClean="0">
                <a:solidFill>
                  <a:srgbClr val="9AA71D"/>
                </a:solidFill>
                <a:latin typeface="Arial" panose="020B0604020202020204" pitchFamily="34" charset="0"/>
                <a:ea typeface="+mn-ea"/>
                <a:cs typeface="Arial" panose="020B0604020202020204" pitchFamily="34" charset="0"/>
              </a:defRPr>
            </a:lvl3pPr>
            <a:lvl4pPr>
              <a:defRPr lang="en-US" sz="1800" kern="1200" dirty="0" smtClean="0">
                <a:solidFill>
                  <a:srgbClr val="9AA71D"/>
                </a:solidFill>
                <a:latin typeface="Arial" panose="020B0604020202020204" pitchFamily="34" charset="0"/>
                <a:ea typeface="+mn-ea"/>
                <a:cs typeface="Arial" panose="020B0604020202020204" pitchFamily="34" charset="0"/>
              </a:defRPr>
            </a:lvl4pPr>
            <a:lvl5pPr>
              <a:defRPr lang="en-NZ" sz="1800" kern="1200" dirty="0">
                <a:solidFill>
                  <a:srgbClr val="9AA71D"/>
                </a:solidFill>
                <a:latin typeface="Arial" panose="020B0604020202020204" pitchFamily="34" charset="0"/>
                <a:ea typeface="+mn-ea"/>
                <a:cs typeface="Arial" panose="020B0604020202020204" pitchFamily="34" charset="0"/>
              </a:defRPr>
            </a:lvl5pPr>
          </a:lstStyle>
          <a:p>
            <a:pPr lvl="0"/>
            <a:r>
              <a:rPr lang="en-US" dirty="0"/>
              <a:t>Click to edit Master text styles</a:t>
            </a:r>
          </a:p>
        </p:txBody>
      </p:sp>
      <p:sp>
        <p:nvSpPr>
          <p:cNvPr id="10" name="Text Placeholder 9"/>
          <p:cNvSpPr>
            <a:spLocks noGrp="1"/>
          </p:cNvSpPr>
          <p:nvPr>
            <p:ph type="body" sz="quarter" idx="10"/>
          </p:nvPr>
        </p:nvSpPr>
        <p:spPr>
          <a:xfrm>
            <a:off x="503517" y="317500"/>
            <a:ext cx="6184900" cy="1179513"/>
          </a:xfrm>
        </p:spPr>
        <p:txBody>
          <a:bodyPr anchor="b" anchorCtr="0">
            <a:noAutofit/>
          </a:bodyPr>
          <a:lstStyle>
            <a:lvl1pPr>
              <a:defRPr lang="en-US" sz="3200" b="1" kern="1200" dirty="0" smtClean="0">
                <a:solidFill>
                  <a:schemeClr val="bg1"/>
                </a:solidFill>
                <a:latin typeface="Arial" panose="020B0604020202020204" pitchFamily="34" charset="0"/>
                <a:ea typeface="+mj-ea"/>
                <a:cs typeface="Arial" panose="020B0604020202020204" pitchFamily="34" charset="0"/>
              </a:defRPr>
            </a:lvl1pPr>
            <a:lvl2pPr>
              <a:defRPr lang="en-US" sz="3200" b="1" kern="1200" dirty="0" smtClean="0">
                <a:solidFill>
                  <a:schemeClr val="bg1"/>
                </a:solidFill>
                <a:latin typeface="Arial" panose="020B0604020202020204" pitchFamily="34" charset="0"/>
                <a:ea typeface="+mj-ea"/>
                <a:cs typeface="Arial" panose="020B0604020202020204" pitchFamily="34" charset="0"/>
              </a:defRPr>
            </a:lvl2pPr>
            <a:lvl3pPr>
              <a:defRPr lang="en-US" sz="3200" b="1" kern="1200" dirty="0" smtClean="0">
                <a:solidFill>
                  <a:schemeClr val="bg1"/>
                </a:solidFill>
                <a:latin typeface="Arial" panose="020B0604020202020204" pitchFamily="34" charset="0"/>
                <a:ea typeface="+mj-ea"/>
                <a:cs typeface="Arial" panose="020B0604020202020204" pitchFamily="34" charset="0"/>
              </a:defRPr>
            </a:lvl3pPr>
            <a:lvl4pPr>
              <a:defRPr lang="en-US" sz="3200" b="1" kern="1200" dirty="0" smtClean="0">
                <a:solidFill>
                  <a:schemeClr val="bg1"/>
                </a:solidFill>
                <a:latin typeface="Arial" panose="020B0604020202020204" pitchFamily="34" charset="0"/>
                <a:ea typeface="+mj-ea"/>
                <a:cs typeface="Arial" panose="020B0604020202020204" pitchFamily="34" charset="0"/>
              </a:defRPr>
            </a:lvl4pPr>
            <a:lvl5pPr>
              <a:defRPr lang="en-NZ" sz="3200" b="1" kern="1200" dirty="0">
                <a:solidFill>
                  <a:schemeClr val="bg1"/>
                </a:solidFill>
                <a:latin typeface="Arial" panose="020B0604020202020204" pitchFamily="34" charset="0"/>
                <a:ea typeface="+mj-ea"/>
                <a:cs typeface="Arial" panose="020B0604020202020204" pitchFamily="34" charset="0"/>
              </a:defRPr>
            </a:lvl5pPr>
          </a:lstStyle>
          <a:p>
            <a:pPr lvl="0"/>
            <a:r>
              <a:rPr lang="en-US" dirty="0"/>
              <a:t>Click to edit Master text styles</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6094" y="4498565"/>
            <a:ext cx="1368527" cy="441499"/>
          </a:xfrm>
          <a:prstGeom prst="rect">
            <a:avLst/>
          </a:prstGeom>
        </p:spPr>
      </p:pic>
      <p:cxnSp>
        <p:nvCxnSpPr>
          <p:cNvPr id="4" name="Straight Connector 3"/>
          <p:cNvCxnSpPr/>
          <p:nvPr userDrawn="1"/>
        </p:nvCxnSpPr>
        <p:spPr>
          <a:xfrm>
            <a:off x="617366" y="1624953"/>
            <a:ext cx="384397"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5" name="Freeform 4"/>
          <p:cNvSpPr/>
          <p:nvPr userDrawn="1"/>
        </p:nvSpPr>
        <p:spPr>
          <a:xfrm>
            <a:off x="1100775" y="658135"/>
            <a:ext cx="8049049" cy="972642"/>
          </a:xfrm>
          <a:custGeom>
            <a:avLst/>
            <a:gdLst>
              <a:gd name="connsiteX0" fmla="*/ 0 w 8049049"/>
              <a:gd name="connsiteY0" fmla="*/ 972642 h 972642"/>
              <a:gd name="connsiteX1" fmla="*/ 7076407 w 8049049"/>
              <a:gd name="connsiteY1" fmla="*/ 972642 h 972642"/>
              <a:gd name="connsiteX2" fmla="*/ 8049049 w 8049049"/>
              <a:gd name="connsiteY2" fmla="*/ 0 h 972642"/>
            </a:gdLst>
            <a:ahLst/>
            <a:cxnLst>
              <a:cxn ang="0">
                <a:pos x="connsiteX0" y="connsiteY0"/>
              </a:cxn>
              <a:cxn ang="0">
                <a:pos x="connsiteX1" y="connsiteY1"/>
              </a:cxn>
              <a:cxn ang="0">
                <a:pos x="connsiteX2" y="connsiteY2"/>
              </a:cxn>
            </a:cxnLst>
            <a:rect l="l" t="t" r="r" b="b"/>
            <a:pathLst>
              <a:path w="8049049" h="972642">
                <a:moveTo>
                  <a:pt x="0" y="972642"/>
                </a:moveTo>
                <a:lnTo>
                  <a:pt x="7076407" y="972642"/>
                </a:lnTo>
                <a:lnTo>
                  <a:pt x="8049049"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87444" y="4834544"/>
            <a:ext cx="1365936" cy="139124"/>
          </a:xfrm>
          <a:prstGeom prst="rect">
            <a:avLst/>
          </a:prstGeom>
        </p:spPr>
      </p:pic>
    </p:spTree>
    <p:extLst>
      <p:ext uri="{BB962C8B-B14F-4D97-AF65-F5344CB8AC3E}">
        <p14:creationId xmlns:p14="http://schemas.microsoft.com/office/powerpoint/2010/main" val="4162647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Thick Blue Footer">
    <p:spTree>
      <p:nvGrpSpPr>
        <p:cNvPr id="1" name=""/>
        <p:cNvGrpSpPr/>
        <p:nvPr/>
      </p:nvGrpSpPr>
      <p:grpSpPr>
        <a:xfrm>
          <a:off x="0" y="0"/>
          <a:ext cx="0" cy="0"/>
          <a:chOff x="0" y="0"/>
          <a:chExt cx="0" cy="0"/>
        </a:xfrm>
      </p:grpSpPr>
      <p:sp>
        <p:nvSpPr>
          <p:cNvPr id="2" name="Title 1"/>
          <p:cNvSpPr>
            <a:spLocks noGrp="1"/>
          </p:cNvSpPr>
          <p:nvPr>
            <p:ph type="ctrTitle"/>
          </p:nvPr>
        </p:nvSpPr>
        <p:spPr>
          <a:xfrm>
            <a:off x="209298" y="174092"/>
            <a:ext cx="8333569" cy="699516"/>
          </a:xfrm>
        </p:spPr>
        <p:txBody>
          <a:bodyPr anchor="b" anchorCtr="0">
            <a:normAutofit/>
          </a:bodyPr>
          <a:lstStyle>
            <a:lvl1pPr algn="l">
              <a:defRPr lang="en-US" sz="2400" b="1" kern="1200" dirty="0">
                <a:solidFill>
                  <a:srgbClr val="00456A"/>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4" name="Content Placeholder 13"/>
          <p:cNvSpPr>
            <a:spLocks noGrp="1"/>
          </p:cNvSpPr>
          <p:nvPr>
            <p:ph sz="quarter" idx="10"/>
          </p:nvPr>
        </p:nvSpPr>
        <p:spPr>
          <a:xfrm>
            <a:off x="212744" y="1303452"/>
            <a:ext cx="8330123" cy="3053954"/>
          </a:xfrm>
        </p:spPr>
        <p:txBody>
          <a:bodyPr>
            <a:normAutofit/>
          </a:bodyPr>
          <a:lstStyle>
            <a:lvl1pPr marR="0" algn="l" defTabSz="914400" rtl="0" eaLnBrk="1" fontAlgn="auto" latinLnBrk="0" hangingPunct="1">
              <a:lnSpc>
                <a:spcPct val="90000"/>
              </a:lnSpc>
              <a:spcAft>
                <a:spcPts val="0"/>
              </a:spcAft>
              <a:buSzTx/>
              <a:buFont typeface="Arial" panose="020B0604020202020204" pitchFamily="34" charset="0"/>
              <a:tabLst/>
              <a:defRPr lang="en-US" sz="1200" kern="1200" dirty="0" smtClean="0">
                <a:solidFill>
                  <a:srgbClr val="00456B"/>
                </a:solidFill>
                <a:latin typeface="Arial" panose="020B0604020202020204" pitchFamily="34" charset="0"/>
                <a:ea typeface="+mn-ea"/>
                <a:cs typeface="Arial" panose="020B0604020202020204" pitchFamily="34" charset="0"/>
              </a:defRPr>
            </a:lvl1pPr>
            <a:lvl2pPr marR="0" algn="l" defTabSz="914400" rtl="0" eaLnBrk="1" fontAlgn="auto" latinLnBrk="0" hangingPunct="1">
              <a:lnSpc>
                <a:spcPct val="90000"/>
              </a:lnSpc>
              <a:spcAft>
                <a:spcPts val="0"/>
              </a:spcAft>
              <a:buSzTx/>
              <a:buFont typeface="Arial" panose="020B0604020202020204" pitchFamily="34" charset="0"/>
              <a:tabLst/>
              <a:defRPr lang="en-US" sz="1200" kern="1200" dirty="0" smtClean="0">
                <a:solidFill>
                  <a:srgbClr val="00456B"/>
                </a:solidFill>
                <a:latin typeface="Arial" panose="020B0604020202020204" pitchFamily="34" charset="0"/>
                <a:ea typeface="+mn-ea"/>
                <a:cs typeface="Arial" panose="020B0604020202020204" pitchFamily="34" charset="0"/>
              </a:defRPr>
            </a:lvl2pPr>
            <a:lvl3pPr marR="0" algn="l" defTabSz="914400" rtl="0" eaLnBrk="1" fontAlgn="auto" latinLnBrk="0" hangingPunct="1">
              <a:lnSpc>
                <a:spcPct val="90000"/>
              </a:lnSpc>
              <a:spcAft>
                <a:spcPts val="0"/>
              </a:spcAft>
              <a:buSzTx/>
              <a:buFont typeface="Arial" panose="020B0604020202020204" pitchFamily="34" charset="0"/>
              <a:tabLst/>
              <a:defRPr lang="en-US" sz="1200" kern="1200" dirty="0" smtClean="0">
                <a:solidFill>
                  <a:srgbClr val="00456B"/>
                </a:solidFill>
                <a:latin typeface="Arial" panose="020B0604020202020204" pitchFamily="34" charset="0"/>
                <a:ea typeface="+mn-ea"/>
                <a:cs typeface="Arial" panose="020B0604020202020204" pitchFamily="34" charset="0"/>
              </a:defRPr>
            </a:lvl3pPr>
            <a:lvl4pPr marR="0" algn="l" defTabSz="914400" rtl="0" eaLnBrk="1" fontAlgn="auto" latinLnBrk="0" hangingPunct="1">
              <a:lnSpc>
                <a:spcPct val="90000"/>
              </a:lnSpc>
              <a:spcAft>
                <a:spcPts val="0"/>
              </a:spcAft>
              <a:buSzTx/>
              <a:buFont typeface="Arial" panose="020B0604020202020204" pitchFamily="34" charset="0"/>
              <a:tabLst/>
              <a:defRPr lang="en-US" sz="1200" kern="1200" dirty="0" smtClean="0">
                <a:solidFill>
                  <a:srgbClr val="00456B"/>
                </a:solidFill>
                <a:latin typeface="Arial" panose="020B0604020202020204" pitchFamily="34" charset="0"/>
                <a:ea typeface="+mn-ea"/>
                <a:cs typeface="Arial" panose="020B0604020202020204" pitchFamily="34" charset="0"/>
              </a:defRPr>
            </a:lvl4pPr>
            <a:lvl5pPr marR="0" algn="l" defTabSz="914400" rtl="0" eaLnBrk="1" fontAlgn="auto" latinLnBrk="0" hangingPunct="1">
              <a:lnSpc>
                <a:spcPct val="90000"/>
              </a:lnSpc>
              <a:spcAft>
                <a:spcPts val="0"/>
              </a:spcAft>
              <a:buSzTx/>
              <a:buFont typeface="Arial" panose="020B0604020202020204" pitchFamily="34" charset="0"/>
              <a:tabLst/>
              <a:defRPr lang="en-US" sz="1200" kern="1200" dirty="0">
                <a:solidFill>
                  <a:srgbClr val="00456B"/>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2"/>
          </p:nvPr>
        </p:nvSpPr>
        <p:spPr>
          <a:xfrm>
            <a:off x="200025" y="896938"/>
            <a:ext cx="8353425" cy="355600"/>
          </a:xfrm>
        </p:spPr>
        <p:txBody>
          <a:bodyPr>
            <a:noAutofit/>
          </a:bodyPr>
          <a:lstStyle>
            <a:lvl1pPr>
              <a:defRPr lang="en-US" sz="1600" kern="1200" dirty="0" smtClean="0">
                <a:solidFill>
                  <a:srgbClr val="9AA71D"/>
                </a:solidFill>
                <a:latin typeface="Arial" panose="020B0604020202020204" pitchFamily="34" charset="0"/>
                <a:ea typeface="+mn-ea"/>
                <a:cs typeface="Arial" panose="020B0604020202020204" pitchFamily="34" charset="0"/>
              </a:defRPr>
            </a:lvl1pPr>
            <a:lvl2pPr>
              <a:defRPr lang="en-US" sz="1600" kern="1200" dirty="0" smtClean="0">
                <a:solidFill>
                  <a:srgbClr val="9AA71D"/>
                </a:solidFill>
                <a:latin typeface="Arial" panose="020B0604020202020204" pitchFamily="34" charset="0"/>
                <a:ea typeface="+mn-ea"/>
                <a:cs typeface="Arial" panose="020B0604020202020204" pitchFamily="34" charset="0"/>
              </a:defRPr>
            </a:lvl2pPr>
            <a:lvl3pPr>
              <a:defRPr lang="en-US" sz="1600" kern="1200" dirty="0" smtClean="0">
                <a:solidFill>
                  <a:srgbClr val="9AA71D"/>
                </a:solidFill>
                <a:latin typeface="Arial" panose="020B0604020202020204" pitchFamily="34" charset="0"/>
                <a:ea typeface="+mn-ea"/>
                <a:cs typeface="Arial" panose="020B0604020202020204" pitchFamily="34" charset="0"/>
              </a:defRPr>
            </a:lvl3pPr>
            <a:lvl4pPr>
              <a:defRPr lang="en-US" sz="1600" kern="1200" dirty="0" smtClean="0">
                <a:solidFill>
                  <a:srgbClr val="9AA71D"/>
                </a:solidFill>
                <a:latin typeface="Arial" panose="020B0604020202020204" pitchFamily="34" charset="0"/>
                <a:ea typeface="+mn-ea"/>
                <a:cs typeface="Arial" panose="020B0604020202020204" pitchFamily="34" charset="0"/>
              </a:defRPr>
            </a:lvl4pPr>
            <a:lvl5pPr>
              <a:defRPr lang="en-NZ" sz="1600" kern="1200" dirty="0" smtClean="0">
                <a:solidFill>
                  <a:srgbClr val="9AA71D"/>
                </a:solidFill>
                <a:latin typeface="Arial" panose="020B0604020202020204" pitchFamily="34" charset="0"/>
                <a:ea typeface="+mn-ea"/>
                <a:cs typeface="Arial" panose="020B0604020202020204" pitchFamily="34" charset="0"/>
              </a:defRPr>
            </a:lvl5pPr>
          </a:lstStyle>
          <a:p>
            <a:pPr lvl="0"/>
            <a:r>
              <a:rPr lang="en-US" dirty="0"/>
              <a:t>Click to edit Master text styles</a:t>
            </a:r>
            <a:endParaRPr lang="en-NZ" dirty="0"/>
          </a:p>
        </p:txBody>
      </p:sp>
    </p:spTree>
    <p:controls>
      <mc:AlternateContent xmlns:mc="http://schemas.openxmlformats.org/markup-compatibility/2006">
        <mc:Choice xmlns:v="urn:schemas-microsoft-com:vml" Requires="v">
          <p:control spid="1271" r:id="rId2" imgW="9144000" imgH="495360"/>
        </mc:Choice>
        <mc:Fallback>
          <p:control r:id="rId2" imgW="9144000" imgH="495360">
            <p:pic>
              <p:nvPicPr>
                <p:cNvPr id="3" name="Image1"/>
                <p:cNvPicPr preferRelativeResize="0">
                  <a:picLocks noChangeArrowheads="1" noChangeShapeType="1"/>
                </p:cNvPicPr>
                <p:nvPr/>
              </p:nvPicPr>
              <p:blipFill>
                <a:blip r:embed="rId4"/>
                <a:srcRect/>
                <a:stretch>
                  <a:fillRect/>
                </a:stretch>
              </p:blipFill>
              <p:spPr bwMode="auto">
                <a:xfrm>
                  <a:off x="0" y="4648200"/>
                  <a:ext cx="9144000" cy="4953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94636917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192"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0829" y="446278"/>
            <a:ext cx="8636784" cy="6995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00829" y="1375568"/>
            <a:ext cx="8636784" cy="3263504"/>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366"/>
                </a:solidFill>
                <a:effectLst/>
                <a:uLnTx/>
                <a:uFillTx/>
                <a:latin typeface="Lucida Sans" panose="020B0602030504020204" pitchFamily="34" charset="0"/>
                <a:ea typeface="+mn-ea"/>
                <a:cs typeface="+mn-cs"/>
              </a:rPr>
              <a:t>Click to edit Master text styles</a:t>
            </a:r>
          </a:p>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366"/>
                </a:solidFill>
                <a:effectLst/>
                <a:uLnTx/>
                <a:uFillTx/>
                <a:latin typeface="Lucida Sans" panose="020B0602030504020204" pitchFamily="34" charset="0"/>
                <a:ea typeface="+mn-ea"/>
                <a:cs typeface="+mn-cs"/>
              </a:rPr>
              <a:t>Second level</a:t>
            </a:r>
          </a:p>
          <a:p>
            <a:pPr marL="0" marR="0" lvl="2"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366"/>
                </a:solidFill>
                <a:effectLst/>
                <a:uLnTx/>
                <a:uFillTx/>
                <a:latin typeface="Lucida Sans" panose="020B0602030504020204" pitchFamily="34" charset="0"/>
                <a:ea typeface="+mn-ea"/>
                <a:cs typeface="+mn-cs"/>
              </a:rPr>
              <a:t>Third level</a:t>
            </a:r>
          </a:p>
          <a:p>
            <a:pPr marL="0" marR="0" lvl="3"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366"/>
                </a:solidFill>
                <a:effectLst/>
                <a:uLnTx/>
                <a:uFillTx/>
                <a:latin typeface="Lucida Sans" panose="020B0602030504020204" pitchFamily="34" charset="0"/>
                <a:ea typeface="+mn-ea"/>
                <a:cs typeface="+mn-cs"/>
              </a:rPr>
              <a:t>Fourth level</a:t>
            </a:r>
          </a:p>
          <a:p>
            <a:pPr marL="0" marR="0" lvl="4"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366"/>
                </a:solidFill>
                <a:effectLst/>
                <a:uLnTx/>
                <a:uFillTx/>
                <a:latin typeface="Lucida Sans" panose="020B0602030504020204" pitchFamily="34" charset="0"/>
                <a:ea typeface="+mn-ea"/>
                <a:cs typeface="+mn-cs"/>
              </a:rPr>
              <a:t>Fifth level</a:t>
            </a:r>
          </a:p>
        </p:txBody>
      </p:sp>
    </p:spTree>
    <p:extLst>
      <p:ext uri="{BB962C8B-B14F-4D97-AF65-F5344CB8AC3E}">
        <p14:creationId xmlns:p14="http://schemas.microsoft.com/office/powerpoint/2010/main" val="15647950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4" r:id="rId3"/>
  </p:sldLayoutIdLst>
  <p:txStyles>
    <p:titleStyle>
      <a:lvl1pPr algn="l" defTabSz="914400" rtl="0" eaLnBrk="1" latinLnBrk="0" hangingPunct="1">
        <a:lnSpc>
          <a:spcPct val="90000"/>
        </a:lnSpc>
        <a:spcBef>
          <a:spcPct val="0"/>
        </a:spcBef>
        <a:buNone/>
        <a:defRPr sz="3200" b="1" kern="1200">
          <a:solidFill>
            <a:srgbClr val="00456A"/>
          </a:solidFill>
          <a:latin typeface="Lucida Sans" panose="020B0602030504020204" pitchFamily="34" charset="0"/>
          <a:ea typeface="+mj-ea"/>
          <a:cs typeface="+mj-cs"/>
        </a:defRPr>
      </a:lvl1pPr>
    </p:titleStyle>
    <p:body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rgbClr val="00456B"/>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https://www.google.com/url?sa=i&amp;rct=j&amp;q=&amp;esrc=s&amp;source=imgres&amp;cd=&amp;cad=rja&amp;uact=8&amp;ved=2ahUKEwjzy5HXprndAhVIgrwKHauFBeQQjRx6BAgBEAU&amp;url=https://en.wikipedia.org/wiki/Speed_limits_in_the_Netherlands&amp;psig=AOvVaw1SpbnUKU0UmaQoXTaeIfDx&amp;ust=1536973519894555" TargetMode="External"/><Relationship Id="rId7"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www.vicroads.vic.gov.au/-/media/files/technical-documents-new/road-design-notes/road-design-note-0307-raised-safety-platforms-rsp-oct-2018.ashx" TargetMode="External"/><Relationship Id="rId2" Type="http://schemas.openxmlformats.org/officeDocument/2006/relationships/image" Target="../media/image51.jpeg"/><Relationship Id="rId1" Type="http://schemas.openxmlformats.org/officeDocument/2006/relationships/slideLayout" Target="../slideLayouts/slideLayout3.xml"/><Relationship Id="rId6" Type="http://schemas.openxmlformats.org/officeDocument/2006/relationships/image" Target="../media/image54.emf"/><Relationship Id="rId5" Type="http://schemas.openxmlformats.org/officeDocument/2006/relationships/image" Target="../media/image53.jpe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www.vicroads.vic.gov.au/-/media/files/technical-documents-new/road-design-notes/road-design-note-0307-raised-safety-platforms-rsp-oct-2018.ashx" TargetMode="External"/><Relationship Id="rId1"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xml"/><Relationship Id="rId5" Type="http://schemas.openxmlformats.org/officeDocument/2006/relationships/image" Target="../media/image64.jpe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mailto:fabian.marsh@nzta.govt.nz" TargetMode="Externa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80628" cy="4709886"/>
          </a:xfrm>
          <a:prstGeom prst="rect">
            <a:avLst/>
          </a:prstGeom>
        </p:spPr>
      </p:pic>
      <p:sp>
        <p:nvSpPr>
          <p:cNvPr id="44" name="Right Triangle 33"/>
          <p:cNvSpPr/>
          <p:nvPr/>
        </p:nvSpPr>
        <p:spPr>
          <a:xfrm flipV="1">
            <a:off x="1" y="0"/>
            <a:ext cx="8343899" cy="5143500"/>
          </a:xfrm>
          <a:custGeom>
            <a:avLst/>
            <a:gdLst/>
            <a:ahLst/>
            <a:cxnLst/>
            <a:rect l="l" t="t" r="r" b="b"/>
            <a:pathLst>
              <a:path w="8343899" h="5143500">
                <a:moveTo>
                  <a:pt x="0" y="5143500"/>
                </a:moveTo>
                <a:lnTo>
                  <a:pt x="3149600" y="5143500"/>
                </a:lnTo>
                <a:lnTo>
                  <a:pt x="8343899" y="5143500"/>
                </a:lnTo>
                <a:lnTo>
                  <a:pt x="3149600" y="0"/>
                </a:lnTo>
                <a:lnTo>
                  <a:pt x="0"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094" y="4498565"/>
            <a:ext cx="1368527" cy="441499"/>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1737" y="4712630"/>
            <a:ext cx="1194399" cy="121913"/>
          </a:xfrm>
          <a:prstGeom prst="rect">
            <a:avLst/>
          </a:prstGeom>
        </p:spPr>
      </p:pic>
      <p:cxnSp>
        <p:nvCxnSpPr>
          <p:cNvPr id="40" name="Straight Connector 39"/>
          <p:cNvCxnSpPr/>
          <p:nvPr/>
        </p:nvCxnSpPr>
        <p:spPr>
          <a:xfrm>
            <a:off x="617366" y="1624953"/>
            <a:ext cx="384397"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41" name="Freeform 40"/>
          <p:cNvSpPr/>
          <p:nvPr/>
        </p:nvSpPr>
        <p:spPr>
          <a:xfrm>
            <a:off x="1100775" y="658135"/>
            <a:ext cx="8049049" cy="972642"/>
          </a:xfrm>
          <a:custGeom>
            <a:avLst/>
            <a:gdLst>
              <a:gd name="connsiteX0" fmla="*/ 0 w 8049049"/>
              <a:gd name="connsiteY0" fmla="*/ 972642 h 972642"/>
              <a:gd name="connsiteX1" fmla="*/ 7076407 w 8049049"/>
              <a:gd name="connsiteY1" fmla="*/ 972642 h 972642"/>
              <a:gd name="connsiteX2" fmla="*/ 8049049 w 8049049"/>
              <a:gd name="connsiteY2" fmla="*/ 0 h 972642"/>
            </a:gdLst>
            <a:ahLst/>
            <a:cxnLst>
              <a:cxn ang="0">
                <a:pos x="connsiteX0" y="connsiteY0"/>
              </a:cxn>
              <a:cxn ang="0">
                <a:pos x="connsiteX1" y="connsiteY1"/>
              </a:cxn>
              <a:cxn ang="0">
                <a:pos x="connsiteX2" y="connsiteY2"/>
              </a:cxn>
            </a:cxnLst>
            <a:rect l="l" t="t" r="r" b="b"/>
            <a:pathLst>
              <a:path w="8049049" h="972642">
                <a:moveTo>
                  <a:pt x="0" y="972642"/>
                </a:moveTo>
                <a:lnTo>
                  <a:pt x="7076407" y="972642"/>
                </a:lnTo>
                <a:lnTo>
                  <a:pt x="8049049"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 name="Title 1"/>
          <p:cNvSpPr txBox="1">
            <a:spLocks/>
          </p:cNvSpPr>
          <p:nvPr/>
        </p:nvSpPr>
        <p:spPr>
          <a:xfrm>
            <a:off x="495934" y="317500"/>
            <a:ext cx="6184265" cy="117929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kern="1200">
                <a:solidFill>
                  <a:schemeClr val="bg1"/>
                </a:solidFill>
                <a:latin typeface="Lucida Sans" panose="020B0602030504020204" pitchFamily="34" charset="0"/>
                <a:ea typeface="+mj-ea"/>
                <a:cs typeface="+mj-cs"/>
              </a:defRPr>
            </a:lvl1pPr>
          </a:lstStyle>
          <a:p>
            <a:r>
              <a:rPr lang="en-US" sz="3200" dirty="0">
                <a:latin typeface="Arial" panose="020B0604020202020204" pitchFamily="34" charset="0"/>
                <a:cs typeface="Arial" panose="020B0604020202020204" pitchFamily="34" charset="0"/>
              </a:rPr>
              <a:t>Raised Safety Platforms at Traffic Signals</a:t>
            </a:r>
          </a:p>
        </p:txBody>
      </p:sp>
      <p:sp>
        <p:nvSpPr>
          <p:cNvPr id="43" name="Subtitle 2"/>
          <p:cNvSpPr txBox="1">
            <a:spLocks/>
          </p:cNvSpPr>
          <p:nvPr/>
        </p:nvSpPr>
        <p:spPr>
          <a:xfrm>
            <a:off x="495936" y="1862289"/>
            <a:ext cx="5124080" cy="480060"/>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rgbClr val="9AA71D"/>
                </a:solidFill>
                <a:latin typeface="Lucida Sans" panose="020B0602030504020204" pitchFamily="34" charset="0"/>
                <a:ea typeface="+mn-ea"/>
                <a:cs typeface="+mn-cs"/>
              </a:defRPr>
            </a:lvl1pPr>
            <a:lvl2pPr marL="457200" marR="0" indent="0" algn="ctr" defTabSz="914400" rtl="0" eaLnBrk="1" fontAlgn="auto" latinLnBrk="0" hangingPunct="1">
              <a:lnSpc>
                <a:spcPct val="90000"/>
              </a:lnSpc>
              <a:spcBef>
                <a:spcPts val="500"/>
              </a:spcBef>
              <a:spcAft>
                <a:spcPts val="0"/>
              </a:spcAft>
              <a:buClr>
                <a:srgbClr val="9AA71D"/>
              </a:buClr>
              <a:buSzTx/>
              <a:buFont typeface="Arial" panose="020B0604020202020204" pitchFamily="34" charset="0"/>
              <a:buNone/>
              <a:tabLst/>
              <a:defRPr sz="2000" kern="1200">
                <a:solidFill>
                  <a:srgbClr val="00456B"/>
                </a:solidFill>
                <a:latin typeface="Lucida Sans" panose="020B0602030504020204" pitchFamily="34" charset="0"/>
                <a:ea typeface="+mn-ea"/>
                <a:cs typeface="+mn-cs"/>
              </a:defRPr>
            </a:lvl2pPr>
            <a:lvl3pPr marL="914400" marR="0" indent="0" algn="ctr" defTabSz="914400" rtl="0" eaLnBrk="1" fontAlgn="auto" latinLnBrk="0" hangingPunct="1">
              <a:lnSpc>
                <a:spcPct val="90000"/>
              </a:lnSpc>
              <a:spcBef>
                <a:spcPts val="500"/>
              </a:spcBef>
              <a:spcAft>
                <a:spcPts val="0"/>
              </a:spcAft>
              <a:buClr>
                <a:srgbClr val="9AA71D"/>
              </a:buClr>
              <a:buSzTx/>
              <a:buFont typeface="Arial" panose="020B0604020202020204" pitchFamily="34" charset="0"/>
              <a:buNone/>
              <a:tabLst/>
              <a:defRPr sz="1800" kern="1200">
                <a:solidFill>
                  <a:srgbClr val="00456B"/>
                </a:solidFill>
                <a:latin typeface="Lucida Sans" panose="020B0602030504020204" pitchFamily="34" charset="0"/>
                <a:ea typeface="+mn-ea"/>
                <a:cs typeface="+mn-cs"/>
              </a:defRPr>
            </a:lvl3pPr>
            <a:lvl4pPr marL="1371600" marR="0" indent="0" algn="ctr" defTabSz="914400" rtl="0" eaLnBrk="1" fontAlgn="auto" latinLnBrk="0" hangingPunct="1">
              <a:lnSpc>
                <a:spcPct val="90000"/>
              </a:lnSpc>
              <a:spcBef>
                <a:spcPts val="500"/>
              </a:spcBef>
              <a:spcAft>
                <a:spcPts val="0"/>
              </a:spcAft>
              <a:buClr>
                <a:srgbClr val="9AA71D"/>
              </a:buClr>
              <a:buSzTx/>
              <a:buFont typeface="Arial" panose="020B0604020202020204" pitchFamily="34" charset="0"/>
              <a:buNone/>
              <a:tabLst/>
              <a:defRPr sz="1600" kern="1200">
                <a:solidFill>
                  <a:srgbClr val="00456B"/>
                </a:solidFill>
                <a:latin typeface="Lucida Sans" panose="020B0602030504020204" pitchFamily="34" charset="0"/>
                <a:ea typeface="+mn-ea"/>
                <a:cs typeface="+mn-cs"/>
              </a:defRPr>
            </a:lvl4pPr>
            <a:lvl5pPr marL="1828800" marR="0" indent="0" algn="ctr" defTabSz="914400" rtl="0" eaLnBrk="1" fontAlgn="auto" latinLnBrk="0" hangingPunct="1">
              <a:lnSpc>
                <a:spcPct val="90000"/>
              </a:lnSpc>
              <a:spcBef>
                <a:spcPts val="500"/>
              </a:spcBef>
              <a:spcAft>
                <a:spcPts val="0"/>
              </a:spcAft>
              <a:buClr>
                <a:srgbClr val="9AA71D"/>
              </a:buClr>
              <a:buSzTx/>
              <a:buFont typeface="Arial" panose="020B0604020202020204" pitchFamily="34" charset="0"/>
              <a:buNone/>
              <a:tabLst/>
              <a:defRPr sz="1600" kern="1200">
                <a:solidFill>
                  <a:srgbClr val="00456B"/>
                </a:solidFill>
                <a:latin typeface="Lucida Sans" panose="020B0602030504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Fabian Marsh - Lead Advisor Safety </a:t>
            </a:r>
          </a:p>
          <a:p>
            <a:r>
              <a:rPr lang="en-US" sz="1800" i="1" dirty="0">
                <a:latin typeface="Arial" panose="020B0604020202020204" pitchFamily="34" charset="0"/>
                <a:cs typeface="Arial" panose="020B0604020202020204" pitchFamily="34" charset="0"/>
              </a:rPr>
              <a:t>SNUG - 2 November 2018</a:t>
            </a:r>
          </a:p>
        </p:txBody>
      </p:sp>
    </p:spTree>
    <p:extLst>
      <p:ext uri="{BB962C8B-B14F-4D97-AF65-F5344CB8AC3E}">
        <p14:creationId xmlns:p14="http://schemas.microsoft.com/office/powerpoint/2010/main" val="2669952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35624" y="41613"/>
            <a:ext cx="8635327" cy="6309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rgbClr val="00456A"/>
                </a:solidFill>
                <a:latin typeface="Lucida Sans" panose="020B0602030504020204" pitchFamily="34" charset="0"/>
                <a:ea typeface="+mj-ea"/>
                <a:cs typeface="+mj-cs"/>
              </a:defRPr>
            </a:lvl1pPr>
          </a:lstStyle>
          <a:p>
            <a:r>
              <a:rPr lang="en-US" sz="2400" dirty="0">
                <a:latin typeface="Arial" panose="020B0604020202020204" pitchFamily="34" charset="0"/>
                <a:cs typeface="Arial" panose="020B0604020202020204" pitchFamily="34" charset="0"/>
              </a:rPr>
              <a:t>Safe System Intersections</a:t>
            </a:r>
          </a:p>
        </p:txBody>
      </p:sp>
      <p:sp>
        <p:nvSpPr>
          <p:cNvPr id="16" name="Content Placeholder 3"/>
          <p:cNvSpPr>
            <a:spLocks noGrp="1"/>
          </p:cNvSpPr>
          <p:nvPr>
            <p:ph sz="quarter" idx="10"/>
          </p:nvPr>
        </p:nvSpPr>
        <p:spPr>
          <a:xfrm>
            <a:off x="244474" y="1042249"/>
            <a:ext cx="3095968" cy="3244002"/>
          </a:xfrm>
        </p:spPr>
        <p:txBody>
          <a:bodyPr>
            <a:noAutofit/>
          </a:bodyPr>
          <a:lstStyle/>
          <a:p>
            <a:pPr marL="0" lvl="1" indent="0">
              <a:buNone/>
            </a:pPr>
            <a:r>
              <a:rPr lang="en-US" dirty="0"/>
              <a:t>Raised safety platforms are increasingly seen as a road safety treatment to manage speeds at potential conflict points towards Safe System levels:</a:t>
            </a:r>
          </a:p>
          <a:p>
            <a:pPr lvl="1"/>
            <a:r>
              <a:rPr lang="en-US" dirty="0"/>
              <a:t>intersections </a:t>
            </a:r>
          </a:p>
          <a:p>
            <a:pPr lvl="1"/>
            <a:r>
              <a:rPr lang="en-US" dirty="0"/>
              <a:t>mid-block (pedestrian crossings) </a:t>
            </a:r>
          </a:p>
          <a:p>
            <a:pPr lvl="1"/>
            <a:r>
              <a:rPr lang="en-US" dirty="0"/>
              <a:t>traffic calming </a:t>
            </a:r>
          </a:p>
        </p:txBody>
      </p:sp>
      <p:sp>
        <p:nvSpPr>
          <p:cNvPr id="17" name="Text Placeholder 4"/>
          <p:cNvSpPr txBox="1">
            <a:spLocks/>
          </p:cNvSpPr>
          <p:nvPr/>
        </p:nvSpPr>
        <p:spPr>
          <a:xfrm>
            <a:off x="234950" y="696021"/>
            <a:ext cx="8636000" cy="355175"/>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dirty="0" smtClean="0">
                <a:solidFill>
                  <a:srgbClr val="9AA71D"/>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dirty="0">
                <a:latin typeface="Arial" panose="020B0604020202020204" pitchFamily="34" charset="0"/>
                <a:cs typeface="Arial" panose="020B0604020202020204" pitchFamily="34" charset="0"/>
              </a:rPr>
              <a:t>Managing crash energy</a:t>
            </a: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92482" y="672548"/>
            <a:ext cx="2765493" cy="3913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10016" y="672549"/>
            <a:ext cx="2765492" cy="3913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3744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94973" y="1819556"/>
            <a:ext cx="1903555" cy="1427666"/>
          </a:xfrm>
          <a:prstGeom prst="rect">
            <a:avLst/>
          </a:prstGeom>
        </p:spPr>
      </p:pic>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51048" y="1616601"/>
            <a:ext cx="1843925" cy="1676398"/>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31339" y="8667"/>
            <a:ext cx="3412661" cy="2373958"/>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14670" y="3042994"/>
            <a:ext cx="2116667" cy="1587500"/>
          </a:xfrm>
          <a:prstGeom prst="rect">
            <a:avLst/>
          </a:prstGeom>
        </p:spPr>
      </p:pic>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31337" y="2205878"/>
            <a:ext cx="3412662" cy="2413792"/>
          </a:xfrm>
          <a:prstGeom prst="rect">
            <a:avLst/>
          </a:prstGeom>
        </p:spPr>
      </p:pic>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02003" y="5555"/>
            <a:ext cx="2929334" cy="2103447"/>
          </a:xfrm>
          <a:prstGeom prst="rect">
            <a:avLst/>
          </a:prstGeom>
        </p:spPr>
      </p:pic>
      <p:pic>
        <p:nvPicPr>
          <p:cNvPr id="2" name="Pictur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 y="0"/>
            <a:ext cx="2812003" cy="2109002"/>
          </a:xfrm>
          <a:prstGeom prst="rect">
            <a:avLst/>
          </a:prstGeom>
        </p:spPr>
      </p:pic>
      <p:pic>
        <p:nvPicPr>
          <p:cNvPr id="4" name="Picture 3"/>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116029" y="3047484"/>
            <a:ext cx="2078944" cy="1581626"/>
          </a:xfrm>
          <a:prstGeom prst="rect">
            <a:avLst/>
          </a:prstGeom>
        </p:spPr>
      </p:pic>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1513316"/>
            <a:ext cx="2426547" cy="1819910"/>
          </a:xfrm>
          <a:prstGeom prst="rect">
            <a:avLst/>
          </a:prstGeom>
        </p:spPr>
      </p:pic>
      <p:pic>
        <p:nvPicPr>
          <p:cNvPr id="3" name="Picture 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8" y="3042993"/>
            <a:ext cx="2116667" cy="1587500"/>
          </a:xfrm>
          <a:prstGeom prst="rect">
            <a:avLst/>
          </a:prstGeom>
        </p:spPr>
      </p:pic>
    </p:spTree>
    <p:extLst>
      <p:ext uri="{BB962C8B-B14F-4D97-AF65-F5344CB8AC3E}">
        <p14:creationId xmlns:p14="http://schemas.microsoft.com/office/powerpoint/2010/main" val="3599176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465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ight Triangle 33"/>
          <p:cNvSpPr/>
          <p:nvPr/>
        </p:nvSpPr>
        <p:spPr>
          <a:xfrm flipV="1">
            <a:off x="1" y="0"/>
            <a:ext cx="8343899" cy="5143500"/>
          </a:xfrm>
          <a:custGeom>
            <a:avLst/>
            <a:gdLst/>
            <a:ahLst/>
            <a:cxnLst/>
            <a:rect l="l" t="t" r="r" b="b"/>
            <a:pathLst>
              <a:path w="8343899" h="5143500">
                <a:moveTo>
                  <a:pt x="0" y="5143500"/>
                </a:moveTo>
                <a:lnTo>
                  <a:pt x="3149600" y="5143500"/>
                </a:lnTo>
                <a:lnTo>
                  <a:pt x="8343899" y="5143500"/>
                </a:lnTo>
                <a:lnTo>
                  <a:pt x="3149600" y="0"/>
                </a:lnTo>
                <a:lnTo>
                  <a:pt x="0"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p>
        </p:txBody>
      </p:sp>
      <p:sp>
        <p:nvSpPr>
          <p:cNvPr id="12" name="Text Placeholder 4"/>
          <p:cNvSpPr txBox="1">
            <a:spLocks/>
          </p:cNvSpPr>
          <p:nvPr/>
        </p:nvSpPr>
        <p:spPr>
          <a:xfrm>
            <a:off x="234951" y="909879"/>
            <a:ext cx="4094062" cy="2453578"/>
          </a:xfrm>
          <a:prstGeom prst="rect">
            <a:avLst/>
          </a:prstGeom>
        </p:spPr>
        <p:txBody>
          <a:bodyPr anchor="ctr"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dirty="0" smtClean="0">
                <a:solidFill>
                  <a:srgbClr val="9AA71D"/>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3200" dirty="0">
                <a:solidFill>
                  <a:schemeClr val="bg1"/>
                </a:solidFill>
                <a:latin typeface="Arial" panose="020B0604020202020204" pitchFamily="34" charset="0"/>
                <a:cs typeface="Arial" panose="020B0604020202020204" pitchFamily="34" charset="0"/>
              </a:rPr>
              <a:t>The Netherlands</a:t>
            </a:r>
          </a:p>
        </p:txBody>
      </p:sp>
    </p:spTree>
    <p:extLst>
      <p:ext uri="{BB962C8B-B14F-4D97-AF65-F5344CB8AC3E}">
        <p14:creationId xmlns:p14="http://schemas.microsoft.com/office/powerpoint/2010/main" val="3650653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4950" y="582507"/>
            <a:ext cx="8711678" cy="3949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98660" y="672549"/>
            <a:ext cx="4526310" cy="68483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spcAft>
                <a:spcPts val="400"/>
              </a:spcAft>
            </a:pPr>
            <a:endParaRPr lang="en-NZ" sz="1200" b="1" dirty="0">
              <a:solidFill>
                <a:schemeClr val="accent1"/>
              </a:solidFill>
              <a:latin typeface="Arial" panose="020B0604020202020204" pitchFamily="34" charset="0"/>
              <a:cs typeface="Arial" panose="020B0604020202020204" pitchFamily="34" charset="0"/>
            </a:endParaRPr>
          </a:p>
        </p:txBody>
      </p:sp>
      <p:sp>
        <p:nvSpPr>
          <p:cNvPr id="9" name="Content Placeholder 3"/>
          <p:cNvSpPr>
            <a:spLocks noGrp="1"/>
          </p:cNvSpPr>
          <p:nvPr>
            <p:ph sz="quarter" idx="10"/>
          </p:nvPr>
        </p:nvSpPr>
        <p:spPr>
          <a:xfrm>
            <a:off x="244473" y="1042249"/>
            <a:ext cx="4029353" cy="3244002"/>
          </a:xfrm>
        </p:spPr>
        <p:txBody>
          <a:bodyPr>
            <a:noAutofit/>
          </a:bodyPr>
          <a:lstStyle/>
          <a:p>
            <a:pPr lvl="0"/>
            <a:r>
              <a:rPr lang="en-US" dirty="0"/>
              <a:t>Dutch guidelines for 80km/h roads recommend use of RSPs at </a:t>
            </a:r>
            <a:r>
              <a:rPr lang="en-US" dirty="0" err="1"/>
              <a:t>signalised</a:t>
            </a:r>
            <a:r>
              <a:rPr lang="en-US" dirty="0"/>
              <a:t> intersections. </a:t>
            </a:r>
            <a:r>
              <a:rPr lang="en-US" dirty="0" err="1"/>
              <a:t>Recommeded</a:t>
            </a:r>
            <a:r>
              <a:rPr lang="en-US" dirty="0"/>
              <a:t>:</a:t>
            </a:r>
          </a:p>
          <a:p>
            <a:pPr marL="228600" lvl="0" indent="-228600">
              <a:buFont typeface="+mj-lt"/>
              <a:buAutoNum type="arabicPeriod"/>
            </a:pPr>
            <a:r>
              <a:rPr lang="en-US" dirty="0"/>
              <a:t>Raised safety platforms</a:t>
            </a:r>
          </a:p>
          <a:p>
            <a:pPr marL="228600" lvl="0" indent="-228600">
              <a:spcBef>
                <a:spcPts val="0"/>
              </a:spcBef>
              <a:buFont typeface="+mj-lt"/>
              <a:buAutoNum type="arabicPeriod"/>
            </a:pPr>
            <a:r>
              <a:rPr lang="en-US" dirty="0" err="1"/>
              <a:t>Localised</a:t>
            </a:r>
            <a:r>
              <a:rPr lang="en-US" dirty="0"/>
              <a:t> speed limit reduction</a:t>
            </a:r>
          </a:p>
          <a:p>
            <a:pPr marL="228600" lvl="0" indent="-228600">
              <a:spcBef>
                <a:spcPts val="0"/>
              </a:spcBef>
              <a:buFont typeface="+mj-lt"/>
              <a:buAutoNum type="arabicPeriod"/>
            </a:pPr>
            <a:r>
              <a:rPr lang="en-US" dirty="0"/>
              <a:t>red-light / speed cameras. </a:t>
            </a:r>
          </a:p>
          <a:p>
            <a:pPr lvl="0"/>
            <a:endParaRPr lang="en-US" dirty="0"/>
          </a:p>
          <a:p>
            <a:pPr lvl="0"/>
            <a:endParaRPr lang="en-US" dirty="0"/>
          </a:p>
          <a:p>
            <a:pPr lvl="0"/>
            <a:endParaRPr lang="en-US" dirty="0"/>
          </a:p>
          <a:p>
            <a:pPr lvl="0"/>
            <a:endParaRPr lang="en-US" dirty="0"/>
          </a:p>
          <a:p>
            <a:pPr lvl="0"/>
            <a:r>
              <a:rPr lang="en-US" dirty="0"/>
              <a:t>The concept shown is for an </a:t>
            </a:r>
            <a:r>
              <a:rPr lang="en-US" dirty="0" err="1"/>
              <a:t>unsignalised</a:t>
            </a:r>
            <a:r>
              <a:rPr lang="en-US" dirty="0"/>
              <a:t> intersection extracted from Dutch guidelines </a:t>
            </a:r>
          </a:p>
          <a:p>
            <a:pPr lvl="0"/>
            <a:endParaRPr lang="en-US" i="1" dirty="0"/>
          </a:p>
        </p:txBody>
      </p:sp>
      <p:sp>
        <p:nvSpPr>
          <p:cNvPr id="15" name="Title 1"/>
          <p:cNvSpPr txBox="1">
            <a:spLocks/>
          </p:cNvSpPr>
          <p:nvPr/>
        </p:nvSpPr>
        <p:spPr>
          <a:xfrm>
            <a:off x="235624" y="41613"/>
            <a:ext cx="8635327" cy="6309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rgbClr val="00456A"/>
                </a:solidFill>
                <a:latin typeface="Lucida Sans" panose="020B0602030504020204" pitchFamily="34" charset="0"/>
                <a:ea typeface="+mj-ea"/>
                <a:cs typeface="+mj-cs"/>
              </a:defRPr>
            </a:lvl1pPr>
          </a:lstStyle>
          <a:p>
            <a:r>
              <a:rPr lang="en-US" sz="2400" dirty="0">
                <a:latin typeface="Arial" panose="020B0604020202020204" pitchFamily="34" charset="0"/>
                <a:cs typeface="Arial" panose="020B0604020202020204" pitchFamily="34" charset="0"/>
              </a:rPr>
              <a:t>Raised Safety Platforms</a:t>
            </a:r>
          </a:p>
        </p:txBody>
      </p:sp>
      <p:sp>
        <p:nvSpPr>
          <p:cNvPr id="17" name="Text Placeholder 4"/>
          <p:cNvSpPr txBox="1">
            <a:spLocks/>
          </p:cNvSpPr>
          <p:nvPr/>
        </p:nvSpPr>
        <p:spPr>
          <a:xfrm>
            <a:off x="234950" y="696021"/>
            <a:ext cx="8636000" cy="355175"/>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dirty="0" smtClean="0">
                <a:solidFill>
                  <a:srgbClr val="9AA71D"/>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dirty="0">
                <a:latin typeface="Arial" panose="020B0604020202020204" pitchFamily="34" charset="0"/>
                <a:cs typeface="Arial" panose="020B0604020202020204" pitchFamily="34" charset="0"/>
              </a:rPr>
              <a:t>Rural </a:t>
            </a:r>
            <a:r>
              <a:rPr lang="en-NZ" sz="1600" dirty="0" err="1">
                <a:latin typeface="Arial" panose="020B0604020202020204" pitchFamily="34" charset="0"/>
                <a:cs typeface="Arial" panose="020B0604020202020204" pitchFamily="34" charset="0"/>
              </a:rPr>
              <a:t>unsignalised</a:t>
            </a:r>
            <a:r>
              <a:rPr lang="en-NZ" sz="1600" dirty="0">
                <a:latin typeface="Arial" panose="020B0604020202020204" pitchFamily="34" charset="0"/>
                <a:cs typeface="Arial" panose="020B0604020202020204" pitchFamily="34" charset="0"/>
              </a:rPr>
              <a:t> example</a:t>
            </a:r>
          </a:p>
        </p:txBody>
      </p:sp>
      <p:sp>
        <p:nvSpPr>
          <p:cNvPr id="8" name="Rectangle 7"/>
          <p:cNvSpPr/>
          <p:nvPr/>
        </p:nvSpPr>
        <p:spPr>
          <a:xfrm>
            <a:off x="234951" y="4083675"/>
            <a:ext cx="3880171" cy="338554"/>
          </a:xfrm>
          <a:prstGeom prst="rect">
            <a:avLst/>
          </a:prstGeom>
        </p:spPr>
        <p:txBody>
          <a:bodyPr wrap="square">
            <a:spAutoFit/>
          </a:bodyPr>
          <a:lstStyle/>
          <a:p>
            <a:r>
              <a:rPr lang="en-NZ" sz="800" dirty="0">
                <a:solidFill>
                  <a:srgbClr val="000000"/>
                </a:solidFill>
                <a:latin typeface="Calibri" panose="020F0502020204030204" pitchFamily="34" charset="0"/>
              </a:rPr>
              <a:t>Sourced from: Corben, B. F. (2014). Criteria for the use of elevated stop lines at traffic signals. Contract report for VicRoads prepared by Corben Consulting, August 2014. </a:t>
            </a:r>
            <a:endParaRPr lang="en-NZ" dirty="0"/>
          </a:p>
        </p:txBody>
      </p:sp>
    </p:spTree>
    <p:extLst>
      <p:ext uri="{BB962C8B-B14F-4D97-AF65-F5344CB8AC3E}">
        <p14:creationId xmlns:p14="http://schemas.microsoft.com/office/powerpoint/2010/main" val="3794159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netherlands speed limit">
            <a:hlinkClick r:id="rId3"/>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65354" y="928504"/>
            <a:ext cx="1813292" cy="2905202"/>
          </a:xfrm>
          <a:prstGeom prst="rect">
            <a:avLst/>
          </a:prstGeom>
          <a:noFill/>
          <a:ln>
            <a:noFill/>
          </a:ln>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0" y="1555451"/>
            <a:ext cx="3600000" cy="1549151"/>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0" y="3183467"/>
            <a:ext cx="3600000" cy="1447459"/>
          </a:xfrm>
          <a:prstGeom prst="rect">
            <a:avLst/>
          </a:prstGeom>
          <a:ln>
            <a:noFill/>
          </a:ln>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5544000" y="-1"/>
            <a:ext cx="3600000" cy="1490133"/>
          </a:xfrm>
          <a:prstGeom prst="rect">
            <a:avLst/>
          </a:prstGeom>
          <a:ln>
            <a:noFill/>
          </a:ln>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0" y="-17887"/>
            <a:ext cx="3600000" cy="1494474"/>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auto">
          <a:xfrm>
            <a:off x="5544000" y="1555451"/>
            <a:ext cx="3600000" cy="1526416"/>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bwMode="auto">
          <a:xfrm>
            <a:off x="5544000" y="3161113"/>
            <a:ext cx="3600000" cy="1469812"/>
          </a:xfrm>
          <a:prstGeom prst="rect">
            <a:avLst/>
          </a:prstGeom>
          <a:ln>
            <a:noFill/>
          </a:ln>
          <a:extLst>
            <a:ext uri="{53640926-AAD7-44D8-BBD7-CCE9431645EC}">
              <a14:shadowObscured xmlns:a14="http://schemas.microsoft.com/office/drawing/2010/main"/>
            </a:ext>
          </a:extLst>
        </p:spPr>
      </p:pic>
      <p:grpSp>
        <p:nvGrpSpPr>
          <p:cNvPr id="12" name="Group 11"/>
          <p:cNvGrpSpPr/>
          <p:nvPr/>
        </p:nvGrpSpPr>
        <p:grpSpPr>
          <a:xfrm>
            <a:off x="57572" y="0"/>
            <a:ext cx="508000" cy="246221"/>
            <a:chOff x="1154852" y="323929"/>
            <a:chExt cx="508000" cy="246221"/>
          </a:xfrm>
        </p:grpSpPr>
        <p:sp>
          <p:nvSpPr>
            <p:cNvPr id="2" name="Oval 1"/>
            <p:cNvSpPr/>
            <p:nvPr/>
          </p:nvSpPr>
          <p:spPr>
            <a:xfrm>
              <a:off x="1171787" y="345440"/>
              <a:ext cx="209973" cy="216747"/>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spcAft>
                  <a:spcPts val="400"/>
                </a:spcAft>
              </a:pPr>
              <a:endParaRPr lang="en-NZ" sz="1200" b="1" dirty="0">
                <a:solidFill>
                  <a:schemeClr val="accent1"/>
                </a:solidFill>
                <a:latin typeface="Arial" panose="020B0604020202020204" pitchFamily="34" charset="0"/>
                <a:cs typeface="Arial" panose="020B0604020202020204" pitchFamily="34" charset="0"/>
              </a:endParaRPr>
            </a:p>
          </p:txBody>
        </p:sp>
        <p:sp>
          <p:nvSpPr>
            <p:cNvPr id="11" name="TextBox 10"/>
            <p:cNvSpPr txBox="1"/>
            <p:nvPr/>
          </p:nvSpPr>
          <p:spPr>
            <a:xfrm>
              <a:off x="1154852" y="323929"/>
              <a:ext cx="508000" cy="246221"/>
            </a:xfrm>
            <a:prstGeom prst="rect">
              <a:avLst/>
            </a:prstGeom>
            <a:noFill/>
          </p:spPr>
          <p:txBody>
            <a:bodyPr wrap="square" rtlCol="0">
              <a:spAutoFit/>
            </a:bodyPr>
            <a:lstStyle/>
            <a:p>
              <a:r>
                <a:rPr lang="en-NZ" sz="1000" dirty="0"/>
                <a:t>1</a:t>
              </a:r>
            </a:p>
          </p:txBody>
        </p:sp>
      </p:grpSp>
      <p:grpSp>
        <p:nvGrpSpPr>
          <p:cNvPr id="13" name="Group 12"/>
          <p:cNvGrpSpPr/>
          <p:nvPr/>
        </p:nvGrpSpPr>
        <p:grpSpPr>
          <a:xfrm>
            <a:off x="57572" y="1609638"/>
            <a:ext cx="508000" cy="246221"/>
            <a:chOff x="1154852" y="323929"/>
            <a:chExt cx="508000" cy="246221"/>
          </a:xfrm>
        </p:grpSpPr>
        <p:sp>
          <p:nvSpPr>
            <p:cNvPr id="14" name="Oval 13"/>
            <p:cNvSpPr/>
            <p:nvPr/>
          </p:nvSpPr>
          <p:spPr>
            <a:xfrm>
              <a:off x="1171787" y="345440"/>
              <a:ext cx="209973" cy="216747"/>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spcAft>
                  <a:spcPts val="400"/>
                </a:spcAft>
              </a:pPr>
              <a:endParaRPr lang="en-NZ" sz="1200" b="1" dirty="0">
                <a:solidFill>
                  <a:schemeClr val="accent1"/>
                </a:solidFill>
                <a:latin typeface="Arial" panose="020B0604020202020204" pitchFamily="34" charset="0"/>
                <a:cs typeface="Arial" panose="020B0604020202020204" pitchFamily="34" charset="0"/>
              </a:endParaRPr>
            </a:p>
          </p:txBody>
        </p:sp>
        <p:sp>
          <p:nvSpPr>
            <p:cNvPr id="15" name="TextBox 14"/>
            <p:cNvSpPr txBox="1"/>
            <p:nvPr/>
          </p:nvSpPr>
          <p:spPr>
            <a:xfrm>
              <a:off x="1154852" y="323929"/>
              <a:ext cx="508000" cy="246221"/>
            </a:xfrm>
            <a:prstGeom prst="rect">
              <a:avLst/>
            </a:prstGeom>
            <a:noFill/>
          </p:spPr>
          <p:txBody>
            <a:bodyPr wrap="square" rtlCol="0">
              <a:spAutoFit/>
            </a:bodyPr>
            <a:lstStyle/>
            <a:p>
              <a:r>
                <a:rPr lang="en-NZ" sz="1000" dirty="0"/>
                <a:t>2</a:t>
              </a:r>
            </a:p>
          </p:txBody>
        </p:sp>
      </p:grpSp>
      <p:grpSp>
        <p:nvGrpSpPr>
          <p:cNvPr id="16" name="Group 15"/>
          <p:cNvGrpSpPr/>
          <p:nvPr/>
        </p:nvGrpSpPr>
        <p:grpSpPr>
          <a:xfrm>
            <a:off x="57572" y="3241040"/>
            <a:ext cx="508000" cy="246221"/>
            <a:chOff x="1154852" y="323929"/>
            <a:chExt cx="508000" cy="246221"/>
          </a:xfrm>
        </p:grpSpPr>
        <p:sp>
          <p:nvSpPr>
            <p:cNvPr id="17" name="Oval 16"/>
            <p:cNvSpPr/>
            <p:nvPr/>
          </p:nvSpPr>
          <p:spPr>
            <a:xfrm>
              <a:off x="1171787" y="345440"/>
              <a:ext cx="209973" cy="216747"/>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spcAft>
                  <a:spcPts val="400"/>
                </a:spcAft>
              </a:pPr>
              <a:endParaRPr lang="en-NZ" sz="1200" b="1" dirty="0">
                <a:solidFill>
                  <a:schemeClr val="accent1"/>
                </a:solidFill>
                <a:latin typeface="Arial" panose="020B0604020202020204" pitchFamily="34" charset="0"/>
                <a:cs typeface="Arial" panose="020B0604020202020204" pitchFamily="34" charset="0"/>
              </a:endParaRPr>
            </a:p>
          </p:txBody>
        </p:sp>
        <p:sp>
          <p:nvSpPr>
            <p:cNvPr id="18" name="TextBox 17"/>
            <p:cNvSpPr txBox="1"/>
            <p:nvPr/>
          </p:nvSpPr>
          <p:spPr>
            <a:xfrm>
              <a:off x="1154852" y="323929"/>
              <a:ext cx="508000" cy="246221"/>
            </a:xfrm>
            <a:prstGeom prst="rect">
              <a:avLst/>
            </a:prstGeom>
            <a:noFill/>
          </p:spPr>
          <p:txBody>
            <a:bodyPr wrap="square" rtlCol="0">
              <a:spAutoFit/>
            </a:bodyPr>
            <a:lstStyle/>
            <a:p>
              <a:r>
                <a:rPr lang="en-NZ" sz="1000" dirty="0"/>
                <a:t>3</a:t>
              </a:r>
            </a:p>
          </p:txBody>
        </p:sp>
      </p:grpSp>
      <p:grpSp>
        <p:nvGrpSpPr>
          <p:cNvPr id="19" name="Group 18"/>
          <p:cNvGrpSpPr/>
          <p:nvPr/>
        </p:nvGrpSpPr>
        <p:grpSpPr>
          <a:xfrm>
            <a:off x="5615092" y="36248"/>
            <a:ext cx="508000" cy="246221"/>
            <a:chOff x="1154852" y="323929"/>
            <a:chExt cx="508000" cy="246221"/>
          </a:xfrm>
        </p:grpSpPr>
        <p:sp>
          <p:nvSpPr>
            <p:cNvPr id="20" name="Oval 19"/>
            <p:cNvSpPr/>
            <p:nvPr/>
          </p:nvSpPr>
          <p:spPr>
            <a:xfrm>
              <a:off x="1171787" y="345440"/>
              <a:ext cx="209973" cy="216747"/>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spcAft>
                  <a:spcPts val="400"/>
                </a:spcAft>
              </a:pPr>
              <a:endParaRPr lang="en-NZ" sz="1200" b="1" dirty="0">
                <a:solidFill>
                  <a:schemeClr val="accent1"/>
                </a:solidFill>
                <a:latin typeface="Arial" panose="020B0604020202020204" pitchFamily="34" charset="0"/>
                <a:cs typeface="Arial" panose="020B0604020202020204" pitchFamily="34" charset="0"/>
              </a:endParaRPr>
            </a:p>
          </p:txBody>
        </p:sp>
        <p:sp>
          <p:nvSpPr>
            <p:cNvPr id="21" name="TextBox 20"/>
            <p:cNvSpPr txBox="1"/>
            <p:nvPr/>
          </p:nvSpPr>
          <p:spPr>
            <a:xfrm>
              <a:off x="1154852" y="323929"/>
              <a:ext cx="508000" cy="246221"/>
            </a:xfrm>
            <a:prstGeom prst="rect">
              <a:avLst/>
            </a:prstGeom>
            <a:noFill/>
          </p:spPr>
          <p:txBody>
            <a:bodyPr wrap="square" rtlCol="0">
              <a:spAutoFit/>
            </a:bodyPr>
            <a:lstStyle/>
            <a:p>
              <a:r>
                <a:rPr lang="en-NZ" sz="1000" dirty="0"/>
                <a:t>4</a:t>
              </a:r>
            </a:p>
          </p:txBody>
        </p:sp>
      </p:grpSp>
      <p:grpSp>
        <p:nvGrpSpPr>
          <p:cNvPr id="22" name="Group 21"/>
          <p:cNvGrpSpPr/>
          <p:nvPr/>
        </p:nvGrpSpPr>
        <p:grpSpPr>
          <a:xfrm>
            <a:off x="5615092" y="1645886"/>
            <a:ext cx="508000" cy="246221"/>
            <a:chOff x="1154852" y="323929"/>
            <a:chExt cx="508000" cy="246221"/>
          </a:xfrm>
        </p:grpSpPr>
        <p:sp>
          <p:nvSpPr>
            <p:cNvPr id="23" name="Oval 22"/>
            <p:cNvSpPr/>
            <p:nvPr/>
          </p:nvSpPr>
          <p:spPr>
            <a:xfrm>
              <a:off x="1171787" y="345440"/>
              <a:ext cx="209973" cy="216747"/>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spcAft>
                  <a:spcPts val="400"/>
                </a:spcAft>
              </a:pPr>
              <a:endParaRPr lang="en-NZ" sz="1200" b="1" dirty="0">
                <a:solidFill>
                  <a:schemeClr val="accent1"/>
                </a:solidFill>
                <a:latin typeface="Arial" panose="020B0604020202020204" pitchFamily="34" charset="0"/>
                <a:cs typeface="Arial" panose="020B0604020202020204" pitchFamily="34" charset="0"/>
              </a:endParaRPr>
            </a:p>
          </p:txBody>
        </p:sp>
        <p:sp>
          <p:nvSpPr>
            <p:cNvPr id="24" name="TextBox 23"/>
            <p:cNvSpPr txBox="1"/>
            <p:nvPr/>
          </p:nvSpPr>
          <p:spPr>
            <a:xfrm>
              <a:off x="1154852" y="323929"/>
              <a:ext cx="508000" cy="246221"/>
            </a:xfrm>
            <a:prstGeom prst="rect">
              <a:avLst/>
            </a:prstGeom>
            <a:noFill/>
          </p:spPr>
          <p:txBody>
            <a:bodyPr wrap="square" rtlCol="0">
              <a:spAutoFit/>
            </a:bodyPr>
            <a:lstStyle/>
            <a:p>
              <a:r>
                <a:rPr lang="en-NZ" sz="1000" dirty="0"/>
                <a:t>5</a:t>
              </a:r>
            </a:p>
          </p:txBody>
        </p:sp>
      </p:grpSp>
      <p:grpSp>
        <p:nvGrpSpPr>
          <p:cNvPr id="25" name="Group 24"/>
          <p:cNvGrpSpPr/>
          <p:nvPr/>
        </p:nvGrpSpPr>
        <p:grpSpPr>
          <a:xfrm>
            <a:off x="5615092" y="3277288"/>
            <a:ext cx="508000" cy="246221"/>
            <a:chOff x="1154852" y="323929"/>
            <a:chExt cx="508000" cy="246221"/>
          </a:xfrm>
        </p:grpSpPr>
        <p:sp>
          <p:nvSpPr>
            <p:cNvPr id="26" name="Oval 25"/>
            <p:cNvSpPr/>
            <p:nvPr/>
          </p:nvSpPr>
          <p:spPr>
            <a:xfrm>
              <a:off x="1171787" y="345440"/>
              <a:ext cx="209973" cy="216747"/>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spcAft>
                  <a:spcPts val="400"/>
                </a:spcAft>
              </a:pPr>
              <a:endParaRPr lang="en-NZ" sz="1200" b="1" dirty="0">
                <a:solidFill>
                  <a:schemeClr val="accent1"/>
                </a:solidFill>
                <a:latin typeface="Arial" panose="020B0604020202020204" pitchFamily="34" charset="0"/>
                <a:cs typeface="Arial" panose="020B0604020202020204" pitchFamily="34" charset="0"/>
              </a:endParaRPr>
            </a:p>
          </p:txBody>
        </p:sp>
        <p:sp>
          <p:nvSpPr>
            <p:cNvPr id="27" name="TextBox 26"/>
            <p:cNvSpPr txBox="1"/>
            <p:nvPr/>
          </p:nvSpPr>
          <p:spPr>
            <a:xfrm>
              <a:off x="1154852" y="323929"/>
              <a:ext cx="508000" cy="246221"/>
            </a:xfrm>
            <a:prstGeom prst="rect">
              <a:avLst/>
            </a:prstGeom>
            <a:noFill/>
          </p:spPr>
          <p:txBody>
            <a:bodyPr wrap="square" rtlCol="0">
              <a:spAutoFit/>
            </a:bodyPr>
            <a:lstStyle/>
            <a:p>
              <a:r>
                <a:rPr lang="en-NZ" sz="1000" dirty="0"/>
                <a:t>6</a:t>
              </a:r>
            </a:p>
          </p:txBody>
        </p:sp>
      </p:grpSp>
    </p:spTree>
    <p:extLst>
      <p:ext uri="{BB962C8B-B14F-4D97-AF65-F5344CB8AC3E}">
        <p14:creationId xmlns:p14="http://schemas.microsoft.com/office/powerpoint/2010/main" val="3911521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465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9470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5123" y="873608"/>
            <a:ext cx="4786519" cy="3523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itle 1"/>
          <p:cNvSpPr txBox="1">
            <a:spLocks/>
          </p:cNvSpPr>
          <p:nvPr/>
        </p:nvSpPr>
        <p:spPr>
          <a:xfrm>
            <a:off x="235625" y="873608"/>
            <a:ext cx="3879702" cy="6309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rgbClr val="00456A"/>
                </a:solidFill>
                <a:latin typeface="Lucida Sans" panose="020B0602030504020204" pitchFamily="34" charset="0"/>
                <a:ea typeface="+mj-ea"/>
                <a:cs typeface="+mj-cs"/>
              </a:defRPr>
            </a:lvl1pPr>
          </a:lstStyle>
          <a:p>
            <a:r>
              <a:rPr lang="en-US" sz="2400" dirty="0">
                <a:latin typeface="Arial" panose="020B0604020202020204" pitchFamily="34" charset="0"/>
                <a:cs typeface="Arial" panose="020B0604020202020204" pitchFamily="34" charset="0"/>
              </a:rPr>
              <a:t>Raised safety platforms</a:t>
            </a:r>
          </a:p>
        </p:txBody>
      </p:sp>
      <p:sp>
        <p:nvSpPr>
          <p:cNvPr id="18" name="Content Placeholder 3"/>
          <p:cNvSpPr>
            <a:spLocks noGrp="1"/>
          </p:cNvSpPr>
          <p:nvPr>
            <p:ph sz="quarter" idx="10"/>
          </p:nvPr>
        </p:nvSpPr>
        <p:spPr>
          <a:xfrm>
            <a:off x="244474" y="1874244"/>
            <a:ext cx="3873523" cy="2009008"/>
          </a:xfrm>
        </p:spPr>
        <p:txBody>
          <a:bodyPr>
            <a:noAutofit/>
          </a:bodyPr>
          <a:lstStyle/>
          <a:p>
            <a:pPr lvl="0"/>
            <a:r>
              <a:rPr lang="en-NZ" dirty="0"/>
              <a:t>Change in speed distribution at an example treated intersection </a:t>
            </a:r>
          </a:p>
          <a:p>
            <a:pPr lvl="0"/>
            <a:endParaRPr lang="en-NZ" dirty="0"/>
          </a:p>
          <a:p>
            <a:pPr lvl="0"/>
            <a:endParaRPr lang="en-NZ" dirty="0"/>
          </a:p>
          <a:p>
            <a:pPr lvl="0"/>
            <a:r>
              <a:rPr lang="en-NZ" i="1" dirty="0"/>
              <a:t>“In very busy intersections an increased capacity can occur.” </a:t>
            </a:r>
            <a:endParaRPr lang="en-NZ" dirty="0"/>
          </a:p>
        </p:txBody>
      </p:sp>
      <p:sp>
        <p:nvSpPr>
          <p:cNvPr id="19" name="Text Placeholder 4"/>
          <p:cNvSpPr txBox="1">
            <a:spLocks/>
          </p:cNvSpPr>
          <p:nvPr/>
        </p:nvSpPr>
        <p:spPr>
          <a:xfrm>
            <a:off x="234951" y="1528016"/>
            <a:ext cx="3880173" cy="355175"/>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dirty="0" smtClean="0">
                <a:solidFill>
                  <a:srgbClr val="9AA71D"/>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dirty="0" err="1">
                <a:latin typeface="Arial" panose="020B0604020202020204" pitchFamily="34" charset="0"/>
                <a:cs typeface="Arial" panose="020B0604020202020204" pitchFamily="34" charset="0"/>
              </a:rPr>
              <a:t>Effectivess</a:t>
            </a:r>
            <a:endParaRPr lang="en-NZ" sz="1600" dirty="0">
              <a:latin typeface="Arial" panose="020B0604020202020204" pitchFamily="34" charset="0"/>
              <a:cs typeface="Arial" panose="020B0604020202020204" pitchFamily="34" charset="0"/>
            </a:endParaRPr>
          </a:p>
        </p:txBody>
      </p:sp>
      <p:sp>
        <p:nvSpPr>
          <p:cNvPr id="2" name="Rectangle 1"/>
          <p:cNvSpPr/>
          <p:nvPr/>
        </p:nvSpPr>
        <p:spPr>
          <a:xfrm>
            <a:off x="234951" y="4083675"/>
            <a:ext cx="3880171" cy="338554"/>
          </a:xfrm>
          <a:prstGeom prst="rect">
            <a:avLst/>
          </a:prstGeom>
        </p:spPr>
        <p:txBody>
          <a:bodyPr wrap="square">
            <a:spAutoFit/>
          </a:bodyPr>
          <a:lstStyle/>
          <a:p>
            <a:r>
              <a:rPr lang="en-NZ" sz="800" dirty="0">
                <a:solidFill>
                  <a:srgbClr val="000000"/>
                </a:solidFill>
                <a:latin typeface="Calibri" panose="020F0502020204030204" pitchFamily="34" charset="0"/>
              </a:rPr>
              <a:t>Sourced from: Corben, B. F. (2014). Criteria for the use of elevated stop lines at traffic signals. Contract report for VicRoads prepared by Corben Consulting, August 2014. </a:t>
            </a:r>
            <a:endParaRPr lang="en-NZ" dirty="0"/>
          </a:p>
        </p:txBody>
      </p:sp>
    </p:spTree>
    <p:extLst>
      <p:ext uri="{BB962C8B-B14F-4D97-AF65-F5344CB8AC3E}">
        <p14:creationId xmlns:p14="http://schemas.microsoft.com/office/powerpoint/2010/main" val="2451555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35625" y="873608"/>
            <a:ext cx="3879702" cy="6309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rgbClr val="00456A"/>
                </a:solidFill>
                <a:latin typeface="Lucida Sans" panose="020B0602030504020204" pitchFamily="34" charset="0"/>
                <a:ea typeface="+mj-ea"/>
                <a:cs typeface="+mj-cs"/>
              </a:defRPr>
            </a:lvl1pPr>
          </a:lstStyle>
          <a:p>
            <a:r>
              <a:rPr lang="en-US" sz="2400" dirty="0">
                <a:latin typeface="Arial" panose="020B0604020202020204" pitchFamily="34" charset="0"/>
                <a:cs typeface="Arial" panose="020B0604020202020204" pitchFamily="34" charset="0"/>
              </a:rPr>
              <a:t>Raised safety platforms</a:t>
            </a:r>
          </a:p>
        </p:txBody>
      </p:sp>
      <p:sp>
        <p:nvSpPr>
          <p:cNvPr id="18" name="Content Placeholder 3"/>
          <p:cNvSpPr>
            <a:spLocks noGrp="1"/>
          </p:cNvSpPr>
          <p:nvPr>
            <p:ph sz="quarter" idx="10"/>
          </p:nvPr>
        </p:nvSpPr>
        <p:spPr>
          <a:xfrm>
            <a:off x="244474" y="1874244"/>
            <a:ext cx="3873523" cy="2009008"/>
          </a:xfrm>
        </p:spPr>
        <p:txBody>
          <a:bodyPr>
            <a:noAutofit/>
          </a:bodyPr>
          <a:lstStyle/>
          <a:p>
            <a:pPr lvl="0"/>
            <a:r>
              <a:rPr lang="en-NZ" dirty="0"/>
              <a:t>40-50% reduction in injury crashes (statistically significant)</a:t>
            </a:r>
          </a:p>
        </p:txBody>
      </p:sp>
      <p:sp>
        <p:nvSpPr>
          <p:cNvPr id="19" name="Text Placeholder 4"/>
          <p:cNvSpPr txBox="1">
            <a:spLocks/>
          </p:cNvSpPr>
          <p:nvPr/>
        </p:nvSpPr>
        <p:spPr>
          <a:xfrm>
            <a:off x="234951" y="1528016"/>
            <a:ext cx="3880173" cy="355175"/>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dirty="0" smtClean="0">
                <a:solidFill>
                  <a:srgbClr val="9AA71D"/>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dirty="0">
                <a:latin typeface="Arial" panose="020B0604020202020204" pitchFamily="34" charset="0"/>
                <a:cs typeface="Arial" panose="020B0604020202020204" pitchFamily="34" charset="0"/>
              </a:rPr>
              <a:t>Effectiveness</a:t>
            </a:r>
          </a:p>
        </p:txBody>
      </p:sp>
      <p:pic>
        <p:nvPicPr>
          <p:cNvPr id="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24647" y="873608"/>
            <a:ext cx="4676697" cy="3028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516695" y="3905413"/>
            <a:ext cx="4154336" cy="346249"/>
          </a:xfrm>
          <a:prstGeom prst="rect">
            <a:avLst/>
          </a:prstGeom>
        </p:spPr>
        <p:txBody>
          <a:bodyPr wrap="square">
            <a:spAutoFit/>
          </a:bodyPr>
          <a:lstStyle/>
          <a:p>
            <a:r>
              <a:rPr lang="en-NZ" sz="825" b="1" dirty="0"/>
              <a:t>When two highly-congested intersections were removed from the sample of 40 intersections being evaluated, the reduction in casualties increased from 40% to 50%. </a:t>
            </a:r>
          </a:p>
        </p:txBody>
      </p:sp>
      <p:cxnSp>
        <p:nvCxnSpPr>
          <p:cNvPr id="9" name="Straight Connector 8"/>
          <p:cNvCxnSpPr/>
          <p:nvPr/>
        </p:nvCxnSpPr>
        <p:spPr>
          <a:xfrm>
            <a:off x="7188579" y="3762752"/>
            <a:ext cx="7627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086029" y="2251817"/>
            <a:ext cx="634525" cy="2820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11" name="Rectangle 10"/>
          <p:cNvSpPr/>
          <p:nvPr/>
        </p:nvSpPr>
        <p:spPr>
          <a:xfrm>
            <a:off x="234951" y="4083675"/>
            <a:ext cx="3880171" cy="338554"/>
          </a:xfrm>
          <a:prstGeom prst="rect">
            <a:avLst/>
          </a:prstGeom>
        </p:spPr>
        <p:txBody>
          <a:bodyPr wrap="square">
            <a:spAutoFit/>
          </a:bodyPr>
          <a:lstStyle/>
          <a:p>
            <a:r>
              <a:rPr lang="en-NZ" sz="800" dirty="0">
                <a:solidFill>
                  <a:srgbClr val="000000"/>
                </a:solidFill>
                <a:latin typeface="Calibri" panose="020F0502020204030204" pitchFamily="34" charset="0"/>
              </a:rPr>
              <a:t>Sourced from: Corben, B. F. (2014). Criteria for the use of elevated stop lines at traffic signals. Contract report for VicRoads prepared by Corben Consulting, August 2014. </a:t>
            </a:r>
            <a:endParaRPr lang="en-NZ" dirty="0"/>
          </a:p>
        </p:txBody>
      </p:sp>
    </p:spTree>
    <p:extLst>
      <p:ext uri="{BB962C8B-B14F-4D97-AF65-F5344CB8AC3E}">
        <p14:creationId xmlns:p14="http://schemas.microsoft.com/office/powerpoint/2010/main" val="1381886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465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0058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9144000" cy="4669722"/>
          </a:xfrm>
          <a:prstGeom prst="rect">
            <a:avLst/>
          </a:prstGeom>
        </p:spPr>
      </p:pic>
    </p:spTree>
    <p:extLst>
      <p:ext uri="{BB962C8B-B14F-4D97-AF65-F5344CB8AC3E}">
        <p14:creationId xmlns:p14="http://schemas.microsoft.com/office/powerpoint/2010/main" val="212828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80628" cy="4709886"/>
          </a:xfrm>
          <a:prstGeom prst="rect">
            <a:avLst/>
          </a:prstGeom>
        </p:spPr>
      </p:pic>
      <p:sp>
        <p:nvSpPr>
          <p:cNvPr id="5" name="Oval 4"/>
          <p:cNvSpPr/>
          <p:nvPr/>
        </p:nvSpPr>
        <p:spPr>
          <a:xfrm>
            <a:off x="3008861" y="1007139"/>
            <a:ext cx="2711630" cy="2711630"/>
          </a:xfrm>
          <a:prstGeom prst="ellipse">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180000" bIns="45720" numCol="1" spcCol="0" rtlCol="0" fromWordArt="0" anchor="ctr" anchorCtr="0" forceAA="0" compatLnSpc="1">
            <a:prstTxWarp prst="textNoShape">
              <a:avLst/>
            </a:prstTxWarp>
            <a:noAutofit/>
          </a:bodyPr>
          <a:lstStyle/>
          <a:p>
            <a:pPr algn="ctr">
              <a:spcAft>
                <a:spcPts val="400"/>
              </a:spcAft>
            </a:pPr>
            <a:r>
              <a:rPr lang="en-US" sz="1200" b="1" dirty="0">
                <a:solidFill>
                  <a:schemeClr val="bg1"/>
                </a:solidFill>
                <a:latin typeface="Arial" panose="020B0604020202020204" pitchFamily="34" charset="0"/>
                <a:cs typeface="Arial" panose="020B0604020202020204" pitchFamily="34" charset="0"/>
              </a:rPr>
              <a:t>A Raised Safety Platform is not the same as a traditional “Speed Hump”</a:t>
            </a:r>
            <a:endParaRPr lang="en-US" sz="1200" dirty="0">
              <a:solidFill>
                <a:schemeClr val="bg1"/>
              </a:solidFill>
              <a:latin typeface="Arial" panose="020B0604020202020204" pitchFamily="34" charset="0"/>
              <a:cs typeface="Arial" panose="020B0604020202020204" pitchFamily="34" charset="0"/>
            </a:endParaRPr>
          </a:p>
        </p:txBody>
      </p:sp>
      <p:sp>
        <p:nvSpPr>
          <p:cNvPr id="7" name="Diamond 4"/>
          <p:cNvSpPr/>
          <p:nvPr/>
        </p:nvSpPr>
        <p:spPr>
          <a:xfrm>
            <a:off x="6072713" y="1007139"/>
            <a:ext cx="2711630" cy="2703620"/>
          </a:xfrm>
          <a:custGeom>
            <a:avLst/>
            <a:gdLst/>
            <a:ahLst/>
            <a:cxnLst/>
            <a:rect l="l" t="t" r="r" b="b"/>
            <a:pathLst>
              <a:path w="2711630" h="2703620">
                <a:moveTo>
                  <a:pt x="0" y="0"/>
                </a:moveTo>
                <a:lnTo>
                  <a:pt x="2711630" y="0"/>
                </a:lnTo>
                <a:lnTo>
                  <a:pt x="2711630" y="2370245"/>
                </a:lnTo>
                <a:lnTo>
                  <a:pt x="1355815" y="2703620"/>
                </a:lnTo>
                <a:lnTo>
                  <a:pt x="0" y="2370245"/>
                </a:lnTo>
                <a:close/>
              </a:path>
            </a:pathLst>
          </a:cu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spcAft>
                <a:spcPts val="400"/>
              </a:spcAft>
            </a:pPr>
            <a:r>
              <a:rPr lang="en-US" sz="1200" b="1" dirty="0">
                <a:solidFill>
                  <a:schemeClr val="bg1"/>
                </a:solidFill>
                <a:latin typeface="Arial" panose="020B0604020202020204" pitchFamily="34" charset="0"/>
                <a:cs typeface="Arial" panose="020B0604020202020204" pitchFamily="34" charset="0"/>
              </a:rPr>
              <a:t>The ramp profile is generally much softer and designed to match Safe System speed thresholds</a:t>
            </a:r>
          </a:p>
        </p:txBody>
      </p:sp>
    </p:spTree>
    <p:extLst>
      <p:ext uri="{BB962C8B-B14F-4D97-AF65-F5344CB8AC3E}">
        <p14:creationId xmlns:p14="http://schemas.microsoft.com/office/powerpoint/2010/main" val="374588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 y="-6980"/>
            <a:ext cx="9185881" cy="4704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4379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4669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0150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3960"/>
            <a:ext cx="9144000" cy="4690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0237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4669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1260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91322" y="46549"/>
            <a:ext cx="6858000" cy="457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0382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80628" cy="4709886"/>
          </a:xfrm>
          <a:prstGeom prst="rect">
            <a:avLst/>
          </a:prstGeom>
        </p:spPr>
      </p:pic>
      <p:sp>
        <p:nvSpPr>
          <p:cNvPr id="10" name="Right Triangle 33"/>
          <p:cNvSpPr/>
          <p:nvPr/>
        </p:nvSpPr>
        <p:spPr>
          <a:xfrm flipV="1">
            <a:off x="1" y="0"/>
            <a:ext cx="8343899" cy="5143500"/>
          </a:xfrm>
          <a:custGeom>
            <a:avLst/>
            <a:gdLst/>
            <a:ahLst/>
            <a:cxnLst/>
            <a:rect l="l" t="t" r="r" b="b"/>
            <a:pathLst>
              <a:path w="8343899" h="5143500">
                <a:moveTo>
                  <a:pt x="0" y="5143500"/>
                </a:moveTo>
                <a:lnTo>
                  <a:pt x="3149600" y="5143500"/>
                </a:lnTo>
                <a:lnTo>
                  <a:pt x="8343899" y="5143500"/>
                </a:lnTo>
                <a:lnTo>
                  <a:pt x="3149600" y="0"/>
                </a:lnTo>
                <a:lnTo>
                  <a:pt x="0"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Text Placeholder 4"/>
          <p:cNvSpPr txBox="1">
            <a:spLocks/>
          </p:cNvSpPr>
          <p:nvPr/>
        </p:nvSpPr>
        <p:spPr>
          <a:xfrm>
            <a:off x="234951" y="909879"/>
            <a:ext cx="4094062" cy="2453578"/>
          </a:xfrm>
          <a:prstGeom prst="rect">
            <a:avLst/>
          </a:prstGeom>
        </p:spPr>
        <p:txBody>
          <a:bodyPr anchor="ctr"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dirty="0" smtClean="0">
                <a:solidFill>
                  <a:srgbClr val="9AA71D"/>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3200" dirty="0">
                <a:solidFill>
                  <a:schemeClr val="bg1"/>
                </a:solidFill>
                <a:latin typeface="Arial" panose="020B0604020202020204" pitchFamily="34" charset="0"/>
                <a:cs typeface="Arial" panose="020B0604020202020204" pitchFamily="34" charset="0"/>
              </a:rPr>
              <a:t>Victoria, Australia</a:t>
            </a:r>
            <a:r>
              <a:rPr lang="en-NZ" sz="1600" i="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75747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2241"/>
            <a:ext cx="9144000" cy="4318696"/>
          </a:xfrm>
          <a:prstGeom prst="rect">
            <a:avLst/>
          </a:prstGeom>
        </p:spPr>
      </p:pic>
    </p:spTree>
    <p:extLst>
      <p:ext uri="{BB962C8B-B14F-4D97-AF65-F5344CB8AC3E}">
        <p14:creationId xmlns:p14="http://schemas.microsoft.com/office/powerpoint/2010/main" val="2578467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80628" cy="4709886"/>
          </a:xfrm>
          <a:prstGeom prst="rect">
            <a:avLst/>
          </a:prstGeom>
        </p:spPr>
      </p:pic>
    </p:spTree>
    <p:extLst>
      <p:ext uri="{BB962C8B-B14F-4D97-AF65-F5344CB8AC3E}">
        <p14:creationId xmlns:p14="http://schemas.microsoft.com/office/powerpoint/2010/main" val="2964608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7934" y="53848"/>
            <a:ext cx="8353707" cy="4590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495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4680341"/>
          </a:xfrm>
          <a:prstGeom prst="rect">
            <a:avLst/>
          </a:prstGeom>
        </p:spPr>
      </p:pic>
    </p:spTree>
    <p:extLst>
      <p:ext uri="{BB962C8B-B14F-4D97-AF65-F5344CB8AC3E}">
        <p14:creationId xmlns:p14="http://schemas.microsoft.com/office/powerpoint/2010/main" val="103275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35624" y="41613"/>
            <a:ext cx="8635327" cy="6309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rgbClr val="00456A"/>
                </a:solidFill>
                <a:latin typeface="Lucida Sans" panose="020B0602030504020204" pitchFamily="34" charset="0"/>
                <a:ea typeface="+mj-ea"/>
                <a:cs typeface="+mj-cs"/>
              </a:defRPr>
            </a:lvl1pPr>
          </a:lstStyle>
          <a:p>
            <a:r>
              <a:rPr lang="en-US" sz="2400" dirty="0">
                <a:latin typeface="Arial" panose="020B0604020202020204" pitchFamily="34" charset="0"/>
                <a:cs typeface="Arial" panose="020B0604020202020204" pitchFamily="34" charset="0"/>
              </a:rPr>
              <a:t>Intersection Safety</a:t>
            </a:r>
          </a:p>
        </p:txBody>
      </p:sp>
      <p:sp>
        <p:nvSpPr>
          <p:cNvPr id="16" name="Content Placeholder 3"/>
          <p:cNvSpPr>
            <a:spLocks noGrp="1"/>
          </p:cNvSpPr>
          <p:nvPr>
            <p:ph sz="quarter" idx="10"/>
          </p:nvPr>
        </p:nvSpPr>
        <p:spPr>
          <a:xfrm>
            <a:off x="244473" y="1042249"/>
            <a:ext cx="2816813" cy="3244002"/>
          </a:xfrm>
        </p:spPr>
        <p:txBody>
          <a:bodyPr>
            <a:noAutofit/>
          </a:bodyPr>
          <a:lstStyle/>
          <a:p>
            <a:pPr lvl="0"/>
            <a:r>
              <a:rPr lang="en-US" dirty="0"/>
              <a:t>Roundabout </a:t>
            </a:r>
          </a:p>
          <a:p>
            <a:pPr lvl="1"/>
            <a:r>
              <a:rPr lang="en-US" dirty="0"/>
              <a:t>8 conflict points </a:t>
            </a:r>
          </a:p>
          <a:p>
            <a:pPr lvl="1"/>
            <a:r>
              <a:rPr lang="en-US" dirty="0"/>
              <a:t>Entry speed is reduced</a:t>
            </a:r>
          </a:p>
          <a:p>
            <a:pPr lvl="1"/>
            <a:r>
              <a:rPr lang="en-US" dirty="0"/>
              <a:t>Shallow impact angle</a:t>
            </a:r>
          </a:p>
          <a:p>
            <a:pPr lvl="0"/>
            <a:endParaRPr lang="en-US" dirty="0"/>
          </a:p>
          <a:p>
            <a:pPr lvl="0"/>
            <a:r>
              <a:rPr lang="en-US" dirty="0"/>
              <a:t>Traffic Signals </a:t>
            </a:r>
          </a:p>
          <a:p>
            <a:pPr lvl="1"/>
            <a:r>
              <a:rPr lang="en-US" dirty="0"/>
              <a:t>32 conflict points </a:t>
            </a:r>
          </a:p>
          <a:p>
            <a:pPr lvl="1"/>
            <a:r>
              <a:rPr lang="en-US" dirty="0"/>
              <a:t>Entry speed is not reduced</a:t>
            </a:r>
          </a:p>
          <a:p>
            <a:pPr lvl="1"/>
            <a:r>
              <a:rPr lang="en-US" dirty="0"/>
              <a:t>High impact angle</a:t>
            </a:r>
          </a:p>
          <a:p>
            <a:pPr lvl="0"/>
            <a:r>
              <a:rPr lang="en-US" i="1" dirty="0"/>
              <a:t>Potential for impact forces to exceed Safe System boundary conditions, i.e. injury tolerance limits</a:t>
            </a:r>
          </a:p>
        </p:txBody>
      </p:sp>
      <p:sp>
        <p:nvSpPr>
          <p:cNvPr id="17" name="Text Placeholder 4"/>
          <p:cNvSpPr txBox="1">
            <a:spLocks/>
          </p:cNvSpPr>
          <p:nvPr/>
        </p:nvSpPr>
        <p:spPr>
          <a:xfrm>
            <a:off x="234950" y="696021"/>
            <a:ext cx="8636000" cy="355175"/>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dirty="0" smtClean="0">
                <a:solidFill>
                  <a:srgbClr val="9AA71D"/>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dirty="0">
                <a:latin typeface="Arial" panose="020B0604020202020204" pitchFamily="34" charset="0"/>
                <a:cs typeface="Arial" panose="020B0604020202020204" pitchFamily="34" charset="0"/>
              </a:rPr>
              <a:t>Why are roundabouts better aligned with Safe System?</a:t>
            </a:r>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61286" y="1018777"/>
            <a:ext cx="5809664" cy="3100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5653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4684675"/>
          </a:xfrm>
          <a:prstGeom prst="rect">
            <a:avLst/>
          </a:prstGeom>
        </p:spPr>
      </p:pic>
    </p:spTree>
    <p:extLst>
      <p:ext uri="{BB962C8B-B14F-4D97-AF65-F5344CB8AC3E}">
        <p14:creationId xmlns:p14="http://schemas.microsoft.com/office/powerpoint/2010/main" val="2361865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abianm\Documents\Innovations\Trials\Raised Traffic Signals\P9140036.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 y="0"/>
            <a:ext cx="9144001" cy="4683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092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35624" y="41613"/>
            <a:ext cx="8635327" cy="6309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rgbClr val="00456A"/>
                </a:solidFill>
                <a:latin typeface="Lucida Sans" panose="020B0602030504020204" pitchFamily="34" charset="0"/>
                <a:ea typeface="+mj-ea"/>
                <a:cs typeface="+mj-cs"/>
              </a:defRPr>
            </a:lvl1pPr>
          </a:lstStyle>
          <a:p>
            <a:r>
              <a:rPr lang="en-US" sz="2400" dirty="0">
                <a:latin typeface="Arial" panose="020B0604020202020204" pitchFamily="34" charset="0"/>
                <a:cs typeface="Arial" panose="020B0604020202020204" pitchFamily="34" charset="0"/>
              </a:rPr>
              <a:t>Belmont Site</a:t>
            </a:r>
          </a:p>
        </p:txBody>
      </p:sp>
      <p:sp>
        <p:nvSpPr>
          <p:cNvPr id="16" name="Content Placeholder 3"/>
          <p:cNvSpPr>
            <a:spLocks noGrp="1"/>
          </p:cNvSpPr>
          <p:nvPr>
            <p:ph sz="quarter" idx="10"/>
          </p:nvPr>
        </p:nvSpPr>
        <p:spPr>
          <a:xfrm>
            <a:off x="244474" y="1042249"/>
            <a:ext cx="4308476" cy="3244002"/>
          </a:xfrm>
        </p:spPr>
        <p:txBody>
          <a:bodyPr>
            <a:noAutofit/>
          </a:bodyPr>
          <a:lstStyle/>
          <a:p>
            <a:pPr lvl="1"/>
            <a:r>
              <a:rPr lang="en-US" dirty="0"/>
              <a:t>Previously </a:t>
            </a:r>
            <a:r>
              <a:rPr lang="en-US" dirty="0" err="1"/>
              <a:t>unsignalised</a:t>
            </a:r>
            <a:r>
              <a:rPr lang="en-US" dirty="0"/>
              <a:t> (70km/h)</a:t>
            </a:r>
          </a:p>
          <a:p>
            <a:pPr lvl="1"/>
            <a:r>
              <a:rPr lang="en-US" dirty="0"/>
              <a:t>RSPs implemented in combination with new traffic signals and 60km/h</a:t>
            </a:r>
          </a:p>
          <a:p>
            <a:pPr lvl="1"/>
            <a:r>
              <a:rPr lang="en-NZ" dirty="0"/>
              <a:t>Before speeds around 64 km/h (mean) and 69 km/h (85%ile) </a:t>
            </a:r>
            <a:endParaRPr lang="en-US" dirty="0"/>
          </a:p>
          <a:p>
            <a:pPr lvl="1"/>
            <a:r>
              <a:rPr lang="en-NZ" dirty="0"/>
              <a:t>After speeds around 43 km/h (mean) and 55 km/h (85%ile) </a:t>
            </a:r>
            <a:endParaRPr lang="en-US" dirty="0"/>
          </a:p>
          <a:p>
            <a:pPr lvl="1"/>
            <a:r>
              <a:rPr lang="en-US" dirty="0"/>
              <a:t>Compared to </a:t>
            </a:r>
            <a:r>
              <a:rPr lang="en-US" dirty="0" err="1"/>
              <a:t>signalised</a:t>
            </a:r>
            <a:r>
              <a:rPr lang="en-US" dirty="0"/>
              <a:t> control site:</a:t>
            </a:r>
          </a:p>
          <a:p>
            <a:pPr lvl="2"/>
            <a:r>
              <a:rPr lang="en-US" dirty="0"/>
              <a:t>12.3km/h (mean) &amp; 12.6km/h (85%ile) less</a:t>
            </a:r>
          </a:p>
          <a:p>
            <a:pPr lvl="1"/>
            <a:r>
              <a:rPr lang="en-US" dirty="0"/>
              <a:t>Compared to </a:t>
            </a:r>
            <a:r>
              <a:rPr lang="en-US" dirty="0" err="1"/>
              <a:t>unsignalised</a:t>
            </a:r>
            <a:r>
              <a:rPr lang="en-US" dirty="0"/>
              <a:t> control site:</a:t>
            </a:r>
          </a:p>
          <a:p>
            <a:pPr lvl="2"/>
            <a:r>
              <a:rPr lang="en-US" dirty="0"/>
              <a:t>20.5km/h (mean) &amp; 15.2km/h (85%ile) less</a:t>
            </a:r>
          </a:p>
          <a:p>
            <a:pPr lvl="1"/>
            <a:r>
              <a:rPr lang="en-US" dirty="0"/>
              <a:t>Some initial overshooting of stop line (calmed down over time)</a:t>
            </a:r>
          </a:p>
          <a:p>
            <a:pPr lvl="1"/>
            <a:r>
              <a:rPr lang="en-US" dirty="0"/>
              <a:t>No significant noise issues raised</a:t>
            </a:r>
          </a:p>
          <a:p>
            <a:pPr lvl="1"/>
            <a:r>
              <a:rPr lang="en-US" dirty="0"/>
              <a:t>Anecdotal positive public response</a:t>
            </a:r>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p:txBody>
      </p:sp>
      <p:sp>
        <p:nvSpPr>
          <p:cNvPr id="17" name="Text Placeholder 4"/>
          <p:cNvSpPr txBox="1">
            <a:spLocks/>
          </p:cNvSpPr>
          <p:nvPr/>
        </p:nvSpPr>
        <p:spPr>
          <a:xfrm>
            <a:off x="234950" y="696021"/>
            <a:ext cx="8636000" cy="355175"/>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dirty="0" smtClean="0">
                <a:solidFill>
                  <a:srgbClr val="9AA71D"/>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dirty="0">
                <a:latin typeface="Arial" panose="020B0604020202020204" pitchFamily="34" charset="0"/>
                <a:cs typeface="Arial" panose="020B0604020202020204" pitchFamily="34" charset="0"/>
              </a:rPr>
              <a:t>Deemed a success</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52950" y="229684"/>
            <a:ext cx="4279270" cy="2021092"/>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52950" y="2274248"/>
            <a:ext cx="4279270" cy="2195370"/>
          </a:xfrm>
          <a:prstGeom prst="rect">
            <a:avLst/>
          </a:prstGeom>
        </p:spPr>
      </p:pic>
    </p:spTree>
    <p:extLst>
      <p:ext uri="{BB962C8B-B14F-4D97-AF65-F5344CB8AC3E}">
        <p14:creationId xmlns:p14="http://schemas.microsoft.com/office/powerpoint/2010/main" val="456584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4702009"/>
          </a:xfrm>
          <a:prstGeom prst="rect">
            <a:avLst/>
          </a:prstGeom>
        </p:spPr>
      </p:pic>
    </p:spTree>
    <p:extLst>
      <p:ext uri="{BB962C8B-B14F-4D97-AF65-F5344CB8AC3E}">
        <p14:creationId xmlns:p14="http://schemas.microsoft.com/office/powerpoint/2010/main" val="1626822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92483" y="584498"/>
            <a:ext cx="2753828" cy="3858813"/>
          </a:xfrm>
          <a:prstGeom prst="rect">
            <a:avLst/>
          </a:prstGeom>
        </p:spPr>
      </p:pic>
      <p:sp>
        <p:nvSpPr>
          <p:cNvPr id="15" name="Title 1"/>
          <p:cNvSpPr txBox="1">
            <a:spLocks/>
          </p:cNvSpPr>
          <p:nvPr/>
        </p:nvSpPr>
        <p:spPr>
          <a:xfrm>
            <a:off x="235624" y="41613"/>
            <a:ext cx="8635327" cy="6309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rgbClr val="00456A"/>
                </a:solidFill>
                <a:latin typeface="Lucida Sans" panose="020B0602030504020204" pitchFamily="34" charset="0"/>
                <a:ea typeface="+mj-ea"/>
                <a:cs typeface="+mj-cs"/>
              </a:defRPr>
            </a:lvl1pPr>
          </a:lstStyle>
          <a:p>
            <a:r>
              <a:rPr lang="en-US" sz="2400" dirty="0">
                <a:latin typeface="Arial" panose="020B0604020202020204" pitchFamily="34" charset="0"/>
                <a:cs typeface="Arial" panose="020B0604020202020204" pitchFamily="34" charset="0"/>
              </a:rPr>
              <a:t>Victoria</a:t>
            </a:r>
          </a:p>
        </p:txBody>
      </p:sp>
      <p:sp>
        <p:nvSpPr>
          <p:cNvPr id="16" name="Content Placeholder 3"/>
          <p:cNvSpPr>
            <a:spLocks noGrp="1"/>
          </p:cNvSpPr>
          <p:nvPr>
            <p:ph sz="quarter" idx="10"/>
          </p:nvPr>
        </p:nvSpPr>
        <p:spPr>
          <a:xfrm>
            <a:off x="244474" y="1042249"/>
            <a:ext cx="3095968" cy="3244002"/>
          </a:xfrm>
        </p:spPr>
        <p:txBody>
          <a:bodyPr>
            <a:noAutofit/>
          </a:bodyPr>
          <a:lstStyle/>
          <a:p>
            <a:pPr marL="0" lvl="1" indent="0">
              <a:buNone/>
            </a:pPr>
            <a:r>
              <a:rPr lang="en-US" dirty="0"/>
              <a:t>Raised safety platforms (RSPs)</a:t>
            </a:r>
          </a:p>
          <a:p>
            <a:pPr marL="0" lvl="1" indent="0">
              <a:buNone/>
            </a:pPr>
            <a:endParaRPr lang="en-US" dirty="0"/>
          </a:p>
          <a:p>
            <a:pPr marL="0" lvl="1" indent="0">
              <a:buNone/>
            </a:pPr>
            <a:r>
              <a:rPr lang="en-US" dirty="0"/>
              <a:t>Road Design Note RDN 03-07</a:t>
            </a:r>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r>
              <a:rPr lang="en-NZ" sz="800" u="sng" dirty="0">
                <a:hlinkClick r:id="rId3"/>
              </a:rPr>
              <a:t>https://www.vicroads.vic.gov.au/-/media/files/technical-documents-new/road-design-notes/road-design-note-0307-raised-safety-platforms-rsp-oct-2018.ashx</a:t>
            </a:r>
            <a:endParaRPr lang="en-NZ" sz="800" dirty="0"/>
          </a:p>
          <a:p>
            <a:pPr marL="0" lvl="1" indent="0">
              <a:buNone/>
            </a:pPr>
            <a:endParaRPr lang="en-US" dirty="0"/>
          </a:p>
          <a:p>
            <a:pPr marL="0" lvl="1" indent="0">
              <a:buNone/>
            </a:pPr>
            <a:endParaRPr lang="en-US" dirty="0"/>
          </a:p>
        </p:txBody>
      </p:sp>
      <p:sp>
        <p:nvSpPr>
          <p:cNvPr id="17" name="Text Placeholder 4"/>
          <p:cNvSpPr txBox="1">
            <a:spLocks/>
          </p:cNvSpPr>
          <p:nvPr/>
        </p:nvSpPr>
        <p:spPr>
          <a:xfrm>
            <a:off x="234950" y="696021"/>
            <a:ext cx="8636000" cy="355175"/>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dirty="0" smtClean="0">
                <a:solidFill>
                  <a:srgbClr val="9AA71D"/>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dirty="0">
                <a:latin typeface="Arial" panose="020B0604020202020204" pitchFamily="34" charset="0"/>
                <a:cs typeface="Arial" panose="020B0604020202020204" pitchFamily="34" charset="0"/>
              </a:rPr>
              <a:t>Design Guidance</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8197" y="584498"/>
            <a:ext cx="2726458" cy="2786380"/>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6542" y="3394350"/>
            <a:ext cx="1949767" cy="1154059"/>
          </a:xfrm>
          <a:prstGeom prst="rect">
            <a:avLst/>
          </a:prstGeom>
        </p:spPr>
      </p:pic>
      <p:pic>
        <p:nvPicPr>
          <p:cNvPr id="5" name="Picture 4"/>
          <p:cNvPicPr>
            <a:picLocks noChangeAspect="1"/>
          </p:cNvPicPr>
          <p:nvPr/>
        </p:nvPicPr>
        <p:blipFill>
          <a:blip r:embed="rId6"/>
          <a:stretch>
            <a:fillRect/>
          </a:stretch>
        </p:blipFill>
        <p:spPr>
          <a:xfrm>
            <a:off x="341226" y="2055861"/>
            <a:ext cx="2601026" cy="1382785"/>
          </a:xfrm>
          <a:prstGeom prst="rect">
            <a:avLst/>
          </a:prstGeom>
        </p:spPr>
      </p:pic>
    </p:spTree>
    <p:extLst>
      <p:ext uri="{BB962C8B-B14F-4D97-AF65-F5344CB8AC3E}">
        <p14:creationId xmlns:p14="http://schemas.microsoft.com/office/powerpoint/2010/main" val="4088011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35624" y="41613"/>
            <a:ext cx="8635327" cy="6309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rgbClr val="00456A"/>
                </a:solidFill>
                <a:latin typeface="Lucida Sans" panose="020B0602030504020204" pitchFamily="34" charset="0"/>
                <a:ea typeface="+mj-ea"/>
                <a:cs typeface="+mj-cs"/>
              </a:defRPr>
            </a:lvl1pPr>
          </a:lstStyle>
          <a:p>
            <a:r>
              <a:rPr lang="en-US" sz="2400" dirty="0">
                <a:latin typeface="Arial" panose="020B0604020202020204" pitchFamily="34" charset="0"/>
                <a:cs typeface="Arial" panose="020B0604020202020204" pitchFamily="34" charset="0"/>
              </a:rPr>
              <a:t>Victoria</a:t>
            </a:r>
          </a:p>
        </p:txBody>
      </p:sp>
      <p:sp>
        <p:nvSpPr>
          <p:cNvPr id="16" name="Content Placeholder 3"/>
          <p:cNvSpPr>
            <a:spLocks noGrp="1"/>
          </p:cNvSpPr>
          <p:nvPr>
            <p:ph sz="quarter" idx="10"/>
          </p:nvPr>
        </p:nvSpPr>
        <p:spPr>
          <a:xfrm>
            <a:off x="244474" y="1042249"/>
            <a:ext cx="3095968" cy="3244002"/>
          </a:xfrm>
        </p:spPr>
        <p:txBody>
          <a:bodyPr>
            <a:noAutofit/>
          </a:bodyPr>
          <a:lstStyle/>
          <a:p>
            <a:pPr marL="0" lvl="1" indent="0">
              <a:buNone/>
            </a:pPr>
            <a:r>
              <a:rPr lang="en-US" dirty="0"/>
              <a:t>Raised safety platforms (RSPs)</a:t>
            </a:r>
          </a:p>
          <a:p>
            <a:pPr marL="0" lvl="1" indent="0">
              <a:buNone/>
            </a:pPr>
            <a:endParaRPr lang="en-US" dirty="0"/>
          </a:p>
          <a:p>
            <a:pPr marL="0" lvl="1" indent="0">
              <a:buNone/>
            </a:pPr>
            <a:r>
              <a:rPr lang="en-US" dirty="0"/>
              <a:t>Road Design Note RDN 03-07</a:t>
            </a:r>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r>
              <a:rPr lang="en-NZ" sz="800" u="sng" dirty="0">
                <a:hlinkClick r:id="rId2"/>
              </a:rPr>
              <a:t>https://www.vicroads.vic.gov.au/-/media/files/technical-documents-new/road-design-notes/road-design-note-0307-raised-safety-platforms-rsp-oct-2018.ashx</a:t>
            </a:r>
            <a:endParaRPr lang="en-NZ" sz="800" dirty="0"/>
          </a:p>
          <a:p>
            <a:pPr marL="0" lvl="1" indent="0">
              <a:buNone/>
            </a:pPr>
            <a:endParaRPr lang="en-US" dirty="0"/>
          </a:p>
          <a:p>
            <a:pPr marL="0" lvl="1" indent="0">
              <a:buNone/>
            </a:pPr>
            <a:endParaRPr lang="en-US" dirty="0"/>
          </a:p>
        </p:txBody>
      </p:sp>
      <p:sp>
        <p:nvSpPr>
          <p:cNvPr id="17" name="Text Placeholder 4"/>
          <p:cNvSpPr txBox="1">
            <a:spLocks/>
          </p:cNvSpPr>
          <p:nvPr/>
        </p:nvSpPr>
        <p:spPr>
          <a:xfrm>
            <a:off x="234950" y="696021"/>
            <a:ext cx="8636000" cy="355175"/>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dirty="0" smtClean="0">
                <a:solidFill>
                  <a:srgbClr val="9AA71D"/>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dirty="0">
                <a:latin typeface="Arial" panose="020B0604020202020204" pitchFamily="34" charset="0"/>
                <a:cs typeface="Arial" panose="020B0604020202020204" pitchFamily="34" charset="0"/>
              </a:rPr>
              <a:t>Design Guidance</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57705" y="584498"/>
            <a:ext cx="2700000" cy="194955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57705" y="2557529"/>
            <a:ext cx="2700000" cy="1952187"/>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29582" y="584498"/>
            <a:ext cx="2700000" cy="1593380"/>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29582" y="2664250"/>
            <a:ext cx="2700000" cy="1080000"/>
          </a:xfrm>
          <a:prstGeom prst="rect">
            <a:avLst/>
          </a:prstGeom>
        </p:spPr>
      </p:pic>
    </p:spTree>
    <p:extLst>
      <p:ext uri="{BB962C8B-B14F-4D97-AF65-F5344CB8AC3E}">
        <p14:creationId xmlns:p14="http://schemas.microsoft.com/office/powerpoint/2010/main" val="3003955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465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ight Triangle 33"/>
          <p:cNvSpPr/>
          <p:nvPr/>
        </p:nvSpPr>
        <p:spPr>
          <a:xfrm flipV="1">
            <a:off x="1" y="0"/>
            <a:ext cx="8343899" cy="5143500"/>
          </a:xfrm>
          <a:custGeom>
            <a:avLst/>
            <a:gdLst/>
            <a:ahLst/>
            <a:cxnLst/>
            <a:rect l="l" t="t" r="r" b="b"/>
            <a:pathLst>
              <a:path w="8343899" h="5143500">
                <a:moveTo>
                  <a:pt x="0" y="5143500"/>
                </a:moveTo>
                <a:lnTo>
                  <a:pt x="3149600" y="5143500"/>
                </a:lnTo>
                <a:lnTo>
                  <a:pt x="8343899" y="5143500"/>
                </a:lnTo>
                <a:lnTo>
                  <a:pt x="3149600" y="0"/>
                </a:lnTo>
                <a:lnTo>
                  <a:pt x="0"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dirty="0"/>
          </a:p>
        </p:txBody>
      </p:sp>
      <p:sp>
        <p:nvSpPr>
          <p:cNvPr id="12" name="Text Placeholder 4"/>
          <p:cNvSpPr txBox="1">
            <a:spLocks/>
          </p:cNvSpPr>
          <p:nvPr/>
        </p:nvSpPr>
        <p:spPr>
          <a:xfrm>
            <a:off x="234951" y="909879"/>
            <a:ext cx="4094062" cy="2453578"/>
          </a:xfrm>
          <a:prstGeom prst="rect">
            <a:avLst/>
          </a:prstGeom>
        </p:spPr>
        <p:txBody>
          <a:bodyPr anchor="ctr"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dirty="0" smtClean="0">
                <a:solidFill>
                  <a:srgbClr val="9AA71D"/>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3200" dirty="0">
                <a:solidFill>
                  <a:schemeClr val="bg1"/>
                </a:solidFill>
                <a:latin typeface="Arial" panose="020B0604020202020204" pitchFamily="34" charset="0"/>
                <a:cs typeface="Arial" panose="020B0604020202020204" pitchFamily="34" charset="0"/>
              </a:rPr>
              <a:t>New Zealand</a:t>
            </a:r>
          </a:p>
        </p:txBody>
      </p:sp>
    </p:spTree>
    <p:extLst>
      <p:ext uri="{BB962C8B-B14F-4D97-AF65-F5344CB8AC3E}">
        <p14:creationId xmlns:p14="http://schemas.microsoft.com/office/powerpoint/2010/main" val="2500238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36150186"/>
              </p:ext>
            </p:extLst>
          </p:nvPr>
        </p:nvGraphicFramePr>
        <p:xfrm>
          <a:off x="400051" y="538056"/>
          <a:ext cx="8277225" cy="3547429"/>
        </p:xfrm>
        <a:graphic>
          <a:graphicData uri="http://schemas.openxmlformats.org/drawingml/2006/table">
            <a:tbl>
              <a:tblPr firstRow="1" firstCol="1" bandRow="1">
                <a:tableStyleId>{5C22544A-7EE6-4342-B048-85BDC9FD1C3A}</a:tableStyleId>
              </a:tblPr>
              <a:tblGrid>
                <a:gridCol w="2759075">
                  <a:extLst>
                    <a:ext uri="{9D8B030D-6E8A-4147-A177-3AD203B41FA5}">
                      <a16:colId xmlns:a16="http://schemas.microsoft.com/office/drawing/2014/main" val="20000"/>
                    </a:ext>
                  </a:extLst>
                </a:gridCol>
                <a:gridCol w="2759075">
                  <a:extLst>
                    <a:ext uri="{9D8B030D-6E8A-4147-A177-3AD203B41FA5}">
                      <a16:colId xmlns:a16="http://schemas.microsoft.com/office/drawing/2014/main" val="20001"/>
                    </a:ext>
                  </a:extLst>
                </a:gridCol>
                <a:gridCol w="2759075">
                  <a:extLst>
                    <a:ext uri="{9D8B030D-6E8A-4147-A177-3AD203B41FA5}">
                      <a16:colId xmlns:a16="http://schemas.microsoft.com/office/drawing/2014/main" val="20002"/>
                    </a:ext>
                  </a:extLst>
                </a:gridCol>
              </a:tblGrid>
              <a:tr h="500169">
                <a:tc>
                  <a:txBody>
                    <a:bodyPr/>
                    <a:lstStyle/>
                    <a:p>
                      <a:pPr>
                        <a:lnSpc>
                          <a:spcPct val="107000"/>
                        </a:lnSpc>
                        <a:spcAft>
                          <a:spcPts val="0"/>
                        </a:spcAft>
                      </a:pPr>
                      <a:r>
                        <a:rPr lang="en-NZ" sz="1100" b="1" dirty="0">
                          <a:effectLst/>
                          <a:latin typeface="Calibri" panose="020F0502020204030204" pitchFamily="34" charset="0"/>
                          <a:ea typeface="Calibri" panose="020F0502020204030204" pitchFamily="34" charset="0"/>
                          <a:cs typeface="Times New Roman" panose="02020603050405020304" pitchFamily="18" charset="0"/>
                        </a:rPr>
                        <a:t>Design element</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NZ" sz="1100" b="1">
                          <a:effectLst/>
                          <a:latin typeface="Calibri" panose="020F0502020204030204" pitchFamily="34" charset="0"/>
                          <a:ea typeface="Calibri" panose="020F0502020204030204" pitchFamily="34" charset="0"/>
                          <a:cs typeface="Times New Roman" panose="02020603050405020304" pitchFamily="18" charset="0"/>
                        </a:rPr>
                        <a:t>Dimension</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NZ" sz="1100" b="1" dirty="0">
                          <a:effectLst/>
                          <a:latin typeface="Calibri" panose="020F0502020204030204" pitchFamily="34" charset="0"/>
                          <a:ea typeface="Calibri" panose="020F0502020204030204" pitchFamily="34" charset="0"/>
                          <a:cs typeface="Times New Roman" panose="02020603050405020304" pitchFamily="18" charset="0"/>
                        </a:rPr>
                        <a:t>Comment</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600"/>
                        </a:spcAft>
                      </a:pPr>
                      <a:r>
                        <a:rPr lang="en-NZ" sz="1000" dirty="0">
                          <a:effectLst/>
                        </a:rPr>
                        <a:t> </a:t>
                      </a:r>
                      <a:endParaRPr lang="en-NZ" sz="1000" dirty="0">
                        <a:solidFill>
                          <a:srgbClr val="262626"/>
                        </a:solidFill>
                        <a:effectLst/>
                        <a:latin typeface="Arial"/>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60798">
                <a:tc>
                  <a:txBody>
                    <a:bodyPr/>
                    <a:lstStyle/>
                    <a:p>
                      <a:pPr marL="0" algn="l" defTabSz="914400" rtl="0" eaLnBrk="1" latinLnBrk="0" hangingPunct="1">
                        <a:lnSpc>
                          <a:spcPct val="107000"/>
                        </a:lnSpc>
                        <a:spcAft>
                          <a:spcPts val="0"/>
                        </a:spcAft>
                      </a:pPr>
                      <a:r>
                        <a:rPr lang="en-NZ"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Approach ramp gradient</a:t>
                      </a:r>
                    </a:p>
                  </a:txBody>
                  <a:tcPr marL="68580" marR="68580" marT="0" marB="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nSpc>
                          <a:spcPct val="107000"/>
                        </a:lnSpc>
                        <a:spcAft>
                          <a:spcPts val="0"/>
                        </a:spcAft>
                      </a:pPr>
                      <a:r>
                        <a:rPr lang="en-NZ" sz="1100" dirty="0">
                          <a:effectLst/>
                          <a:latin typeface="Calibri" panose="020F0502020204030204" pitchFamily="34" charset="0"/>
                          <a:ea typeface="Calibri" panose="020F0502020204030204" pitchFamily="34" charset="0"/>
                          <a:cs typeface="Times New Roman" panose="02020603050405020304" pitchFamily="18" charset="0"/>
                        </a:rPr>
                        <a:t>1:15 for 30 km/h platform speed</a:t>
                      </a:r>
                    </a:p>
                    <a:p>
                      <a:pPr>
                        <a:lnSpc>
                          <a:spcPct val="107000"/>
                        </a:lnSpc>
                        <a:spcAft>
                          <a:spcPts val="0"/>
                        </a:spcAft>
                      </a:pPr>
                      <a:r>
                        <a:rPr lang="en-NZ" sz="1100" dirty="0">
                          <a:effectLst/>
                          <a:latin typeface="Calibri" panose="020F0502020204030204" pitchFamily="34" charset="0"/>
                          <a:ea typeface="Calibri" panose="020F0502020204030204" pitchFamily="34" charset="0"/>
                          <a:cs typeface="Times New Roman" panose="02020603050405020304" pitchFamily="18" charset="0"/>
                        </a:rPr>
                        <a:t>1:20 for 40 km/h platform speed</a:t>
                      </a:r>
                    </a:p>
                    <a:p>
                      <a:pPr>
                        <a:lnSpc>
                          <a:spcPct val="107000"/>
                        </a:lnSpc>
                        <a:spcAft>
                          <a:spcPts val="0"/>
                        </a:spcAft>
                      </a:pPr>
                      <a:r>
                        <a:rPr lang="en-NZ" sz="1100" dirty="0">
                          <a:effectLst/>
                          <a:latin typeface="Calibri" panose="020F0502020204030204" pitchFamily="34" charset="0"/>
                          <a:ea typeface="Calibri" panose="020F0502020204030204" pitchFamily="34" charset="0"/>
                          <a:cs typeface="Times New Roman" panose="02020603050405020304" pitchFamily="18" charset="0"/>
                        </a:rPr>
                        <a:t>1:25 for 50 km/h platform speed</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nSpc>
                          <a:spcPct val="107000"/>
                        </a:lnSpc>
                        <a:spcAft>
                          <a:spcPts val="0"/>
                        </a:spcAft>
                      </a:pPr>
                      <a:r>
                        <a:rPr lang="en-NZ" sz="1100" dirty="0">
                          <a:effectLst/>
                          <a:latin typeface="Calibri" panose="020F0502020204030204" pitchFamily="34" charset="0"/>
                          <a:ea typeface="Calibri" panose="020F0502020204030204" pitchFamily="34" charset="0"/>
                          <a:cs typeface="Times New Roman" panose="02020603050405020304" pitchFamily="18" charset="0"/>
                        </a:rPr>
                        <a:t>Suggested ramp grades to achieve the target speed limit/advisory speed, based on the comfortable maximum ramp speed</a:t>
                      </a:r>
                    </a:p>
                    <a:p>
                      <a:pPr>
                        <a:lnSpc>
                          <a:spcPts val="1200"/>
                        </a:lnSpc>
                        <a:spcAft>
                          <a:spcPts val="600"/>
                        </a:spcAft>
                      </a:pPr>
                      <a:r>
                        <a:rPr lang="en-NZ" sz="1000" dirty="0">
                          <a:solidFill>
                            <a:schemeClr val="accent1"/>
                          </a:solidFill>
                          <a:effectLst/>
                        </a:rPr>
                        <a:t> </a:t>
                      </a:r>
                      <a:endParaRPr lang="en-NZ" sz="1000" dirty="0">
                        <a:solidFill>
                          <a:schemeClr val="accent1"/>
                        </a:solidFill>
                        <a:effectLst/>
                        <a:latin typeface="Arial"/>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460798">
                <a:tc>
                  <a:txBody>
                    <a:bodyPr/>
                    <a:lstStyle/>
                    <a:p>
                      <a:pPr marL="0" algn="l" defTabSz="914400" rtl="0" eaLnBrk="1" latinLnBrk="0" hangingPunct="1">
                        <a:lnSpc>
                          <a:spcPct val="107000"/>
                        </a:lnSpc>
                        <a:spcAft>
                          <a:spcPts val="0"/>
                        </a:spcAft>
                      </a:pPr>
                      <a:r>
                        <a:rPr lang="en-NZ"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Departure ramp gradient</a:t>
                      </a:r>
                    </a:p>
                  </a:txBody>
                  <a:tcPr marL="68580" marR="68580" marT="0" marB="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nSpc>
                          <a:spcPct val="107000"/>
                        </a:lnSpc>
                        <a:spcAft>
                          <a:spcPts val="0"/>
                        </a:spcAft>
                      </a:pPr>
                      <a:r>
                        <a:rPr lang="en-NZ" sz="1100" dirty="0">
                          <a:effectLst/>
                          <a:latin typeface="Calibri" panose="020F0502020204030204" pitchFamily="34" charset="0"/>
                          <a:ea typeface="Calibri" panose="020F0502020204030204" pitchFamily="34" charset="0"/>
                          <a:cs typeface="Times New Roman" panose="02020603050405020304" pitchFamily="18" charset="0"/>
                        </a:rPr>
                        <a:t>1:35 (maximum)</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nSpc>
                          <a:spcPct val="107000"/>
                        </a:lnSpc>
                        <a:spcAft>
                          <a:spcPts val="0"/>
                        </a:spcAft>
                      </a:pPr>
                      <a:r>
                        <a:rPr lang="en-NZ" sz="1100" dirty="0">
                          <a:effectLst/>
                          <a:latin typeface="Calibri" panose="020F0502020204030204" pitchFamily="34" charset="0"/>
                          <a:ea typeface="Calibri" panose="020F0502020204030204" pitchFamily="34" charset="0"/>
                          <a:cs typeface="Times New Roman" panose="02020603050405020304" pitchFamily="18" charset="0"/>
                        </a:rPr>
                        <a:t>Can be flatter, but consideration needs to be given to how far this would set the RSP back from the intersection</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60798">
                <a:tc>
                  <a:txBody>
                    <a:bodyPr/>
                    <a:lstStyle/>
                    <a:p>
                      <a:pPr marL="0" algn="l" defTabSz="914400" rtl="0" eaLnBrk="1" latinLnBrk="0" hangingPunct="1">
                        <a:lnSpc>
                          <a:spcPct val="107000"/>
                        </a:lnSpc>
                        <a:spcAft>
                          <a:spcPts val="0"/>
                        </a:spcAft>
                      </a:pPr>
                      <a:r>
                        <a:rPr lang="en-NZ"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Platform length (minimum longitudinal length of plateau section)</a:t>
                      </a:r>
                    </a:p>
                  </a:txBody>
                  <a:tcPr marL="68580" marR="68580" marT="0" marB="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nSpc>
                          <a:spcPct val="107000"/>
                        </a:lnSpc>
                        <a:spcAft>
                          <a:spcPts val="0"/>
                        </a:spcAft>
                      </a:pPr>
                      <a:r>
                        <a:rPr lang="en-NZ" sz="1100">
                          <a:effectLst/>
                          <a:latin typeface="Calibri" panose="020F0502020204030204" pitchFamily="34" charset="0"/>
                          <a:ea typeface="Calibri" panose="020F0502020204030204" pitchFamily="34" charset="0"/>
                          <a:cs typeface="Times New Roman" panose="02020603050405020304" pitchFamily="18" charset="0"/>
                        </a:rPr>
                        <a:t>6 m</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nSpc>
                          <a:spcPct val="107000"/>
                        </a:lnSpc>
                        <a:spcAft>
                          <a:spcPts val="0"/>
                        </a:spcAft>
                      </a:pPr>
                      <a:r>
                        <a:rPr lang="en-NZ" sz="1100" dirty="0">
                          <a:effectLst/>
                          <a:latin typeface="Calibri" panose="020F0502020204030204" pitchFamily="34" charset="0"/>
                          <a:ea typeface="Calibri" panose="020F0502020204030204" pitchFamily="34" charset="0"/>
                          <a:cs typeface="Times New Roman" panose="02020603050405020304" pitchFamily="18" charset="0"/>
                        </a:rPr>
                        <a:t>Length to be confirmed to ensure it suits long-wheelbase vehicles typically used in NZ</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460798">
                <a:tc>
                  <a:txBody>
                    <a:bodyPr/>
                    <a:lstStyle/>
                    <a:p>
                      <a:pPr marL="0" algn="l" defTabSz="914400" rtl="0" eaLnBrk="1" latinLnBrk="0" hangingPunct="1">
                        <a:lnSpc>
                          <a:spcPct val="107000"/>
                        </a:lnSpc>
                        <a:spcAft>
                          <a:spcPts val="0"/>
                        </a:spcAft>
                      </a:pPr>
                      <a:r>
                        <a:rPr lang="en-NZ" sz="11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Height of platform (maximum)</a:t>
                      </a:r>
                    </a:p>
                  </a:txBody>
                  <a:tcPr marL="68580" marR="68580" marT="0" marB="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nSpc>
                          <a:spcPct val="107000"/>
                        </a:lnSpc>
                        <a:spcAft>
                          <a:spcPts val="0"/>
                        </a:spcAft>
                      </a:pPr>
                      <a:r>
                        <a:rPr lang="en-NZ" sz="1100" dirty="0">
                          <a:effectLst/>
                          <a:latin typeface="Calibri" panose="020F0502020204030204" pitchFamily="34" charset="0"/>
                          <a:ea typeface="Calibri" panose="020F0502020204030204" pitchFamily="34" charset="0"/>
                          <a:cs typeface="Times New Roman" panose="02020603050405020304" pitchFamily="18" charset="0"/>
                        </a:rPr>
                        <a:t>100 mm (above pavement).</a:t>
                      </a:r>
                    </a:p>
                    <a:p>
                      <a:pPr>
                        <a:lnSpc>
                          <a:spcPct val="107000"/>
                        </a:lnSpc>
                        <a:spcAft>
                          <a:spcPts val="0"/>
                        </a:spcAft>
                      </a:pPr>
                      <a:r>
                        <a:rPr lang="en-NZ" sz="1100" dirty="0">
                          <a:effectLst/>
                          <a:latin typeface="Calibri" panose="020F0502020204030204" pitchFamily="34" charset="0"/>
                          <a:ea typeface="Calibri" panose="020F0502020204030204" pitchFamily="34" charset="0"/>
                          <a:cs typeface="Times New Roman" panose="02020603050405020304" pitchFamily="18" charset="0"/>
                        </a:rPr>
                        <a:t>(Generally to top of kerb).</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nSpc>
                          <a:spcPct val="107000"/>
                        </a:lnSpc>
                        <a:spcAft>
                          <a:spcPts val="0"/>
                        </a:spcAft>
                      </a:pPr>
                      <a:r>
                        <a:rPr lang="en-NZ" sz="1100" dirty="0">
                          <a:effectLst/>
                          <a:latin typeface="Calibri" panose="020F0502020204030204" pitchFamily="34" charset="0"/>
                          <a:ea typeface="Calibri" panose="020F0502020204030204" pitchFamily="34" charset="0"/>
                          <a:cs typeface="Times New Roman" panose="02020603050405020304" pitchFamily="18" charset="0"/>
                        </a:rPr>
                        <a:t>Platforms over 100 mm high may damage low-floor vehicles</a:t>
                      </a:r>
                    </a:p>
                    <a:p>
                      <a:pPr>
                        <a:lnSpc>
                          <a:spcPct val="107000"/>
                        </a:lnSpc>
                        <a:spcAft>
                          <a:spcPts val="0"/>
                        </a:spcAft>
                      </a:pPr>
                      <a:r>
                        <a:rPr lang="en-NZ" sz="1100" dirty="0">
                          <a:effectLst/>
                          <a:latin typeface="Calibri" panose="020F0502020204030204" pitchFamily="34" charset="0"/>
                          <a:ea typeface="Calibri" panose="020F0502020204030204" pitchFamily="34" charset="0"/>
                          <a:cs typeface="Times New Roman" panose="02020603050405020304" pitchFamily="18" charset="0"/>
                        </a:rPr>
                        <a:t>150 mm may be considered for low speed (less than 50 km/h) and low traffic volume environments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60798">
                <a:tc>
                  <a:txBody>
                    <a:bodyPr/>
                    <a:lstStyle/>
                    <a:p>
                      <a:pPr marL="0" algn="l" defTabSz="914400" rtl="0" eaLnBrk="1" latinLnBrk="0" hangingPunct="1">
                        <a:lnSpc>
                          <a:spcPct val="107000"/>
                        </a:lnSpc>
                        <a:spcAft>
                          <a:spcPts val="0"/>
                        </a:spcAft>
                      </a:pPr>
                      <a:r>
                        <a:rPr lang="en-NZ" sz="1100" b="1"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Total width of raised platform</a:t>
                      </a:r>
                    </a:p>
                  </a:txBody>
                  <a:tcPr marL="68580" marR="68580" marT="0" marB="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nSpc>
                          <a:spcPct val="107000"/>
                        </a:lnSpc>
                        <a:spcAft>
                          <a:spcPts val="0"/>
                        </a:spcAft>
                      </a:pPr>
                      <a:r>
                        <a:rPr lang="en-NZ" sz="1100" dirty="0">
                          <a:effectLst/>
                          <a:latin typeface="Calibri" panose="020F0502020204030204" pitchFamily="34" charset="0"/>
                          <a:ea typeface="Calibri" panose="020F0502020204030204" pitchFamily="34" charset="0"/>
                          <a:cs typeface="Times New Roman" panose="02020603050405020304" pitchFamily="18" charset="0"/>
                        </a:rPr>
                        <a:t>Width of the approach carriageway, including any shoulders and cycle lanes.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nSpc>
                          <a:spcPct val="107000"/>
                        </a:lnSpc>
                        <a:spcAft>
                          <a:spcPts val="0"/>
                        </a:spcAft>
                      </a:pP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26576073"/>
                  </a:ext>
                </a:extLst>
              </a:tr>
            </a:tbl>
          </a:graphicData>
        </a:graphic>
      </p:graphicFrame>
    </p:spTree>
    <p:extLst>
      <p:ext uri="{BB962C8B-B14F-4D97-AF65-F5344CB8AC3E}">
        <p14:creationId xmlns:p14="http://schemas.microsoft.com/office/powerpoint/2010/main" val="21181881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35624" y="41613"/>
            <a:ext cx="8635327" cy="6309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rgbClr val="00456A"/>
                </a:solidFill>
                <a:latin typeface="Lucida Sans" panose="020B0602030504020204" pitchFamily="34" charset="0"/>
                <a:ea typeface="+mj-ea"/>
                <a:cs typeface="+mj-cs"/>
              </a:defRPr>
            </a:lvl1pPr>
          </a:lstStyle>
          <a:p>
            <a:r>
              <a:rPr lang="en-US" sz="2400" dirty="0">
                <a:latin typeface="Arial" panose="020B0604020202020204" pitchFamily="34" charset="0"/>
                <a:cs typeface="Arial" panose="020B0604020202020204" pitchFamily="34" charset="0"/>
              </a:rPr>
              <a:t>Ramp profiles</a:t>
            </a:r>
          </a:p>
        </p:txBody>
      </p:sp>
      <p:sp>
        <p:nvSpPr>
          <p:cNvPr id="17" name="Text Placeholder 4"/>
          <p:cNvSpPr txBox="1">
            <a:spLocks/>
          </p:cNvSpPr>
          <p:nvPr/>
        </p:nvSpPr>
        <p:spPr>
          <a:xfrm>
            <a:off x="234950" y="696021"/>
            <a:ext cx="8636000" cy="355175"/>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dirty="0" smtClean="0">
                <a:solidFill>
                  <a:srgbClr val="9AA71D"/>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dirty="0">
                <a:latin typeface="Arial" panose="020B0604020202020204" pitchFamily="34" charset="0"/>
                <a:cs typeface="Arial" panose="020B0604020202020204" pitchFamily="34" charset="0"/>
              </a:rPr>
              <a:t>Auckland Transport</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5439" y="1139006"/>
            <a:ext cx="5406106" cy="3162062"/>
          </a:xfrm>
          <a:prstGeom prst="rect">
            <a:avLst/>
          </a:prstGeom>
          <a:ln>
            <a:solidFill>
              <a:schemeClr val="bg1">
                <a:lumMod val="75000"/>
              </a:schemeClr>
            </a:solidFill>
          </a:ln>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7651" y="1139006"/>
            <a:ext cx="2809919" cy="3175312"/>
          </a:xfrm>
          <a:prstGeom prst="rect">
            <a:avLst/>
          </a:prstGeom>
        </p:spPr>
      </p:pic>
    </p:spTree>
    <p:extLst>
      <p:ext uri="{BB962C8B-B14F-4D97-AF65-F5344CB8AC3E}">
        <p14:creationId xmlns:p14="http://schemas.microsoft.com/office/powerpoint/2010/main" val="2304183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92160" y="3294062"/>
            <a:ext cx="5040000" cy="1231243"/>
          </a:xfrm>
          <a:prstGeom prst="rect">
            <a:avLst/>
          </a:prstGeom>
          <a:ln>
            <a:noFill/>
          </a:ln>
          <a:extLst>
            <a:ext uri="{53640926-AAD7-44D8-BBD7-CCE9431645EC}">
              <a14:shadowObscured xmlns:a14="http://schemas.microsoft.com/office/drawing/2010/main"/>
            </a:ext>
          </a:extLst>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92160" y="0"/>
            <a:ext cx="5040000" cy="3241436"/>
          </a:xfrm>
          <a:prstGeom prst="rect">
            <a:avLst/>
          </a:prstGeom>
          <a:ln>
            <a:noFill/>
          </a:ln>
          <a:extLst>
            <a:ext uri="{53640926-AAD7-44D8-BBD7-CCE9431645EC}">
              <a14:shadowObscured xmlns:a14="http://schemas.microsoft.com/office/drawing/2010/main"/>
            </a:ext>
          </a:extLst>
        </p:spPr>
      </p:pic>
      <p:sp>
        <p:nvSpPr>
          <p:cNvPr id="6" name="Isosceles Triangle 5"/>
          <p:cNvSpPr/>
          <p:nvPr/>
        </p:nvSpPr>
        <p:spPr>
          <a:xfrm rot="5400000">
            <a:off x="1818639" y="504613"/>
            <a:ext cx="667172" cy="612989"/>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spcAft>
                <a:spcPts val="400"/>
              </a:spcAft>
            </a:pPr>
            <a:endParaRPr lang="en-NZ" sz="1200" b="1" dirty="0">
              <a:solidFill>
                <a:schemeClr val="accent1"/>
              </a:solidFill>
              <a:latin typeface="Arial" panose="020B0604020202020204" pitchFamily="34" charset="0"/>
              <a:cs typeface="Arial" panose="020B0604020202020204" pitchFamily="34" charset="0"/>
            </a:endParaRPr>
          </a:p>
        </p:txBody>
      </p:sp>
      <p:sp>
        <p:nvSpPr>
          <p:cNvPr id="7" name="Isosceles Triangle 6"/>
          <p:cNvSpPr/>
          <p:nvPr/>
        </p:nvSpPr>
        <p:spPr>
          <a:xfrm rot="5400000">
            <a:off x="1818638" y="1171786"/>
            <a:ext cx="667172" cy="612989"/>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spcAft>
                <a:spcPts val="400"/>
              </a:spcAft>
            </a:pPr>
            <a:endParaRPr lang="en-NZ" sz="1200" b="1" dirty="0">
              <a:solidFill>
                <a:schemeClr val="accent1"/>
              </a:solidFill>
              <a:latin typeface="Arial" panose="020B0604020202020204" pitchFamily="34" charset="0"/>
              <a:cs typeface="Arial" panose="020B0604020202020204" pitchFamily="34" charset="0"/>
            </a:endParaRPr>
          </a:p>
        </p:txBody>
      </p:sp>
      <p:sp>
        <p:nvSpPr>
          <p:cNvPr id="8" name="Isosceles Triangle 7"/>
          <p:cNvSpPr/>
          <p:nvPr/>
        </p:nvSpPr>
        <p:spPr>
          <a:xfrm rot="5400000">
            <a:off x="1818636" y="1838960"/>
            <a:ext cx="667172" cy="612989"/>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spcAft>
                <a:spcPts val="400"/>
              </a:spcAft>
            </a:pPr>
            <a:endParaRPr lang="en-NZ" sz="1200" b="1" dirty="0">
              <a:solidFill>
                <a:schemeClr val="accent1"/>
              </a:solidFill>
              <a:latin typeface="Arial" panose="020B0604020202020204" pitchFamily="34" charset="0"/>
              <a:cs typeface="Arial" panose="020B0604020202020204" pitchFamily="34" charset="0"/>
            </a:endParaRPr>
          </a:p>
        </p:txBody>
      </p:sp>
      <p:sp>
        <p:nvSpPr>
          <p:cNvPr id="9" name="Isosceles Triangle 8"/>
          <p:cNvSpPr/>
          <p:nvPr/>
        </p:nvSpPr>
        <p:spPr>
          <a:xfrm rot="5400000">
            <a:off x="1818635" y="2530952"/>
            <a:ext cx="667172" cy="612989"/>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gn="ctr">
              <a:spcAft>
                <a:spcPts val="400"/>
              </a:spcAft>
            </a:pPr>
            <a:endParaRPr lang="en-NZ" sz="1200" b="1" dirty="0">
              <a:solidFill>
                <a:schemeClr val="accent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3834" y="221325"/>
            <a:ext cx="1749008" cy="1800000"/>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5307" y="2341436"/>
            <a:ext cx="2029178" cy="1800000"/>
          </a:xfrm>
          <a:prstGeom prst="rect">
            <a:avLst/>
          </a:prstGeom>
        </p:spPr>
      </p:pic>
    </p:spTree>
    <p:extLst>
      <p:ext uri="{BB962C8B-B14F-4D97-AF65-F5344CB8AC3E}">
        <p14:creationId xmlns:p14="http://schemas.microsoft.com/office/powerpoint/2010/main" val="351820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35624" y="41613"/>
            <a:ext cx="8635327" cy="6309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rgbClr val="00456A"/>
                </a:solidFill>
                <a:latin typeface="Lucida Sans" panose="020B0602030504020204" pitchFamily="34" charset="0"/>
                <a:ea typeface="+mj-ea"/>
                <a:cs typeface="+mj-cs"/>
              </a:defRPr>
            </a:lvl1pPr>
          </a:lstStyle>
          <a:p>
            <a:r>
              <a:rPr lang="en-US" sz="2400" dirty="0">
                <a:latin typeface="Arial" panose="020B0604020202020204" pitchFamily="34" charset="0"/>
                <a:cs typeface="Arial" panose="020B0604020202020204" pitchFamily="34" charset="0"/>
              </a:rPr>
              <a:t>Safe System Biomechanical Injury Limits</a:t>
            </a:r>
          </a:p>
        </p:txBody>
      </p:sp>
      <p:sp>
        <p:nvSpPr>
          <p:cNvPr id="16" name="Content Placeholder 3"/>
          <p:cNvSpPr>
            <a:spLocks noGrp="1"/>
          </p:cNvSpPr>
          <p:nvPr>
            <p:ph sz="quarter" idx="10"/>
          </p:nvPr>
        </p:nvSpPr>
        <p:spPr>
          <a:xfrm>
            <a:off x="244474" y="1042249"/>
            <a:ext cx="2605227" cy="3244002"/>
          </a:xfrm>
        </p:spPr>
        <p:txBody>
          <a:bodyPr>
            <a:noAutofit/>
          </a:bodyPr>
          <a:lstStyle/>
          <a:p>
            <a:pPr lvl="0"/>
            <a:r>
              <a:rPr lang="en-US" sz="1200" dirty="0">
                <a:latin typeface="Arial" panose="020B0604020202020204" pitchFamily="34" charset="0"/>
                <a:cs typeface="Arial" panose="020B0604020202020204" pitchFamily="34" charset="0"/>
              </a:rPr>
              <a:t>Vehicle speeds should be kept below the following for each conflict type:</a:t>
            </a:r>
          </a:p>
          <a:p>
            <a:pPr lvl="1"/>
            <a:r>
              <a:rPr lang="en-US" sz="1200" dirty="0">
                <a:latin typeface="Arial" panose="020B0604020202020204" pitchFamily="34" charset="0"/>
                <a:cs typeface="Arial" panose="020B0604020202020204" pitchFamily="34" charset="0"/>
              </a:rPr>
              <a:t>Side Impacts ≤50km/h</a:t>
            </a:r>
          </a:p>
          <a:p>
            <a:pPr lvl="1"/>
            <a:r>
              <a:rPr lang="en-US" sz="1200" dirty="0">
                <a:latin typeface="Arial" panose="020B0604020202020204" pitchFamily="34" charset="0"/>
                <a:cs typeface="Arial" panose="020B0604020202020204" pitchFamily="34" charset="0"/>
              </a:rPr>
              <a:t>Pedestrians ≤30km/h</a:t>
            </a:r>
          </a:p>
        </p:txBody>
      </p:sp>
      <p:sp>
        <p:nvSpPr>
          <p:cNvPr id="17" name="Text Placeholder 4"/>
          <p:cNvSpPr txBox="1">
            <a:spLocks/>
          </p:cNvSpPr>
          <p:nvPr/>
        </p:nvSpPr>
        <p:spPr>
          <a:xfrm>
            <a:off x="234950" y="696021"/>
            <a:ext cx="8636000" cy="355175"/>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dirty="0" smtClean="0">
                <a:solidFill>
                  <a:srgbClr val="9AA71D"/>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dirty="0">
                <a:latin typeface="Arial" panose="020B0604020202020204" pitchFamily="34" charset="0"/>
                <a:cs typeface="Arial" panose="020B0604020202020204" pitchFamily="34" charset="0"/>
              </a:rPr>
              <a:t>Boundary Conditions</a:t>
            </a:r>
          </a:p>
        </p:txBody>
      </p:sp>
      <p:pic>
        <p:nvPicPr>
          <p:cNvPr id="7" name="Picture 6"/>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2855" b="2057"/>
          <a:stretch/>
        </p:blipFill>
        <p:spPr bwMode="auto">
          <a:xfrm>
            <a:off x="2736749" y="770122"/>
            <a:ext cx="6407251" cy="3797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3597223" y="1391892"/>
            <a:ext cx="3171192" cy="301158"/>
            <a:chOff x="3597223" y="1391892"/>
            <a:chExt cx="3171192" cy="301158"/>
          </a:xfrm>
        </p:grpSpPr>
        <p:cxnSp>
          <p:nvCxnSpPr>
            <p:cNvPr id="20" name="Straight Connector 19"/>
            <p:cNvCxnSpPr/>
            <p:nvPr/>
          </p:nvCxnSpPr>
          <p:spPr>
            <a:xfrm>
              <a:off x="3597223" y="1391892"/>
              <a:ext cx="2884812"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6425515" y="1462218"/>
              <a:ext cx="342900" cy="230832"/>
              <a:chOff x="1863168" y="1919958"/>
              <a:chExt cx="457200" cy="307776"/>
            </a:xfrm>
          </p:grpSpPr>
          <p:sp>
            <p:nvSpPr>
              <p:cNvPr id="13" name="TextBox 12"/>
              <p:cNvSpPr txBox="1"/>
              <p:nvPr/>
            </p:nvSpPr>
            <p:spPr>
              <a:xfrm>
                <a:off x="1863168" y="1919958"/>
                <a:ext cx="457200" cy="307776"/>
              </a:xfrm>
              <a:prstGeom prst="rect">
                <a:avLst/>
              </a:prstGeom>
              <a:noFill/>
            </p:spPr>
            <p:txBody>
              <a:bodyPr wrap="square" rtlCol="0">
                <a:spAutoFit/>
              </a:bodyPr>
              <a:lstStyle/>
              <a:p>
                <a:r>
                  <a:rPr lang="en-US" sz="900" b="1" dirty="0"/>
                  <a:t>70</a:t>
                </a:r>
              </a:p>
            </p:txBody>
          </p:sp>
          <p:sp>
            <p:nvSpPr>
              <p:cNvPr id="14" name="Oval 13"/>
              <p:cNvSpPr/>
              <p:nvPr/>
            </p:nvSpPr>
            <p:spPr>
              <a:xfrm>
                <a:off x="1938528" y="1945830"/>
                <a:ext cx="256032" cy="256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12" name="TextBox 11"/>
          <p:cNvSpPr txBox="1"/>
          <p:nvPr/>
        </p:nvSpPr>
        <p:spPr>
          <a:xfrm>
            <a:off x="2968573" y="1289418"/>
            <a:ext cx="457200" cy="230832"/>
          </a:xfrm>
          <a:prstGeom prst="rect">
            <a:avLst/>
          </a:prstGeom>
          <a:noFill/>
        </p:spPr>
        <p:txBody>
          <a:bodyPr wrap="square" rtlCol="0">
            <a:spAutoFit/>
          </a:bodyPr>
          <a:lstStyle/>
          <a:p>
            <a:r>
              <a:rPr lang="en-US" sz="900" b="1" dirty="0"/>
              <a:t>80%</a:t>
            </a:r>
          </a:p>
        </p:txBody>
      </p:sp>
      <p:grpSp>
        <p:nvGrpSpPr>
          <p:cNvPr id="3" name="Group 2"/>
          <p:cNvGrpSpPr/>
          <p:nvPr/>
        </p:nvGrpSpPr>
        <p:grpSpPr>
          <a:xfrm>
            <a:off x="2968573" y="3510012"/>
            <a:ext cx="2842642" cy="390970"/>
            <a:chOff x="2968573" y="3510012"/>
            <a:chExt cx="2842642" cy="390970"/>
          </a:xfrm>
        </p:grpSpPr>
        <p:grpSp>
          <p:nvGrpSpPr>
            <p:cNvPr id="22" name="Group 21"/>
            <p:cNvGrpSpPr/>
            <p:nvPr/>
          </p:nvGrpSpPr>
          <p:grpSpPr>
            <a:xfrm>
              <a:off x="2968573" y="3584445"/>
              <a:ext cx="1571625" cy="230832"/>
              <a:chOff x="609600" y="4218801"/>
              <a:chExt cx="2095500" cy="307776"/>
            </a:xfrm>
          </p:grpSpPr>
          <p:sp>
            <p:nvSpPr>
              <p:cNvPr id="23" name="TextBox 22"/>
              <p:cNvSpPr txBox="1"/>
              <p:nvPr/>
            </p:nvSpPr>
            <p:spPr>
              <a:xfrm>
                <a:off x="609600" y="4218801"/>
                <a:ext cx="609600" cy="307776"/>
              </a:xfrm>
              <a:prstGeom prst="rect">
                <a:avLst/>
              </a:prstGeom>
              <a:noFill/>
            </p:spPr>
            <p:txBody>
              <a:bodyPr wrap="square" rtlCol="0">
                <a:spAutoFit/>
              </a:bodyPr>
              <a:lstStyle/>
              <a:p>
                <a:r>
                  <a:rPr lang="en-US" sz="900" b="1" dirty="0"/>
                  <a:t>10%</a:t>
                </a:r>
              </a:p>
            </p:txBody>
          </p:sp>
          <p:cxnSp>
            <p:nvCxnSpPr>
              <p:cNvPr id="24" name="Straight Connector 23"/>
              <p:cNvCxnSpPr/>
              <p:nvPr/>
            </p:nvCxnSpPr>
            <p:spPr>
              <a:xfrm>
                <a:off x="1447800" y="4389130"/>
                <a:ext cx="1257300"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5" name="Oval 24"/>
            <p:cNvSpPr/>
            <p:nvPr/>
          </p:nvSpPr>
          <p:spPr>
            <a:xfrm>
              <a:off x="5404393" y="3510012"/>
              <a:ext cx="406822" cy="3909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grpSp>
      <p:grpSp>
        <p:nvGrpSpPr>
          <p:cNvPr id="5" name="Group 4"/>
          <p:cNvGrpSpPr/>
          <p:nvPr/>
        </p:nvGrpSpPr>
        <p:grpSpPr>
          <a:xfrm>
            <a:off x="4503677" y="1462218"/>
            <a:ext cx="1456045" cy="2433128"/>
            <a:chOff x="4503677" y="1462218"/>
            <a:chExt cx="1456045" cy="2433128"/>
          </a:xfrm>
        </p:grpSpPr>
        <p:grpSp>
          <p:nvGrpSpPr>
            <p:cNvPr id="10" name="Group 9"/>
            <p:cNvGrpSpPr/>
            <p:nvPr/>
          </p:nvGrpSpPr>
          <p:grpSpPr>
            <a:xfrm>
              <a:off x="5616822" y="1462218"/>
              <a:ext cx="342900" cy="230832"/>
              <a:chOff x="1850026" y="1919957"/>
              <a:chExt cx="457200" cy="307777"/>
            </a:xfrm>
          </p:grpSpPr>
          <p:sp>
            <p:nvSpPr>
              <p:cNvPr id="18" name="TextBox 17"/>
              <p:cNvSpPr txBox="1"/>
              <p:nvPr/>
            </p:nvSpPr>
            <p:spPr>
              <a:xfrm>
                <a:off x="1850026" y="1919957"/>
                <a:ext cx="457200" cy="307777"/>
              </a:xfrm>
              <a:prstGeom prst="rect">
                <a:avLst/>
              </a:prstGeom>
              <a:noFill/>
            </p:spPr>
            <p:txBody>
              <a:bodyPr wrap="square" rtlCol="0">
                <a:spAutoFit/>
              </a:bodyPr>
              <a:lstStyle/>
              <a:p>
                <a:r>
                  <a:rPr lang="en-US" sz="900" b="1" dirty="0"/>
                  <a:t>50</a:t>
                </a:r>
              </a:p>
            </p:txBody>
          </p:sp>
          <p:sp>
            <p:nvSpPr>
              <p:cNvPr id="19" name="Oval 18"/>
              <p:cNvSpPr/>
              <p:nvPr/>
            </p:nvSpPr>
            <p:spPr>
              <a:xfrm>
                <a:off x="1918665" y="1945829"/>
                <a:ext cx="256032" cy="256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6" name="Oval 25"/>
            <p:cNvSpPr/>
            <p:nvPr/>
          </p:nvSpPr>
          <p:spPr>
            <a:xfrm>
              <a:off x="4503677" y="3504376"/>
              <a:ext cx="406822" cy="3909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grpSp>
    </p:spTree>
    <p:extLst>
      <p:ext uri="{BB962C8B-B14F-4D97-AF65-F5344CB8AC3E}">
        <p14:creationId xmlns:p14="http://schemas.microsoft.com/office/powerpoint/2010/main" val="276344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35624" y="41613"/>
            <a:ext cx="8635327" cy="6309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rgbClr val="00456A"/>
                </a:solidFill>
                <a:latin typeface="Lucida Sans" panose="020B0602030504020204" pitchFamily="34" charset="0"/>
                <a:ea typeface="+mj-ea"/>
                <a:cs typeface="+mj-cs"/>
              </a:defRPr>
            </a:lvl1pPr>
          </a:lstStyle>
          <a:p>
            <a:r>
              <a:rPr lang="en-US" sz="2400" dirty="0">
                <a:latin typeface="Arial" panose="020B0604020202020204" pitchFamily="34" charset="0"/>
                <a:cs typeface="Arial" panose="020B0604020202020204" pitchFamily="34" charset="0"/>
              </a:rPr>
              <a:t>Focus Group Survey</a:t>
            </a:r>
          </a:p>
        </p:txBody>
      </p:sp>
      <p:sp>
        <p:nvSpPr>
          <p:cNvPr id="16" name="Content Placeholder 3"/>
          <p:cNvSpPr>
            <a:spLocks noGrp="1"/>
          </p:cNvSpPr>
          <p:nvPr>
            <p:ph sz="quarter" idx="10"/>
          </p:nvPr>
        </p:nvSpPr>
        <p:spPr>
          <a:xfrm>
            <a:off x="244474" y="1042249"/>
            <a:ext cx="3095968" cy="3244002"/>
          </a:xfrm>
        </p:spPr>
        <p:txBody>
          <a:bodyPr>
            <a:noAutofit/>
          </a:bodyPr>
          <a:lstStyle/>
          <a:p>
            <a:pPr lvl="1"/>
            <a:r>
              <a:rPr lang="en-NZ" dirty="0"/>
              <a:t>overall support for the raised traffic signal concept and appreciation for safer speeds through intersections;</a:t>
            </a:r>
          </a:p>
          <a:p>
            <a:pPr lvl="1"/>
            <a:r>
              <a:rPr lang="en-NZ" dirty="0"/>
              <a:t>Sharks Teeth markings were clearly preferred over Piano Key markings; </a:t>
            </a:r>
          </a:p>
          <a:p>
            <a:pPr lvl="1"/>
            <a:r>
              <a:rPr lang="en-NZ" dirty="0"/>
              <a:t>participants clearly understood the meaning of the signs approaching the intersection </a:t>
            </a:r>
          </a:p>
          <a:p>
            <a:pPr lvl="1"/>
            <a:r>
              <a:rPr lang="en-NZ" dirty="0"/>
              <a:t>the lower speed limit and advisory signs seemed reasonable</a:t>
            </a:r>
          </a:p>
          <a:p>
            <a:pPr lvl="1"/>
            <a:r>
              <a:rPr lang="en-NZ" dirty="0"/>
              <a:t>some had issues with the speed limit and advisory speed being the same</a:t>
            </a:r>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p:txBody>
      </p:sp>
      <p:sp>
        <p:nvSpPr>
          <p:cNvPr id="17" name="Text Placeholder 4"/>
          <p:cNvSpPr txBox="1">
            <a:spLocks/>
          </p:cNvSpPr>
          <p:nvPr/>
        </p:nvSpPr>
        <p:spPr>
          <a:xfrm>
            <a:off x="234950" y="696021"/>
            <a:ext cx="8636000" cy="355175"/>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dirty="0" smtClean="0">
                <a:solidFill>
                  <a:srgbClr val="9AA71D"/>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dirty="0">
                <a:latin typeface="Arial" panose="020B0604020202020204" pitchFamily="34" charset="0"/>
                <a:cs typeface="Arial" panose="020B0604020202020204" pitchFamily="34" charset="0"/>
              </a:rPr>
              <a:t>Developing NZ Guidance</a:t>
            </a:r>
          </a:p>
        </p:txBody>
      </p:sp>
      <p:pic>
        <p:nvPicPr>
          <p:cNvPr id="5" name="Picture 4" descr="A group of people in a room&#10;&#10;Description generated with very high confidence"/>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63007" y="3081356"/>
            <a:ext cx="4025419" cy="1440000"/>
          </a:xfrm>
          <a:prstGeom prst="rect">
            <a:avLst/>
          </a:prstGeom>
        </p:spPr>
      </p:pic>
      <p:pic>
        <p:nvPicPr>
          <p:cNvPr id="6" name="22E2356A-8129-4BE2-A1FE-7D9EFE26D753" descr="62380036-5346-41D7-8B52-A0FCEC7ACD19@home">
            <a:extLst>
              <a:ext uri="{FF2B5EF4-FFF2-40B4-BE49-F238E27FC236}">
                <a16:creationId xmlns:a16="http://schemas.microsoft.com/office/drawing/2014/main" id="{4A2DB27F-170C-410E-AB3E-EEBD63AEAD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663007" y="201356"/>
            <a:ext cx="4025959" cy="1440000"/>
          </a:xfrm>
          <a:prstGeom prst="rect">
            <a:avLst/>
          </a:prstGeom>
          <a:noFill/>
          <a:ln>
            <a:noFill/>
          </a:ln>
          <a:extLst/>
        </p:spPr>
      </p:pic>
      <p:pic>
        <p:nvPicPr>
          <p:cNvPr id="7" name="D723A2D4-8BDF-4494-83F7-04D85ED72A1B" descr="6B670137-2B6F-42DE-9638-D041027C75A8@home">
            <a:extLst>
              <a:ext uri="{FF2B5EF4-FFF2-40B4-BE49-F238E27FC236}">
                <a16:creationId xmlns:a16="http://schemas.microsoft.com/office/drawing/2014/main" id="{23192AD0-93A1-43DA-8813-61EC9EAD463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4663008" y="1641356"/>
            <a:ext cx="4025418" cy="1440000"/>
          </a:xfrm>
          <a:prstGeom prst="rect">
            <a:avLst/>
          </a:prstGeom>
          <a:noFill/>
          <a:ln>
            <a:noFill/>
          </a:ln>
          <a:extLst/>
        </p:spPr>
      </p:pic>
    </p:spTree>
    <p:extLst>
      <p:ext uri="{BB962C8B-B14F-4D97-AF65-F5344CB8AC3E}">
        <p14:creationId xmlns:p14="http://schemas.microsoft.com/office/powerpoint/2010/main" val="621149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35624" y="41613"/>
            <a:ext cx="8635327" cy="6309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rgbClr val="00456A"/>
                </a:solidFill>
                <a:latin typeface="Lucida Sans" panose="020B0602030504020204" pitchFamily="34" charset="0"/>
                <a:ea typeface="+mj-ea"/>
                <a:cs typeface="+mj-cs"/>
              </a:defRPr>
            </a:lvl1pPr>
          </a:lstStyle>
          <a:p>
            <a:r>
              <a:rPr lang="en-US" sz="2400" dirty="0">
                <a:latin typeface="Arial" panose="020B0604020202020204" pitchFamily="34" charset="0"/>
                <a:cs typeface="Arial" panose="020B0604020202020204" pitchFamily="34" charset="0"/>
              </a:rPr>
              <a:t>Thomas / </a:t>
            </a:r>
            <a:r>
              <a:rPr lang="en-US" sz="2400" dirty="0" err="1">
                <a:latin typeface="Arial" panose="020B0604020202020204" pitchFamily="34" charset="0"/>
                <a:cs typeface="Arial" panose="020B0604020202020204" pitchFamily="34" charset="0"/>
              </a:rPr>
              <a:t>Gordonton</a:t>
            </a:r>
            <a:endParaRPr lang="en-US" sz="2400" dirty="0">
              <a:latin typeface="Arial" panose="020B0604020202020204" pitchFamily="34" charset="0"/>
              <a:cs typeface="Arial" panose="020B0604020202020204" pitchFamily="34" charset="0"/>
            </a:endParaRPr>
          </a:p>
        </p:txBody>
      </p:sp>
      <p:sp>
        <p:nvSpPr>
          <p:cNvPr id="16" name="Content Placeholder 3"/>
          <p:cNvSpPr>
            <a:spLocks noGrp="1"/>
          </p:cNvSpPr>
          <p:nvPr>
            <p:ph sz="quarter" idx="10"/>
          </p:nvPr>
        </p:nvSpPr>
        <p:spPr>
          <a:xfrm>
            <a:off x="244474" y="1042249"/>
            <a:ext cx="3095968" cy="3244002"/>
          </a:xfrm>
        </p:spPr>
        <p:txBody>
          <a:bodyPr>
            <a:noAutofit/>
          </a:bodyPr>
          <a:lstStyle/>
          <a:p>
            <a:pPr marL="0" lvl="1" indent="0">
              <a:buNone/>
            </a:pPr>
            <a:r>
              <a:rPr lang="en-US" dirty="0"/>
              <a:t>First NZ trial being developed: </a:t>
            </a:r>
          </a:p>
          <a:p>
            <a:pPr lvl="1"/>
            <a:r>
              <a:rPr lang="en-US" dirty="0"/>
              <a:t>New signals </a:t>
            </a:r>
          </a:p>
          <a:p>
            <a:pPr lvl="1"/>
            <a:r>
              <a:rPr lang="en-US" dirty="0"/>
              <a:t>Raised safety platforms (50km/h)</a:t>
            </a:r>
          </a:p>
          <a:p>
            <a:pPr marL="0" lvl="1" indent="0">
              <a:buNone/>
            </a:pPr>
            <a:r>
              <a:rPr lang="en-US" dirty="0"/>
              <a:t>Supported by:</a:t>
            </a:r>
          </a:p>
          <a:p>
            <a:pPr lvl="1"/>
            <a:r>
              <a:rPr lang="en-US" dirty="0"/>
              <a:t>New road environment</a:t>
            </a:r>
          </a:p>
          <a:p>
            <a:pPr lvl="1"/>
            <a:r>
              <a:rPr lang="en-US" dirty="0"/>
              <a:t>Lower speed limit (60km/h) </a:t>
            </a:r>
          </a:p>
          <a:p>
            <a:pPr lvl="1"/>
            <a:r>
              <a:rPr lang="en-US" dirty="0"/>
              <a:t>Speed thresholds</a:t>
            </a:r>
          </a:p>
          <a:p>
            <a:pPr lvl="1"/>
            <a:r>
              <a:rPr lang="en-US" dirty="0"/>
              <a:t>Warning signs</a:t>
            </a:r>
          </a:p>
          <a:p>
            <a:pPr lvl="1"/>
            <a:r>
              <a:rPr lang="en-US" dirty="0"/>
              <a:t>Electronic feedback signs</a:t>
            </a:r>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p:txBody>
      </p:sp>
      <p:sp>
        <p:nvSpPr>
          <p:cNvPr id="17" name="Text Placeholder 4"/>
          <p:cNvSpPr txBox="1">
            <a:spLocks/>
          </p:cNvSpPr>
          <p:nvPr/>
        </p:nvSpPr>
        <p:spPr>
          <a:xfrm>
            <a:off x="234950" y="696021"/>
            <a:ext cx="8636000" cy="355175"/>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dirty="0" smtClean="0">
                <a:solidFill>
                  <a:srgbClr val="9AA71D"/>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dirty="0">
                <a:latin typeface="Arial" panose="020B0604020202020204" pitchFamily="34" charset="0"/>
                <a:cs typeface="Arial" panose="020B0604020202020204" pitchFamily="34" charset="0"/>
              </a:rPr>
              <a:t>Hamilton City Council - WSP Opus</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67947" y="620902"/>
            <a:ext cx="5486496" cy="3885904"/>
          </a:xfrm>
          <a:prstGeom prst="rect">
            <a:avLst/>
          </a:prstGeom>
        </p:spPr>
      </p:pic>
    </p:spTree>
    <p:extLst>
      <p:ext uri="{BB962C8B-B14F-4D97-AF65-F5344CB8AC3E}">
        <p14:creationId xmlns:p14="http://schemas.microsoft.com/office/powerpoint/2010/main" val="1585175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35625" y="873608"/>
            <a:ext cx="3879702" cy="6309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rgbClr val="00456A"/>
                </a:solidFill>
                <a:latin typeface="Lucida Sans" panose="020B0602030504020204" pitchFamily="34" charset="0"/>
                <a:ea typeface="+mj-ea"/>
                <a:cs typeface="+mj-cs"/>
              </a:defRPr>
            </a:lvl1pPr>
          </a:lstStyle>
          <a:p>
            <a:r>
              <a:rPr lang="en-US" sz="2400" dirty="0">
                <a:latin typeface="Arial" panose="020B0604020202020204" pitchFamily="34" charset="0"/>
                <a:cs typeface="Arial" panose="020B0604020202020204" pitchFamily="34" charset="0"/>
              </a:rPr>
              <a:t>Heavy Vehicle Stability</a:t>
            </a:r>
          </a:p>
        </p:txBody>
      </p:sp>
      <p:sp>
        <p:nvSpPr>
          <p:cNvPr id="18" name="Content Placeholder 3"/>
          <p:cNvSpPr>
            <a:spLocks noGrp="1"/>
          </p:cNvSpPr>
          <p:nvPr>
            <p:ph sz="quarter" idx="10"/>
          </p:nvPr>
        </p:nvSpPr>
        <p:spPr>
          <a:xfrm>
            <a:off x="244474" y="1874244"/>
            <a:ext cx="3873523" cy="2009008"/>
          </a:xfrm>
        </p:spPr>
        <p:txBody>
          <a:bodyPr>
            <a:noAutofit/>
          </a:bodyPr>
          <a:lstStyle/>
          <a:p>
            <a:pPr marL="228600" indent="-228600">
              <a:buFont typeface="+mj-lt"/>
              <a:buAutoNum type="arabicPeriod"/>
            </a:pPr>
            <a:r>
              <a:rPr lang="en-NZ" dirty="0"/>
              <a:t>constant speed: RSP had negligible effect on changing the critical rollover speeds</a:t>
            </a:r>
          </a:p>
          <a:p>
            <a:pPr marL="228600" indent="-228600">
              <a:buFont typeface="+mj-lt"/>
              <a:buAutoNum type="arabicPeriod"/>
            </a:pPr>
            <a:r>
              <a:rPr lang="en-NZ" dirty="0"/>
              <a:t>constant acceleration from a stationary position: RSP had negligible effect on changing the critical rollover accelerations</a:t>
            </a:r>
          </a:p>
        </p:txBody>
      </p:sp>
      <p:sp>
        <p:nvSpPr>
          <p:cNvPr id="19" name="Text Placeholder 4"/>
          <p:cNvSpPr txBox="1">
            <a:spLocks/>
          </p:cNvSpPr>
          <p:nvPr/>
        </p:nvSpPr>
        <p:spPr>
          <a:xfrm>
            <a:off x="234951" y="1528016"/>
            <a:ext cx="3880173" cy="355175"/>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dirty="0" smtClean="0">
                <a:solidFill>
                  <a:srgbClr val="9AA71D"/>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dirty="0">
                <a:latin typeface="Arial" panose="020B0604020202020204" pitchFamily="34" charset="0"/>
                <a:cs typeface="Arial" panose="020B0604020202020204" pitchFamily="34" charset="0"/>
              </a:rPr>
              <a:t>Simulation</a:t>
            </a:r>
          </a:p>
        </p:txBody>
      </p:sp>
      <p:sp>
        <p:nvSpPr>
          <p:cNvPr id="8" name="Rectangle 7"/>
          <p:cNvSpPr/>
          <p:nvPr/>
        </p:nvSpPr>
        <p:spPr>
          <a:xfrm>
            <a:off x="4516695" y="3905413"/>
            <a:ext cx="4154336" cy="346249"/>
          </a:xfrm>
          <a:prstGeom prst="rect">
            <a:avLst/>
          </a:prstGeom>
        </p:spPr>
        <p:txBody>
          <a:bodyPr wrap="square">
            <a:spAutoFit/>
          </a:bodyPr>
          <a:lstStyle/>
          <a:p>
            <a:r>
              <a:rPr lang="en-NZ" sz="825" b="1" dirty="0"/>
              <a:t>When two highly-congested intersections were removed from the sample of 40 intersections being evaluated, the reduction in casualties increased from 40% to 50%. </a:t>
            </a:r>
          </a:p>
        </p:txBody>
      </p:sp>
      <p:cxnSp>
        <p:nvCxnSpPr>
          <p:cNvPr id="9" name="Straight Connector 8"/>
          <p:cNvCxnSpPr/>
          <p:nvPr/>
        </p:nvCxnSpPr>
        <p:spPr>
          <a:xfrm>
            <a:off x="7188579" y="3762752"/>
            <a:ext cx="7627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086029" y="2251817"/>
            <a:ext cx="634525" cy="2820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59269" y="873608"/>
            <a:ext cx="4068069" cy="3510593"/>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07" y="3270183"/>
            <a:ext cx="3045458" cy="683860"/>
          </a:xfrm>
          <a:prstGeom prst="rect">
            <a:avLst/>
          </a:prstGeom>
        </p:spPr>
      </p:pic>
      <p:sp>
        <p:nvSpPr>
          <p:cNvPr id="11" name="Rectangle 10"/>
          <p:cNvSpPr/>
          <p:nvPr/>
        </p:nvSpPr>
        <p:spPr>
          <a:xfrm>
            <a:off x="2264736" y="4210210"/>
            <a:ext cx="2866058" cy="215444"/>
          </a:xfrm>
          <a:prstGeom prst="rect">
            <a:avLst/>
          </a:prstGeom>
        </p:spPr>
        <p:txBody>
          <a:bodyPr wrap="square">
            <a:spAutoFit/>
          </a:bodyPr>
          <a:lstStyle/>
          <a:p>
            <a:r>
              <a:rPr lang="en-NZ" sz="800" dirty="0">
                <a:solidFill>
                  <a:srgbClr val="000000"/>
                </a:solidFill>
                <a:latin typeface="Calibri" panose="020F0502020204030204" pitchFamily="34" charset="0"/>
              </a:rPr>
              <a:t>Opus Research Report 18-232499.26 </a:t>
            </a:r>
            <a:endParaRPr lang="en-NZ" dirty="0"/>
          </a:p>
        </p:txBody>
      </p:sp>
    </p:spTree>
    <p:extLst>
      <p:ext uri="{BB962C8B-B14F-4D97-AF65-F5344CB8AC3E}">
        <p14:creationId xmlns:p14="http://schemas.microsoft.com/office/powerpoint/2010/main" val="761826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35624" y="41613"/>
            <a:ext cx="8635327" cy="6309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rgbClr val="00456A"/>
                </a:solidFill>
                <a:latin typeface="Lucida Sans" panose="020B0602030504020204" pitchFamily="34" charset="0"/>
                <a:ea typeface="+mj-ea"/>
                <a:cs typeface="+mj-cs"/>
              </a:defRPr>
            </a:lvl1pPr>
          </a:lstStyle>
          <a:p>
            <a:r>
              <a:rPr lang="en-US" sz="2400" dirty="0">
                <a:latin typeface="Arial" panose="020B0604020202020204" pitchFamily="34" charset="0"/>
                <a:cs typeface="Arial" panose="020B0604020202020204" pitchFamily="34" charset="0"/>
              </a:rPr>
              <a:t>Raised Safety Platforms</a:t>
            </a:r>
          </a:p>
        </p:txBody>
      </p:sp>
      <p:sp>
        <p:nvSpPr>
          <p:cNvPr id="16" name="Content Placeholder 3"/>
          <p:cNvSpPr>
            <a:spLocks noGrp="1"/>
          </p:cNvSpPr>
          <p:nvPr>
            <p:ph sz="quarter" idx="10"/>
          </p:nvPr>
        </p:nvSpPr>
        <p:spPr>
          <a:xfrm>
            <a:off x="244474" y="1042249"/>
            <a:ext cx="3095968" cy="3244002"/>
          </a:xfrm>
        </p:spPr>
        <p:txBody>
          <a:bodyPr>
            <a:noAutofit/>
          </a:bodyPr>
          <a:lstStyle/>
          <a:p>
            <a:pPr lvl="1"/>
            <a:r>
              <a:rPr lang="en-US" dirty="0"/>
              <a:t>Safety Performance</a:t>
            </a:r>
          </a:p>
          <a:p>
            <a:pPr lvl="1"/>
            <a:r>
              <a:rPr lang="en-US" dirty="0"/>
              <a:t>Speed Management</a:t>
            </a:r>
          </a:p>
          <a:p>
            <a:pPr lvl="1"/>
            <a:r>
              <a:rPr lang="en-US" dirty="0"/>
              <a:t>Public Acceptance</a:t>
            </a:r>
          </a:p>
          <a:p>
            <a:pPr lvl="1"/>
            <a:r>
              <a:rPr lang="en-US" dirty="0"/>
              <a:t>Traffic Flow / Capacity </a:t>
            </a:r>
          </a:p>
          <a:p>
            <a:pPr lvl="1"/>
            <a:r>
              <a:rPr lang="en-US" dirty="0"/>
              <a:t>Noise</a:t>
            </a:r>
          </a:p>
          <a:p>
            <a:pPr lvl="1"/>
            <a:r>
              <a:rPr lang="en-US" dirty="0"/>
              <a:t>Large Vehicle Stability</a:t>
            </a:r>
          </a:p>
          <a:p>
            <a:pPr lvl="1"/>
            <a:r>
              <a:rPr lang="en-US" dirty="0"/>
              <a:t>Drainage</a:t>
            </a:r>
          </a:p>
          <a:p>
            <a:pPr lvl="1"/>
            <a:r>
              <a:rPr lang="en-US" dirty="0"/>
              <a:t>Constructability</a:t>
            </a:r>
          </a:p>
          <a:p>
            <a:pPr lvl="1"/>
            <a:endParaRPr lang="en-US" dirty="0"/>
          </a:p>
          <a:p>
            <a:pPr lvl="1"/>
            <a:endParaRPr lang="en-US" dirty="0"/>
          </a:p>
          <a:p>
            <a:pPr lvl="1"/>
            <a:endParaRPr lang="en-US" dirty="0"/>
          </a:p>
          <a:p>
            <a:pPr lvl="1"/>
            <a:endParaRPr lang="en-US" dirty="0"/>
          </a:p>
          <a:p>
            <a:pPr marL="0" lvl="1" indent="0">
              <a:buNone/>
            </a:pPr>
            <a:r>
              <a:rPr lang="en-US" dirty="0"/>
              <a:t>National Safer Intersection Working Group</a:t>
            </a:r>
          </a:p>
          <a:p>
            <a:pPr marL="0" lvl="1" indent="0">
              <a:buNone/>
            </a:pPr>
            <a:r>
              <a:rPr lang="en-US" b="1" i="1" dirty="0"/>
              <a:t>Looking for more trial sites !!!</a:t>
            </a:r>
          </a:p>
          <a:p>
            <a:pPr marL="0" lvl="1" indent="0">
              <a:buNone/>
            </a:pPr>
            <a:r>
              <a:rPr lang="en-US" sz="1000" dirty="0"/>
              <a:t>Contact: </a:t>
            </a:r>
            <a:r>
              <a:rPr lang="en-US" sz="1000" dirty="0">
                <a:hlinkClick r:id="rId2"/>
              </a:rPr>
              <a:t>fabian.marsh@nzta.govt.nz</a:t>
            </a:r>
            <a:r>
              <a:rPr lang="en-US" sz="1000" dirty="0"/>
              <a:t> </a:t>
            </a:r>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p:txBody>
      </p:sp>
      <p:sp>
        <p:nvSpPr>
          <p:cNvPr id="17" name="Text Placeholder 4"/>
          <p:cNvSpPr txBox="1">
            <a:spLocks/>
          </p:cNvSpPr>
          <p:nvPr/>
        </p:nvSpPr>
        <p:spPr>
          <a:xfrm>
            <a:off x="234950" y="696021"/>
            <a:ext cx="8636000" cy="355175"/>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dirty="0" smtClean="0">
                <a:solidFill>
                  <a:srgbClr val="9AA71D"/>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dirty="0">
                <a:latin typeface="Arial" panose="020B0604020202020204" pitchFamily="34" charset="0"/>
                <a:cs typeface="Arial" panose="020B0604020202020204" pitchFamily="34" charset="0"/>
              </a:rPr>
              <a:t>Ongoing Monitoring</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7947" y="620902"/>
            <a:ext cx="5486496" cy="3885904"/>
          </a:xfrm>
          <a:prstGeom prst="rect">
            <a:avLst/>
          </a:prstGeom>
        </p:spPr>
      </p:pic>
    </p:spTree>
    <p:extLst>
      <p:ext uri="{BB962C8B-B14F-4D97-AF65-F5344CB8AC3E}">
        <p14:creationId xmlns:p14="http://schemas.microsoft.com/office/powerpoint/2010/main" val="3068710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4693494"/>
          </a:xfrm>
          <a:prstGeom prst="rect">
            <a:avLst/>
          </a:prstGeom>
        </p:spPr>
      </p:pic>
      <p:sp>
        <p:nvSpPr>
          <p:cNvPr id="10" name="Right Triangle 33"/>
          <p:cNvSpPr/>
          <p:nvPr/>
        </p:nvSpPr>
        <p:spPr>
          <a:xfrm flipV="1">
            <a:off x="1" y="0"/>
            <a:ext cx="8343899" cy="5143500"/>
          </a:xfrm>
          <a:custGeom>
            <a:avLst/>
            <a:gdLst/>
            <a:ahLst/>
            <a:cxnLst/>
            <a:rect l="l" t="t" r="r" b="b"/>
            <a:pathLst>
              <a:path w="8343899" h="5143500">
                <a:moveTo>
                  <a:pt x="0" y="5143500"/>
                </a:moveTo>
                <a:lnTo>
                  <a:pt x="3149600" y="5143500"/>
                </a:lnTo>
                <a:lnTo>
                  <a:pt x="8343899" y="5143500"/>
                </a:lnTo>
                <a:lnTo>
                  <a:pt x="3149600" y="0"/>
                </a:lnTo>
                <a:lnTo>
                  <a:pt x="0"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Text Placeholder 4"/>
          <p:cNvSpPr txBox="1">
            <a:spLocks/>
          </p:cNvSpPr>
          <p:nvPr/>
        </p:nvSpPr>
        <p:spPr>
          <a:xfrm>
            <a:off x="234951" y="909879"/>
            <a:ext cx="4094062" cy="2453578"/>
          </a:xfrm>
          <a:prstGeom prst="rect">
            <a:avLst/>
          </a:prstGeom>
        </p:spPr>
        <p:txBody>
          <a:bodyPr anchor="ctr"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dirty="0" smtClean="0">
                <a:solidFill>
                  <a:srgbClr val="9AA71D"/>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dirty="0">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5887460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35624" y="41613"/>
            <a:ext cx="8635327" cy="6309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rgbClr val="00456A"/>
                </a:solidFill>
                <a:latin typeface="Lucida Sans" panose="020B0602030504020204" pitchFamily="34" charset="0"/>
                <a:ea typeface="+mj-ea"/>
                <a:cs typeface="+mj-cs"/>
              </a:defRPr>
            </a:lvl1pPr>
          </a:lstStyle>
          <a:p>
            <a:r>
              <a:rPr lang="en-US" sz="2400" dirty="0">
                <a:latin typeface="Arial" panose="020B0604020202020204" pitchFamily="34" charset="0"/>
                <a:cs typeface="Arial" panose="020B0604020202020204" pitchFamily="34" charset="0"/>
              </a:rPr>
              <a:t>Intersection Safety Performance</a:t>
            </a:r>
          </a:p>
        </p:txBody>
      </p:sp>
      <p:sp>
        <p:nvSpPr>
          <p:cNvPr id="16" name="Content Placeholder 3"/>
          <p:cNvSpPr>
            <a:spLocks noGrp="1"/>
          </p:cNvSpPr>
          <p:nvPr>
            <p:ph sz="quarter" idx="10"/>
          </p:nvPr>
        </p:nvSpPr>
        <p:spPr>
          <a:xfrm>
            <a:off x="244473" y="1042249"/>
            <a:ext cx="3293309" cy="3244002"/>
          </a:xfrm>
        </p:spPr>
        <p:txBody>
          <a:bodyPr>
            <a:noAutofit/>
          </a:bodyPr>
          <a:lstStyle/>
          <a:p>
            <a:pPr lvl="0"/>
            <a:r>
              <a:rPr lang="en-US" dirty="0"/>
              <a:t>Overview </a:t>
            </a:r>
          </a:p>
          <a:p>
            <a:pPr lvl="1"/>
            <a:r>
              <a:rPr lang="en-US" dirty="0"/>
              <a:t>What is a Raised Safety Platform? </a:t>
            </a:r>
          </a:p>
          <a:p>
            <a:pPr lvl="1"/>
            <a:r>
              <a:rPr lang="en-US" dirty="0"/>
              <a:t>Roundabouts vs Traffic Signals</a:t>
            </a:r>
          </a:p>
          <a:p>
            <a:pPr lvl="1"/>
            <a:r>
              <a:rPr lang="en-US" dirty="0"/>
              <a:t>Safe System Injury Limits</a:t>
            </a:r>
          </a:p>
          <a:p>
            <a:pPr lvl="0"/>
            <a:r>
              <a:rPr lang="en-US" dirty="0"/>
              <a:t>RSP Examples </a:t>
            </a:r>
          </a:p>
          <a:p>
            <a:pPr lvl="1"/>
            <a:r>
              <a:rPr lang="en-US" dirty="0"/>
              <a:t>The Netherlands</a:t>
            </a:r>
          </a:p>
          <a:p>
            <a:pPr lvl="1"/>
            <a:r>
              <a:rPr lang="en-US" dirty="0"/>
              <a:t>Victoria, Australia</a:t>
            </a:r>
          </a:p>
          <a:p>
            <a:pPr lvl="0"/>
            <a:r>
              <a:rPr lang="en-US" dirty="0"/>
              <a:t>Layout </a:t>
            </a:r>
          </a:p>
          <a:p>
            <a:pPr lvl="1"/>
            <a:r>
              <a:rPr lang="en-US" dirty="0"/>
              <a:t>Ramp gradients, signs &amp; markings, </a:t>
            </a:r>
            <a:r>
              <a:rPr lang="en-US" dirty="0" err="1"/>
              <a:t>etc</a:t>
            </a:r>
            <a:endParaRPr lang="en-US" dirty="0"/>
          </a:p>
          <a:p>
            <a:pPr lvl="1"/>
            <a:r>
              <a:rPr lang="en-US" dirty="0"/>
              <a:t>Focus group survey</a:t>
            </a:r>
          </a:p>
          <a:p>
            <a:pPr lvl="0"/>
            <a:r>
              <a:rPr lang="en-US" dirty="0"/>
              <a:t>Issues and considerations</a:t>
            </a:r>
          </a:p>
          <a:p>
            <a:pPr lvl="1"/>
            <a:r>
              <a:rPr lang="en-US" dirty="0"/>
              <a:t>Heavy vehicle stability</a:t>
            </a:r>
          </a:p>
          <a:p>
            <a:pPr lvl="1"/>
            <a:r>
              <a:rPr lang="en-US" dirty="0"/>
              <a:t>Noise</a:t>
            </a:r>
          </a:p>
          <a:p>
            <a:pPr lvl="0"/>
            <a:endParaRPr lang="en-US" i="1" dirty="0"/>
          </a:p>
        </p:txBody>
      </p:sp>
      <p:sp>
        <p:nvSpPr>
          <p:cNvPr id="17" name="Text Placeholder 4"/>
          <p:cNvSpPr txBox="1">
            <a:spLocks/>
          </p:cNvSpPr>
          <p:nvPr/>
        </p:nvSpPr>
        <p:spPr>
          <a:xfrm>
            <a:off x="234950" y="696021"/>
            <a:ext cx="8636000" cy="355175"/>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dirty="0" smtClean="0">
                <a:solidFill>
                  <a:srgbClr val="9AA71D"/>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dirty="0">
                <a:latin typeface="Arial" panose="020B0604020202020204" pitchFamily="34" charset="0"/>
                <a:cs typeface="Arial" panose="020B0604020202020204" pitchFamily="34" charset="0"/>
              </a:rPr>
              <a:t>Can traffic signals be made as safe as roundabouts?</a:t>
            </a:r>
          </a:p>
        </p:txBody>
      </p:sp>
    </p:spTree>
    <p:extLst>
      <p:ext uri="{BB962C8B-B14F-4D97-AF65-F5344CB8AC3E}">
        <p14:creationId xmlns:p14="http://schemas.microsoft.com/office/powerpoint/2010/main" val="3151470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049" y="557477"/>
            <a:ext cx="4416040" cy="3464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81347" y="662709"/>
            <a:ext cx="4313491" cy="343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4545441" y="2023934"/>
            <a:ext cx="2625170" cy="2118539"/>
            <a:chOff x="1982624" y="3114608"/>
            <a:chExt cx="3500226" cy="2824719"/>
          </a:xfrm>
        </p:grpSpPr>
        <p:pic>
          <p:nvPicPr>
            <p:cNvPr id="9"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62800" y="3114608"/>
              <a:ext cx="1420050" cy="948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982624" y="5170206"/>
              <a:ext cx="2726109" cy="7691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grpSp>
    </p:spTree>
    <p:extLst>
      <p:ext uri="{BB962C8B-B14F-4D97-AF65-F5344CB8AC3E}">
        <p14:creationId xmlns:p14="http://schemas.microsoft.com/office/powerpoint/2010/main" val="332899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l="14040" t="19596" r="11870" b="8779"/>
          <a:stretch/>
        </p:blipFill>
        <p:spPr>
          <a:xfrm>
            <a:off x="394362" y="47670"/>
            <a:ext cx="8355277" cy="4543538"/>
          </a:xfrm>
          <a:prstGeom prst="rect">
            <a:avLst/>
          </a:prstGeom>
        </p:spPr>
      </p:pic>
    </p:spTree>
    <p:extLst>
      <p:ext uri="{BB962C8B-B14F-4D97-AF65-F5344CB8AC3E}">
        <p14:creationId xmlns:p14="http://schemas.microsoft.com/office/powerpoint/2010/main" val="3327238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35624" y="41613"/>
            <a:ext cx="8635327" cy="6309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rgbClr val="00456A"/>
                </a:solidFill>
                <a:latin typeface="Lucida Sans" panose="020B0602030504020204" pitchFamily="34" charset="0"/>
                <a:ea typeface="+mj-ea"/>
                <a:cs typeface="+mj-cs"/>
              </a:defRPr>
            </a:lvl1pPr>
          </a:lstStyle>
          <a:p>
            <a:r>
              <a:rPr lang="en-US" sz="2400" dirty="0">
                <a:latin typeface="Arial" panose="020B0604020202020204" pitchFamily="34" charset="0"/>
                <a:cs typeface="Arial" panose="020B0604020202020204" pitchFamily="34" charset="0"/>
              </a:rPr>
              <a:t>Intersection Safety Performance</a:t>
            </a:r>
          </a:p>
        </p:txBody>
      </p:sp>
      <p:sp>
        <p:nvSpPr>
          <p:cNvPr id="16" name="Content Placeholder 3"/>
          <p:cNvSpPr>
            <a:spLocks noGrp="1"/>
          </p:cNvSpPr>
          <p:nvPr>
            <p:ph sz="quarter" idx="10"/>
          </p:nvPr>
        </p:nvSpPr>
        <p:spPr>
          <a:xfrm>
            <a:off x="244473" y="1042249"/>
            <a:ext cx="4652551" cy="3244002"/>
          </a:xfrm>
        </p:spPr>
        <p:txBody>
          <a:bodyPr>
            <a:noAutofit/>
          </a:bodyPr>
          <a:lstStyle/>
          <a:p>
            <a:pPr lvl="0"/>
            <a:r>
              <a:rPr lang="en-US" dirty="0"/>
              <a:t>Roundabout </a:t>
            </a:r>
          </a:p>
          <a:p>
            <a:pPr lvl="1"/>
            <a:r>
              <a:rPr lang="en-US" dirty="0"/>
              <a:t>Fatal crash reduction 37-90%</a:t>
            </a:r>
          </a:p>
          <a:p>
            <a:pPr lvl="1"/>
            <a:r>
              <a:rPr lang="en-US" dirty="0"/>
              <a:t>Serious crash reduction 63-100%</a:t>
            </a:r>
          </a:p>
          <a:p>
            <a:pPr lvl="1"/>
            <a:r>
              <a:rPr lang="en-US" i="1" dirty="0"/>
              <a:t>considered Safe System aligned</a:t>
            </a:r>
          </a:p>
          <a:p>
            <a:pPr lvl="0"/>
            <a:r>
              <a:rPr lang="en-US" dirty="0"/>
              <a:t>Traffic Signals </a:t>
            </a:r>
          </a:p>
          <a:p>
            <a:pPr lvl="1"/>
            <a:r>
              <a:rPr lang="en-US" dirty="0"/>
              <a:t>50% DSI reduction</a:t>
            </a:r>
          </a:p>
          <a:p>
            <a:pPr lvl="0"/>
            <a:r>
              <a:rPr lang="en-US" dirty="0"/>
              <a:t>Raised Platforms</a:t>
            </a:r>
          </a:p>
          <a:p>
            <a:pPr lvl="1"/>
            <a:r>
              <a:rPr lang="en-US" dirty="0"/>
              <a:t>Additional 40-50% casualty reduction</a:t>
            </a:r>
          </a:p>
          <a:p>
            <a:pPr lvl="0">
              <a:spcBef>
                <a:spcPts val="0"/>
              </a:spcBef>
            </a:pPr>
            <a:endParaRPr lang="en-US" sz="800" i="1" dirty="0"/>
          </a:p>
          <a:p>
            <a:pPr lvl="0"/>
            <a:r>
              <a:rPr lang="en-US" i="1" dirty="0"/>
              <a:t>Traffic signals fitted with raised safety platforms not as safe as well-designed roundabouts but can be expected to reduce serious casualty risk by around two-thirds. </a:t>
            </a:r>
          </a:p>
          <a:p>
            <a:pPr lvl="0">
              <a:spcBef>
                <a:spcPts val="0"/>
              </a:spcBef>
            </a:pPr>
            <a:endParaRPr lang="en-US" sz="800" dirty="0"/>
          </a:p>
          <a:p>
            <a:pPr lvl="0"/>
            <a:r>
              <a:rPr lang="en-US" dirty="0"/>
              <a:t>Fully-controlled right turns (Full-time control)</a:t>
            </a:r>
          </a:p>
          <a:p>
            <a:pPr lvl="1"/>
            <a:r>
              <a:rPr lang="en-US" dirty="0"/>
              <a:t>69% DSI reduction (up to 90% opposing / turning casualties)</a:t>
            </a:r>
          </a:p>
          <a:p>
            <a:pPr lvl="0"/>
            <a:endParaRPr lang="en-US" i="1" dirty="0"/>
          </a:p>
        </p:txBody>
      </p:sp>
      <p:sp>
        <p:nvSpPr>
          <p:cNvPr id="17" name="Text Placeholder 4"/>
          <p:cNvSpPr txBox="1">
            <a:spLocks/>
          </p:cNvSpPr>
          <p:nvPr/>
        </p:nvSpPr>
        <p:spPr>
          <a:xfrm>
            <a:off x="234950" y="696021"/>
            <a:ext cx="8636000" cy="355175"/>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dirty="0" smtClean="0">
                <a:solidFill>
                  <a:srgbClr val="9AA71D"/>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dirty="0">
                <a:latin typeface="Arial" panose="020B0604020202020204" pitchFamily="34" charset="0"/>
                <a:cs typeface="Arial" panose="020B0604020202020204" pitchFamily="34" charset="0"/>
              </a:rPr>
              <a:t>Can traffic signals be made as safe as roundabouts?</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1740" y="41613"/>
            <a:ext cx="3228011" cy="4562403"/>
          </a:xfrm>
          <a:prstGeom prst="rect">
            <a:avLst/>
          </a:prstGeom>
        </p:spPr>
      </p:pic>
    </p:spTree>
    <p:extLst>
      <p:ext uri="{BB962C8B-B14F-4D97-AF65-F5344CB8AC3E}">
        <p14:creationId xmlns:p14="http://schemas.microsoft.com/office/powerpoint/2010/main" val="2737382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35624" y="41613"/>
            <a:ext cx="8635327" cy="6309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rgbClr val="00456A"/>
                </a:solidFill>
                <a:latin typeface="Lucida Sans" panose="020B0602030504020204" pitchFamily="34" charset="0"/>
                <a:ea typeface="+mj-ea"/>
                <a:cs typeface="+mj-cs"/>
              </a:defRPr>
            </a:lvl1pPr>
          </a:lstStyle>
          <a:p>
            <a:r>
              <a:rPr lang="en-US" sz="2400" dirty="0">
                <a:latin typeface="Arial" panose="020B0604020202020204" pitchFamily="34" charset="0"/>
                <a:cs typeface="Arial" panose="020B0604020202020204" pitchFamily="34" charset="0"/>
              </a:rPr>
              <a:t>Crash energy variables</a:t>
            </a:r>
          </a:p>
        </p:txBody>
      </p:sp>
      <p:sp>
        <p:nvSpPr>
          <p:cNvPr id="16" name="Content Placeholder 3"/>
          <p:cNvSpPr>
            <a:spLocks noGrp="1"/>
          </p:cNvSpPr>
          <p:nvPr>
            <p:ph sz="quarter" idx="10"/>
          </p:nvPr>
        </p:nvSpPr>
        <p:spPr>
          <a:xfrm>
            <a:off x="244473" y="1042249"/>
            <a:ext cx="2816813" cy="3244002"/>
          </a:xfrm>
        </p:spPr>
        <p:txBody>
          <a:bodyPr>
            <a:noAutofit/>
          </a:bodyPr>
          <a:lstStyle/>
          <a:p>
            <a:pPr lvl="0"/>
            <a:r>
              <a:rPr lang="en-US" dirty="0"/>
              <a:t>Energy is a function of: </a:t>
            </a:r>
          </a:p>
          <a:p>
            <a:pPr lvl="1"/>
            <a:r>
              <a:rPr lang="en-US" dirty="0"/>
              <a:t>Speed</a:t>
            </a:r>
          </a:p>
          <a:p>
            <a:pPr lvl="1"/>
            <a:r>
              <a:rPr lang="en-US" dirty="0"/>
              <a:t>Mass</a:t>
            </a:r>
          </a:p>
          <a:p>
            <a:pPr lvl="1"/>
            <a:r>
              <a:rPr lang="en-US" dirty="0"/>
              <a:t>Impact angle / configuration</a:t>
            </a:r>
          </a:p>
          <a:p>
            <a:pPr lvl="0"/>
            <a:endParaRPr lang="en-US" dirty="0"/>
          </a:p>
          <a:p>
            <a:pPr lvl="0"/>
            <a:r>
              <a:rPr lang="en-US" b="1" dirty="0"/>
              <a:t>KE = ½ m v</a:t>
            </a:r>
            <a:r>
              <a:rPr lang="en-US" b="1" baseline="30000" dirty="0"/>
              <a:t>2</a:t>
            </a:r>
          </a:p>
          <a:p>
            <a:pPr lvl="0"/>
            <a:endParaRPr lang="en-US" dirty="0"/>
          </a:p>
          <a:p>
            <a:pPr lvl="0"/>
            <a:r>
              <a:rPr lang="en-US" dirty="0"/>
              <a:t>X-KEMM-X </a:t>
            </a:r>
          </a:p>
          <a:p>
            <a:pPr lvl="1"/>
            <a:r>
              <a:rPr lang="en-US" dirty="0"/>
              <a:t>Tool to </a:t>
            </a:r>
            <a:r>
              <a:rPr lang="en-US" dirty="0" err="1"/>
              <a:t>analyse</a:t>
            </a:r>
            <a:r>
              <a:rPr lang="en-US" dirty="0"/>
              <a:t> crash severity at conflict points</a:t>
            </a:r>
          </a:p>
          <a:p>
            <a:pPr lvl="1"/>
            <a:r>
              <a:rPr lang="en-US" dirty="0"/>
              <a:t>Probability of DSI for a given speed (equal) and impact angle</a:t>
            </a:r>
          </a:p>
        </p:txBody>
      </p:sp>
      <p:sp>
        <p:nvSpPr>
          <p:cNvPr id="17" name="Text Placeholder 4"/>
          <p:cNvSpPr txBox="1">
            <a:spLocks/>
          </p:cNvSpPr>
          <p:nvPr/>
        </p:nvSpPr>
        <p:spPr>
          <a:xfrm>
            <a:off x="234950" y="696021"/>
            <a:ext cx="8636000" cy="355175"/>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dirty="0" smtClean="0">
                <a:solidFill>
                  <a:srgbClr val="9AA71D"/>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dirty="0">
                <a:latin typeface="Arial" panose="020B0604020202020204" pitchFamily="34" charset="0"/>
                <a:cs typeface="Arial" panose="020B0604020202020204" pitchFamily="34" charset="0"/>
              </a:rPr>
              <a:t>Speed → Energy → Severity </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47626" y="1090507"/>
            <a:ext cx="5084783" cy="1933648"/>
          </a:xfrm>
          <a:prstGeom prst="rect">
            <a:avLst/>
          </a:prstGeom>
        </p:spPr>
      </p:pic>
      <p:sp>
        <p:nvSpPr>
          <p:cNvPr id="6" name="Rectangle 5"/>
          <p:cNvSpPr/>
          <p:nvPr/>
        </p:nvSpPr>
        <p:spPr>
          <a:xfrm>
            <a:off x="289137" y="4210558"/>
            <a:ext cx="3880171" cy="215444"/>
          </a:xfrm>
          <a:prstGeom prst="rect">
            <a:avLst/>
          </a:prstGeom>
        </p:spPr>
        <p:txBody>
          <a:bodyPr wrap="square">
            <a:spAutoFit/>
          </a:bodyPr>
          <a:lstStyle/>
          <a:p>
            <a:r>
              <a:rPr lang="en-NZ" sz="800" dirty="0">
                <a:solidFill>
                  <a:srgbClr val="000000"/>
                </a:solidFill>
                <a:latin typeface="Calibri" panose="020F0502020204030204" pitchFamily="34" charset="0"/>
              </a:rPr>
              <a:t>Source: </a:t>
            </a:r>
            <a:r>
              <a:rPr lang="en-NZ" sz="800" dirty="0" err="1">
                <a:solidFill>
                  <a:srgbClr val="000000"/>
                </a:solidFill>
                <a:latin typeface="Calibri" panose="020F0502020204030204" pitchFamily="34" charset="0"/>
              </a:rPr>
              <a:t>Austroads</a:t>
            </a:r>
            <a:r>
              <a:rPr lang="en-NZ" sz="800" dirty="0">
                <a:solidFill>
                  <a:srgbClr val="000000"/>
                </a:solidFill>
                <a:latin typeface="Calibri" panose="020F0502020204030204" pitchFamily="34" charset="0"/>
              </a:rPr>
              <a:t> (2018)</a:t>
            </a:r>
            <a:endParaRPr lang="en-NZ" dirty="0"/>
          </a:p>
        </p:txBody>
      </p:sp>
    </p:spTree>
    <p:extLst>
      <p:ext uri="{BB962C8B-B14F-4D97-AF65-F5344CB8AC3E}">
        <p14:creationId xmlns:p14="http://schemas.microsoft.com/office/powerpoint/2010/main" val="1436554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35624" y="41613"/>
            <a:ext cx="8635327" cy="6309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rgbClr val="00456A"/>
                </a:solidFill>
                <a:latin typeface="Lucida Sans" panose="020B0602030504020204" pitchFamily="34" charset="0"/>
                <a:ea typeface="+mj-ea"/>
                <a:cs typeface="+mj-cs"/>
              </a:defRPr>
            </a:lvl1pPr>
          </a:lstStyle>
          <a:p>
            <a:r>
              <a:rPr lang="en-US" sz="2400" dirty="0">
                <a:latin typeface="Arial" panose="020B0604020202020204" pitchFamily="34" charset="0"/>
                <a:cs typeface="Arial" panose="020B0604020202020204" pitchFamily="34" charset="0"/>
              </a:rPr>
              <a:t>X-KEMM-X Examples</a:t>
            </a:r>
          </a:p>
        </p:txBody>
      </p:sp>
      <p:sp>
        <p:nvSpPr>
          <p:cNvPr id="17" name="Text Placeholder 4"/>
          <p:cNvSpPr txBox="1">
            <a:spLocks/>
          </p:cNvSpPr>
          <p:nvPr/>
        </p:nvSpPr>
        <p:spPr>
          <a:xfrm>
            <a:off x="234950" y="696021"/>
            <a:ext cx="8636000" cy="355175"/>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dirty="0" smtClean="0">
                <a:solidFill>
                  <a:srgbClr val="9AA71D"/>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dirty="0">
                <a:latin typeface="Arial" panose="020B0604020202020204" pitchFamily="34" charset="0"/>
                <a:cs typeface="Arial" panose="020B0604020202020204" pitchFamily="34" charset="0"/>
              </a:rPr>
              <a:t>Traffic signals</a:t>
            </a:r>
          </a:p>
        </p:txBody>
      </p:sp>
      <p:pic>
        <p:nvPicPr>
          <p:cNvPr id="27" name="Picture 2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7415" y="1074668"/>
            <a:ext cx="7709171" cy="3314451"/>
          </a:xfrm>
          <a:prstGeom prst="rect">
            <a:avLst/>
          </a:prstGeom>
        </p:spPr>
      </p:pic>
      <p:sp>
        <p:nvSpPr>
          <p:cNvPr id="28" name="Rectangle 27"/>
          <p:cNvSpPr/>
          <p:nvPr/>
        </p:nvSpPr>
        <p:spPr>
          <a:xfrm>
            <a:off x="310805" y="4389119"/>
            <a:ext cx="3880171" cy="215444"/>
          </a:xfrm>
          <a:prstGeom prst="rect">
            <a:avLst/>
          </a:prstGeom>
        </p:spPr>
        <p:txBody>
          <a:bodyPr wrap="square">
            <a:spAutoFit/>
          </a:bodyPr>
          <a:lstStyle/>
          <a:p>
            <a:r>
              <a:rPr lang="en-NZ" sz="800" dirty="0">
                <a:solidFill>
                  <a:srgbClr val="000000"/>
                </a:solidFill>
                <a:latin typeface="Calibri" panose="020F0502020204030204" pitchFamily="34" charset="0"/>
              </a:rPr>
              <a:t>Source: </a:t>
            </a:r>
            <a:r>
              <a:rPr lang="en-NZ" sz="800" dirty="0" err="1">
                <a:solidFill>
                  <a:srgbClr val="000000"/>
                </a:solidFill>
                <a:latin typeface="Calibri" panose="020F0502020204030204" pitchFamily="34" charset="0"/>
              </a:rPr>
              <a:t>Austroads</a:t>
            </a:r>
            <a:r>
              <a:rPr lang="en-NZ" sz="800" dirty="0">
                <a:solidFill>
                  <a:srgbClr val="000000"/>
                </a:solidFill>
                <a:latin typeface="Calibri" panose="020F0502020204030204" pitchFamily="34" charset="0"/>
              </a:rPr>
              <a:t> (2018)</a:t>
            </a:r>
            <a:endParaRPr lang="en-NZ" dirty="0"/>
          </a:p>
        </p:txBody>
      </p:sp>
    </p:spTree>
    <p:extLst>
      <p:ext uri="{BB962C8B-B14F-4D97-AF65-F5344CB8AC3E}">
        <p14:creationId xmlns:p14="http://schemas.microsoft.com/office/powerpoint/2010/main" val="1954963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0087" y="1074668"/>
            <a:ext cx="7863827" cy="3219625"/>
          </a:xfrm>
          <a:prstGeom prst="rect">
            <a:avLst/>
          </a:prstGeom>
        </p:spPr>
      </p:pic>
      <p:sp>
        <p:nvSpPr>
          <p:cNvPr id="15" name="Title 1"/>
          <p:cNvSpPr txBox="1">
            <a:spLocks/>
          </p:cNvSpPr>
          <p:nvPr/>
        </p:nvSpPr>
        <p:spPr>
          <a:xfrm>
            <a:off x="235624" y="41613"/>
            <a:ext cx="8635327" cy="6309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rgbClr val="00456A"/>
                </a:solidFill>
                <a:latin typeface="Lucida Sans" panose="020B0602030504020204" pitchFamily="34" charset="0"/>
                <a:ea typeface="+mj-ea"/>
                <a:cs typeface="+mj-cs"/>
              </a:defRPr>
            </a:lvl1pPr>
          </a:lstStyle>
          <a:p>
            <a:r>
              <a:rPr lang="en-US" sz="2400" dirty="0">
                <a:latin typeface="Arial" panose="020B0604020202020204" pitchFamily="34" charset="0"/>
                <a:cs typeface="Arial" panose="020B0604020202020204" pitchFamily="34" charset="0"/>
              </a:rPr>
              <a:t>X-KEMM-X Examples</a:t>
            </a:r>
          </a:p>
        </p:txBody>
      </p:sp>
      <p:sp>
        <p:nvSpPr>
          <p:cNvPr id="17" name="Text Placeholder 4"/>
          <p:cNvSpPr txBox="1">
            <a:spLocks/>
          </p:cNvSpPr>
          <p:nvPr/>
        </p:nvSpPr>
        <p:spPr>
          <a:xfrm>
            <a:off x="234950" y="696021"/>
            <a:ext cx="8636000" cy="355175"/>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dirty="0" smtClean="0">
                <a:solidFill>
                  <a:srgbClr val="9AA71D"/>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dirty="0">
                <a:latin typeface="Arial" panose="020B0604020202020204" pitchFamily="34" charset="0"/>
                <a:cs typeface="Arial" panose="020B0604020202020204" pitchFamily="34" charset="0"/>
              </a:rPr>
              <a:t>Roundabout</a:t>
            </a:r>
          </a:p>
        </p:txBody>
      </p:sp>
      <p:sp>
        <p:nvSpPr>
          <p:cNvPr id="7" name="Rectangle 6"/>
          <p:cNvSpPr/>
          <p:nvPr/>
        </p:nvSpPr>
        <p:spPr>
          <a:xfrm>
            <a:off x="310805" y="4389119"/>
            <a:ext cx="3880171" cy="215444"/>
          </a:xfrm>
          <a:prstGeom prst="rect">
            <a:avLst/>
          </a:prstGeom>
        </p:spPr>
        <p:txBody>
          <a:bodyPr wrap="square">
            <a:spAutoFit/>
          </a:bodyPr>
          <a:lstStyle/>
          <a:p>
            <a:r>
              <a:rPr lang="en-NZ" sz="800" dirty="0">
                <a:solidFill>
                  <a:srgbClr val="000000"/>
                </a:solidFill>
                <a:latin typeface="Calibri" panose="020F0502020204030204" pitchFamily="34" charset="0"/>
              </a:rPr>
              <a:t>Source: </a:t>
            </a:r>
            <a:r>
              <a:rPr lang="en-NZ" sz="800" dirty="0" err="1">
                <a:solidFill>
                  <a:srgbClr val="000000"/>
                </a:solidFill>
                <a:latin typeface="Calibri" panose="020F0502020204030204" pitchFamily="34" charset="0"/>
              </a:rPr>
              <a:t>Austroads</a:t>
            </a:r>
            <a:r>
              <a:rPr lang="en-NZ" sz="800" dirty="0">
                <a:solidFill>
                  <a:srgbClr val="000000"/>
                </a:solidFill>
                <a:latin typeface="Calibri" panose="020F0502020204030204" pitchFamily="34" charset="0"/>
              </a:rPr>
              <a:t> (2018)</a:t>
            </a:r>
            <a:endParaRPr lang="en-NZ" dirty="0"/>
          </a:p>
        </p:txBody>
      </p:sp>
    </p:spTree>
    <p:extLst>
      <p:ext uri="{BB962C8B-B14F-4D97-AF65-F5344CB8AC3E}">
        <p14:creationId xmlns:p14="http://schemas.microsoft.com/office/powerpoint/2010/main" val="3005876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9942" y="1097281"/>
            <a:ext cx="7384117" cy="3312160"/>
          </a:xfrm>
          <a:prstGeom prst="rect">
            <a:avLst/>
          </a:prstGeom>
        </p:spPr>
      </p:pic>
      <p:sp>
        <p:nvSpPr>
          <p:cNvPr id="15" name="Title 1"/>
          <p:cNvSpPr txBox="1">
            <a:spLocks/>
          </p:cNvSpPr>
          <p:nvPr/>
        </p:nvSpPr>
        <p:spPr>
          <a:xfrm>
            <a:off x="235624" y="41613"/>
            <a:ext cx="8635327" cy="6309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rgbClr val="00456A"/>
                </a:solidFill>
                <a:latin typeface="Lucida Sans" panose="020B0602030504020204" pitchFamily="34" charset="0"/>
                <a:ea typeface="+mj-ea"/>
                <a:cs typeface="+mj-cs"/>
              </a:defRPr>
            </a:lvl1pPr>
          </a:lstStyle>
          <a:p>
            <a:r>
              <a:rPr lang="en-US" sz="2400" dirty="0">
                <a:latin typeface="Arial" panose="020B0604020202020204" pitchFamily="34" charset="0"/>
                <a:cs typeface="Arial" panose="020B0604020202020204" pitchFamily="34" charset="0"/>
              </a:rPr>
              <a:t>X-KEMM-X Examples</a:t>
            </a:r>
          </a:p>
        </p:txBody>
      </p:sp>
      <p:sp>
        <p:nvSpPr>
          <p:cNvPr id="17" name="Text Placeholder 4"/>
          <p:cNvSpPr txBox="1">
            <a:spLocks/>
          </p:cNvSpPr>
          <p:nvPr/>
        </p:nvSpPr>
        <p:spPr>
          <a:xfrm>
            <a:off x="234950" y="696021"/>
            <a:ext cx="8636000" cy="355175"/>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dirty="0" smtClean="0">
                <a:solidFill>
                  <a:srgbClr val="9AA71D"/>
                </a:solidFill>
                <a:latin typeface="Lucida Sans" panose="020B0602030504020204" pitchFamily="34" charset="0"/>
                <a:ea typeface="+mn-ea"/>
                <a:cs typeface="+mn-cs"/>
              </a:defRPr>
            </a:lvl1pPr>
            <a:lvl2pPr marL="3429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2pPr>
            <a:lvl3pPr marL="6858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3pPr>
            <a:lvl4pPr marL="10287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4pPr>
            <a:lvl5pPr marL="1371600" marR="0" indent="-342900" algn="l" defTabSz="914400" rtl="0" eaLnBrk="1" fontAlgn="auto" latinLnBrk="0" hangingPunct="1">
              <a:lnSpc>
                <a:spcPct val="90000"/>
              </a:lnSpc>
              <a:spcBef>
                <a:spcPts val="500"/>
              </a:spcBef>
              <a:spcAft>
                <a:spcPts val="0"/>
              </a:spcAft>
              <a:buClr>
                <a:srgbClr val="9AA71D"/>
              </a:buClr>
              <a:buSzTx/>
              <a:buFont typeface="Arial" panose="020B0604020202020204" pitchFamily="34" charset="0"/>
              <a:buChar char="•"/>
              <a:tabLst/>
              <a:defRPr sz="2000" kern="1200">
                <a:solidFill>
                  <a:srgbClr val="00456B"/>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dirty="0">
                <a:latin typeface="Arial" panose="020B0604020202020204" pitchFamily="34" charset="0"/>
                <a:cs typeface="Arial" panose="020B0604020202020204" pitchFamily="34" charset="0"/>
              </a:rPr>
              <a:t>Traffic signals with raised safety platforms</a:t>
            </a:r>
          </a:p>
        </p:txBody>
      </p:sp>
      <p:sp>
        <p:nvSpPr>
          <p:cNvPr id="6" name="Rectangle 5"/>
          <p:cNvSpPr/>
          <p:nvPr/>
        </p:nvSpPr>
        <p:spPr>
          <a:xfrm>
            <a:off x="310805" y="4389119"/>
            <a:ext cx="3880171" cy="215444"/>
          </a:xfrm>
          <a:prstGeom prst="rect">
            <a:avLst/>
          </a:prstGeom>
        </p:spPr>
        <p:txBody>
          <a:bodyPr wrap="square">
            <a:spAutoFit/>
          </a:bodyPr>
          <a:lstStyle/>
          <a:p>
            <a:r>
              <a:rPr lang="en-NZ" sz="800" dirty="0">
                <a:solidFill>
                  <a:srgbClr val="000000"/>
                </a:solidFill>
                <a:latin typeface="Calibri" panose="020F0502020204030204" pitchFamily="34" charset="0"/>
              </a:rPr>
              <a:t>Source: </a:t>
            </a:r>
            <a:r>
              <a:rPr lang="en-NZ" sz="800" dirty="0" err="1">
                <a:solidFill>
                  <a:srgbClr val="000000"/>
                </a:solidFill>
                <a:latin typeface="Calibri" panose="020F0502020204030204" pitchFamily="34" charset="0"/>
              </a:rPr>
              <a:t>Austroads</a:t>
            </a:r>
            <a:r>
              <a:rPr lang="en-NZ" sz="800" dirty="0">
                <a:solidFill>
                  <a:srgbClr val="000000"/>
                </a:solidFill>
                <a:latin typeface="Calibri" panose="020F0502020204030204" pitchFamily="34" charset="0"/>
              </a:rPr>
              <a:t> (2018)</a:t>
            </a:r>
            <a:endParaRPr lang="en-NZ" dirty="0"/>
          </a:p>
        </p:txBody>
      </p:sp>
    </p:spTree>
    <p:extLst>
      <p:ext uri="{BB962C8B-B14F-4D97-AF65-F5344CB8AC3E}">
        <p14:creationId xmlns:p14="http://schemas.microsoft.com/office/powerpoint/2010/main" val="4128146296"/>
      </p:ext>
    </p:extLst>
  </p:cSld>
  <p:clrMapOvr>
    <a:masterClrMapping/>
  </p:clrMapOvr>
</p:sld>
</file>

<file path=ppt/theme/theme1.xml><?xml version="1.0" encoding="utf-8"?>
<a:theme xmlns:a="http://schemas.openxmlformats.org/drawingml/2006/main" name="Blank">
  <a:themeElements>
    <a:clrScheme name="NZTA">
      <a:dk1>
        <a:sysClr val="windowText" lastClr="000000"/>
      </a:dk1>
      <a:lt1>
        <a:sysClr val="window" lastClr="FFFFFF"/>
      </a:lt1>
      <a:dk2>
        <a:srgbClr val="78976D"/>
      </a:dk2>
      <a:lt2>
        <a:srgbClr val="CF8B2D"/>
      </a:lt2>
      <a:accent1>
        <a:srgbClr val="19456B"/>
      </a:accent1>
      <a:accent2>
        <a:srgbClr val="AFBD22"/>
      </a:accent2>
      <a:accent3>
        <a:srgbClr val="CA4142"/>
      </a:accent3>
      <a:accent4>
        <a:srgbClr val="908070"/>
      </a:accent4>
      <a:accent5>
        <a:srgbClr val="2575AE"/>
      </a:accent5>
      <a:accent6>
        <a:srgbClr val="6BA7A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accent1"/>
          </a:solidFill>
        </a:ln>
      </a:spPr>
      <a:bodyPr lIns="180000" rIns="180000" rtlCol="0" anchor="ctr"/>
      <a:lstStyle>
        <a:defPPr>
          <a:spcAft>
            <a:spcPts val="400"/>
          </a:spcAft>
          <a:defRPr sz="1200" b="1" dirty="0">
            <a:solidFill>
              <a:schemeClr val="accent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lank" id="{A0CCEF7F-8F78-4179-AC80-0634F35D40F8}" vid="{4FF279A3-B815-4C26-867D-CCC27E9C47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1772</TotalTime>
  <Words>2055</Words>
  <Application>Microsoft Macintosh PowerPoint</Application>
  <PresentationFormat>On-screen Show (16:9)</PresentationFormat>
  <Paragraphs>271</Paragraphs>
  <Slides>47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Lucida Sans</vt:lpstr>
      <vt:lpstr>Times New Roman</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NZ Transport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title style</dc:title>
  <dc:creator>Duncan Allan</dc:creator>
  <cp:keywords>Designed by NZTA developed Allfields</cp:keywords>
  <cp:lastModifiedBy>John Winter</cp:lastModifiedBy>
  <cp:revision>268</cp:revision>
  <dcterms:created xsi:type="dcterms:W3CDTF">2018-02-15T02:44:39Z</dcterms:created>
  <dcterms:modified xsi:type="dcterms:W3CDTF">2018-11-06T22:51:46Z</dcterms:modified>
</cp:coreProperties>
</file>