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7" r:id="rId3"/>
    <p:sldId id="342" r:id="rId4"/>
    <p:sldId id="346" r:id="rId5"/>
    <p:sldId id="344" r:id="rId6"/>
    <p:sldId id="343" r:id="rId7"/>
    <p:sldId id="331" r:id="rId8"/>
    <p:sldId id="258" r:id="rId9"/>
    <p:sldId id="327" r:id="rId10"/>
    <p:sldId id="330" r:id="rId11"/>
    <p:sldId id="329" r:id="rId12"/>
    <p:sldId id="328" r:id="rId13"/>
    <p:sldId id="333" r:id="rId14"/>
    <p:sldId id="348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dn Wardley" initials="HW" lastIdx="0" clrIdx="0">
    <p:extLst>
      <p:ext uri="{19B8F6BF-5375-455C-9EA6-DF929625EA0E}">
        <p15:presenceInfo xmlns:p15="http://schemas.microsoft.com/office/powerpoint/2012/main" userId="791ed2fdd341df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86387" autoAdjust="0"/>
  </p:normalViewPr>
  <p:slideViewPr>
    <p:cSldViewPr snapToGrid="0" snapToObjects="1">
      <p:cViewPr varScale="1">
        <p:scale>
          <a:sx n="59" d="100"/>
          <a:sy n="59" d="100"/>
        </p:scale>
        <p:origin x="1836" y="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54F9B-7B9C-48DE-8774-B76D5A747B6C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0BFAA-A800-46DA-9B76-08F97CF6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3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3F1E1-8B31-F042-86FF-8CBF164A5F38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E116-3477-A949-953D-30372248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501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6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40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962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192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054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0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4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5334"/>
            <a:ext cx="9144000" cy="8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6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7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6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071D-D1B2-EE48-B0D7-7045957E059F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5B8D-527C-8A4A-B485-6B1A64D17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4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ydn.wardley@Tauranga.govt.nz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7419CB-55C7-B044-83E6-3D26AA74B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71" b="4192"/>
          <a:stretch/>
        </p:blipFill>
        <p:spPr>
          <a:xfrm>
            <a:off x="0" y="0"/>
            <a:ext cx="9144000" cy="48181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8186"/>
            <a:ext cx="9144000" cy="2035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E2C48A-C142-9C46-9CEE-065F2CF4B481}"/>
              </a:ext>
            </a:extLst>
          </p:cNvPr>
          <p:cNvSpPr txBox="1"/>
          <p:nvPr/>
        </p:nvSpPr>
        <p:spPr>
          <a:xfrm>
            <a:off x="543971" y="5096300"/>
            <a:ext cx="5871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Tauranga Transport Operations Centre</a:t>
            </a:r>
          </a:p>
        </p:txBody>
      </p:sp>
    </p:spTree>
    <p:extLst>
      <p:ext uri="{BB962C8B-B14F-4D97-AF65-F5344CB8AC3E}">
        <p14:creationId xmlns:p14="http://schemas.microsoft.com/office/powerpoint/2010/main" val="194380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1BC9A1-A42C-4F1A-B90B-E4BE5CD0B774}"/>
              </a:ext>
            </a:extLst>
          </p:cNvPr>
          <p:cNvSpPr/>
          <p:nvPr/>
        </p:nvSpPr>
        <p:spPr>
          <a:xfrm>
            <a:off x="628747" y="1437156"/>
            <a:ext cx="78865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Traffic Signals – WBOP 25 TCC, 17 NZTA (Total 42)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Traffic Signals – EBOP 2 RR, 24 NZTA (Total 26)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Transport CCTV – 200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Facilities CCTV – 300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Transport ANPR – 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Transport Analysis - 4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Bluetooth / </a:t>
            </a:r>
            <a:r>
              <a:rPr lang="en-NZ" sz="2400" dirty="0" err="1"/>
              <a:t>WiFi</a:t>
            </a:r>
            <a:r>
              <a:rPr lang="en-NZ" sz="2400" dirty="0"/>
              <a:t> counters – 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NZ" sz="2400" dirty="0"/>
              <a:t>ed / Cycle counters - </a:t>
            </a:r>
            <a:r>
              <a:rPr lang="en-NZ" sz="2400" dirty="0" smtClean="0"/>
              <a:t>30</a:t>
            </a: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NZ" sz="2400" dirty="0" err="1"/>
              <a:t>treet</a:t>
            </a:r>
            <a:r>
              <a:rPr lang="en-NZ" sz="2400" dirty="0"/>
              <a:t> Lighting – </a:t>
            </a:r>
            <a:r>
              <a:rPr lang="en-NZ" sz="2400" dirty="0" smtClean="0"/>
              <a:t>22,000</a:t>
            </a:r>
            <a:endParaRPr lang="en-NZ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080A4-EA98-458C-B7C3-6284B8914ACD}"/>
              </a:ext>
            </a:extLst>
          </p:cNvPr>
          <p:cNvSpPr txBox="1"/>
          <p:nvPr/>
        </p:nvSpPr>
        <p:spPr>
          <a:xfrm>
            <a:off x="2644873" y="549712"/>
            <a:ext cx="385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TTOC Assets</a:t>
            </a:r>
          </a:p>
        </p:txBody>
      </p:sp>
    </p:spTree>
    <p:extLst>
      <p:ext uri="{BB962C8B-B14F-4D97-AF65-F5344CB8AC3E}">
        <p14:creationId xmlns:p14="http://schemas.microsoft.com/office/powerpoint/2010/main" val="358725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C080A4-EA98-458C-B7C3-6284B8914ACD}"/>
              </a:ext>
            </a:extLst>
          </p:cNvPr>
          <p:cNvSpPr txBox="1"/>
          <p:nvPr/>
        </p:nvSpPr>
        <p:spPr>
          <a:xfrm>
            <a:off x="1215347" y="560470"/>
            <a:ext cx="671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TTOC Proposed Projects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569859"/>
              </p:ext>
            </p:extLst>
          </p:nvPr>
        </p:nvGraphicFramePr>
        <p:xfrm>
          <a:off x="1348778" y="1812455"/>
          <a:ext cx="6446442" cy="2966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48814">
                  <a:extLst>
                    <a:ext uri="{9D8B030D-6E8A-4147-A177-3AD203B41FA5}">
                      <a16:colId xmlns:a16="http://schemas.microsoft.com/office/drawing/2014/main" val="1774914200"/>
                    </a:ext>
                  </a:extLst>
                </a:gridCol>
                <a:gridCol w="2148814">
                  <a:extLst>
                    <a:ext uri="{9D8B030D-6E8A-4147-A177-3AD203B41FA5}">
                      <a16:colId xmlns:a16="http://schemas.microsoft.com/office/drawing/2014/main" val="3926829849"/>
                    </a:ext>
                  </a:extLst>
                </a:gridCol>
                <a:gridCol w="2148814">
                  <a:extLst>
                    <a:ext uri="{9D8B030D-6E8A-4147-A177-3AD203B41FA5}">
                      <a16:colId xmlns:a16="http://schemas.microsoft.com/office/drawing/2014/main" val="1486525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r>
                        <a:rPr lang="en-NZ" dirty="0"/>
                        <a:t>xpected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324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New Signals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80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N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24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Upgrade</a:t>
                      </a:r>
                      <a:r>
                        <a:rPr lang="en-NZ" baseline="0" dirty="0"/>
                        <a:t> Signals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620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847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72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77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Counters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2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68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080A4-EA98-458C-B7C3-6284B8914ACD}"/>
              </a:ext>
            </a:extLst>
          </p:cNvPr>
          <p:cNvSpPr txBox="1"/>
          <p:nvPr/>
        </p:nvSpPr>
        <p:spPr>
          <a:xfrm>
            <a:off x="975653" y="277737"/>
            <a:ext cx="7687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TTOC challenges experienced, and looking forward to!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1BC9A1-A42C-4F1A-B90B-E4BE5CD0B774}"/>
              </a:ext>
            </a:extLst>
          </p:cNvPr>
          <p:cNvSpPr/>
          <p:nvPr/>
        </p:nvSpPr>
        <p:spPr>
          <a:xfrm>
            <a:off x="871597" y="2034870"/>
            <a:ext cx="80572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/>
              <a:t>Growth, population 11% increase, Port 30%pa, Highest GDP in NZ up 6.6%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/>
              <a:t>Traffic congestion, expectations for us to wave the magic wand, again</a:t>
            </a:r>
            <a:r>
              <a:rPr lang="en-NZ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/>
              <a:t>Bus, Freight, Emergency Services Priority</a:t>
            </a:r>
            <a:r>
              <a:rPr lang="en-NZ" sz="2800" dirty="0" smtClean="0"/>
              <a:t>.</a:t>
            </a:r>
            <a:endParaRPr lang="en-N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/>
              <a:t>Roundabouts and more roundabouts.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NZ" sz="2800" dirty="0"/>
              <a:t>ycle infrastructure and facilities</a:t>
            </a:r>
            <a:r>
              <a:rPr lang="en-NZ" sz="2800" dirty="0" smtClean="0"/>
              <a:t>.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273296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0" y="1156569"/>
            <a:ext cx="2570400" cy="380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00" y="1206969"/>
            <a:ext cx="2620800" cy="375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C080A4-EA98-458C-B7C3-6284B8914ACD}"/>
              </a:ext>
            </a:extLst>
          </p:cNvPr>
          <p:cNvSpPr txBox="1"/>
          <p:nvPr/>
        </p:nvSpPr>
        <p:spPr>
          <a:xfrm>
            <a:off x="2649470" y="195233"/>
            <a:ext cx="385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TTOC Cameras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1BC9A1-A42C-4F1A-B90B-E4BE5CD0B774}"/>
              </a:ext>
            </a:extLst>
          </p:cNvPr>
          <p:cNvSpPr/>
          <p:nvPr/>
        </p:nvSpPr>
        <p:spPr>
          <a:xfrm>
            <a:off x="2649470" y="1257506"/>
            <a:ext cx="40113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Flow analysis and prediction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ANPR Blacklist to police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1 camera multi views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Vehicle feature detection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400" dirty="0"/>
              <a:t>People counting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45818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080A4-EA98-458C-B7C3-6284B8914ACD}"/>
              </a:ext>
            </a:extLst>
          </p:cNvPr>
          <p:cNvSpPr txBox="1"/>
          <p:nvPr/>
        </p:nvSpPr>
        <p:spPr>
          <a:xfrm>
            <a:off x="975653" y="277737"/>
            <a:ext cx="7687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TTOC challenges experienced, and looking forward to!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1BC9A1-A42C-4F1A-B90B-E4BE5CD0B774}"/>
              </a:ext>
            </a:extLst>
          </p:cNvPr>
          <p:cNvSpPr/>
          <p:nvPr/>
        </p:nvSpPr>
        <p:spPr>
          <a:xfrm>
            <a:off x="871597" y="2034870"/>
            <a:ext cx="80572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</a:t>
            </a:r>
            <a:r>
              <a:rPr lang="en-NZ" sz="2800" dirty="0"/>
              <a:t>ser data and movement </a:t>
            </a:r>
            <a:r>
              <a:rPr lang="en-NZ" sz="2800" dirty="0" smtClean="0"/>
              <a:t>statistics.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Testing Siemens </a:t>
            </a:r>
            <a:r>
              <a:rPr lang="en-NZ" sz="2800" dirty="0" err="1" smtClean="0"/>
              <a:t>Sx</a:t>
            </a:r>
            <a:r>
              <a:rPr lang="en-NZ" sz="2800" dirty="0" smtClean="0"/>
              <a:t> controller early 2019.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Project scope, feasibility and detailed design.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Scats </a:t>
            </a:r>
            <a:r>
              <a:rPr lang="en-NZ" sz="2800" dirty="0"/>
              <a:t>can solve it, designed on paper but where is the system design</a:t>
            </a:r>
            <a:r>
              <a:rPr lang="en-NZ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sz="2800" dirty="0" smtClean="0"/>
              <a:t>Inefficiencies, Cost of the user.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</a:t>
            </a:r>
            <a:r>
              <a:rPr lang="en-NZ" sz="2800" dirty="0" err="1"/>
              <a:t>treet</a:t>
            </a:r>
            <a:r>
              <a:rPr lang="en-NZ" sz="2800" dirty="0"/>
              <a:t> lighting CMS / Smart </a:t>
            </a:r>
            <a:r>
              <a:rPr lang="en-NZ" sz="2800" dirty="0" smtClean="0"/>
              <a:t>City.</a:t>
            </a:r>
            <a:endParaRPr lang="en-N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67651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7419CB-55C7-B044-83E6-3D26AA74B0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71" b="4192"/>
          <a:stretch/>
        </p:blipFill>
        <p:spPr>
          <a:xfrm>
            <a:off x="0" y="0"/>
            <a:ext cx="9144000" cy="48181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8186"/>
            <a:ext cx="9144000" cy="2035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E2C48A-C142-9C46-9CEE-065F2CF4B481}"/>
              </a:ext>
            </a:extLst>
          </p:cNvPr>
          <p:cNvSpPr txBox="1"/>
          <p:nvPr/>
        </p:nvSpPr>
        <p:spPr>
          <a:xfrm>
            <a:off x="543971" y="5096300"/>
            <a:ext cx="5871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Management Information Centre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5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380D6-924B-4369-AD25-AED22FCE7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13" y="149823"/>
            <a:ext cx="7486650" cy="36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A9418-B6B8-4F14-8990-0D3713E97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41" y="656217"/>
            <a:ext cx="6385861" cy="6051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5517DC-84BA-46A9-9022-D5D1F67C5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31" y="796346"/>
            <a:ext cx="34766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9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380D6-924B-4369-AD25-AED22FCE7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13" y="149823"/>
            <a:ext cx="7486650" cy="36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A9418-B6B8-4F14-8990-0D3713E97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41" y="656217"/>
            <a:ext cx="6385861" cy="6051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5517DC-84BA-46A9-9022-D5D1F67C5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231" y="796346"/>
            <a:ext cx="3476625" cy="295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234752-3E68-4184-B960-D454AC79BA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3231" y="786820"/>
            <a:ext cx="1547957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9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380D6-924B-4369-AD25-AED22FCE7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13" y="149823"/>
            <a:ext cx="7486650" cy="36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A9418-B6B8-4F14-8990-0D3713E97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041" y="656217"/>
            <a:ext cx="6385861" cy="60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380D6-924B-4369-AD25-AED22FCE7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13" y="149823"/>
            <a:ext cx="7486650" cy="36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DA9418-B6B8-4F14-8990-0D3713E97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041" y="656217"/>
            <a:ext cx="6385861" cy="6051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E0985-FACE-4D77-94B2-A361F3ECA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749" y="2839094"/>
            <a:ext cx="2286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3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14245-8708-44D7-B671-F474E27DBCFF}"/>
              </a:ext>
            </a:extLst>
          </p:cNvPr>
          <p:cNvSpPr/>
          <p:nvPr/>
        </p:nvSpPr>
        <p:spPr>
          <a:xfrm>
            <a:off x="317350" y="60503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dirty="0"/>
              <a:t>https://www.popsci.com/mit-envisions-future-beyond-traffic-light</a:t>
            </a:r>
          </a:p>
        </p:txBody>
      </p:sp>
      <p:pic>
        <p:nvPicPr>
          <p:cNvPr id="1026" name="Picture 2" descr="Graffiti In Melbourne">
            <a:extLst>
              <a:ext uri="{FF2B5EF4-FFF2-40B4-BE49-F238E27FC236}">
                <a16:creationId xmlns:a16="http://schemas.microsoft.com/office/drawing/2014/main" id="{5763C62D-9AF2-4DFD-83E1-A12B95CA8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546" y="1444794"/>
            <a:ext cx="5855059" cy="30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9EA664-C46B-409F-ABEB-FC5BBE893E3E}"/>
              </a:ext>
            </a:extLst>
          </p:cNvPr>
          <p:cNvSpPr/>
          <p:nvPr/>
        </p:nvSpPr>
        <p:spPr>
          <a:xfrm>
            <a:off x="993262" y="309182"/>
            <a:ext cx="6993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1" dirty="0">
                <a:solidFill>
                  <a:srgbClr val="000000"/>
                </a:solidFill>
                <a:latin typeface="Lyon"/>
              </a:rPr>
              <a:t>MIT Envisions A Future Without Traffic Lights</a:t>
            </a:r>
          </a:p>
          <a:p>
            <a:r>
              <a:rPr lang="en-NZ" sz="2400" dirty="0">
                <a:solidFill>
                  <a:srgbClr val="808088"/>
                </a:solidFill>
                <a:latin typeface="Montserrat"/>
              </a:rPr>
              <a:t>Where we’re going, we don’t need signals</a:t>
            </a:r>
            <a:endParaRPr lang="en-NZ" sz="2400" b="0" i="0" dirty="0">
              <a:solidFill>
                <a:srgbClr val="808088"/>
              </a:solidFill>
              <a:effectLst/>
              <a:latin typeface="Montserra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D996AC-F48C-4007-86EA-24B77FD13775}"/>
              </a:ext>
            </a:extLst>
          </p:cNvPr>
          <p:cNvSpPr/>
          <p:nvPr/>
        </p:nvSpPr>
        <p:spPr>
          <a:xfrm>
            <a:off x="798856" y="4610077"/>
            <a:ext cx="73824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i="1" dirty="0">
                <a:solidFill>
                  <a:srgbClr val="000000"/>
                </a:solidFill>
                <a:latin typeface="Lyon"/>
              </a:rPr>
              <a:t>“If you think of traffic, not as people and goods in cars, but as a fluid, it makes no sense that cars spend so much time standing still.</a:t>
            </a:r>
          </a:p>
          <a:p>
            <a:r>
              <a:rPr lang="en-NZ" i="1" dirty="0">
                <a:latin typeface="Lyon"/>
              </a:rPr>
              <a:t>So we have traffic lights, and we have </a:t>
            </a:r>
            <a:r>
              <a:rPr lang="en-NZ" b="1" i="1" dirty="0">
                <a:latin typeface="Lyon"/>
              </a:rPr>
              <a:t>cars idling at traffic lights….</a:t>
            </a:r>
          </a:p>
          <a:p>
            <a:r>
              <a:rPr lang="en-NZ" i="1" dirty="0">
                <a:latin typeface="Lyon"/>
              </a:rPr>
              <a:t>But with autonomous cars, the </a:t>
            </a:r>
            <a:r>
              <a:rPr lang="en-NZ" b="1" i="1" dirty="0">
                <a:latin typeface="Lyon"/>
              </a:rPr>
              <a:t>future doesn’t have to be that way</a:t>
            </a:r>
            <a:r>
              <a:rPr lang="en-NZ" i="1" dirty="0">
                <a:latin typeface="Lyon"/>
              </a:rPr>
              <a:t>.”</a:t>
            </a:r>
          </a:p>
          <a:p>
            <a:endParaRPr lang="en-NZ" i="1" dirty="0">
              <a:latin typeface="Lyon"/>
            </a:endParaRPr>
          </a:p>
        </p:txBody>
      </p:sp>
    </p:spTree>
    <p:extLst>
      <p:ext uri="{BB962C8B-B14F-4D97-AF65-F5344CB8AC3E}">
        <p14:creationId xmlns:p14="http://schemas.microsoft.com/office/powerpoint/2010/main" val="307026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CE68AF-F9A2-5E46-ADBC-F6A19DD53ABC}"/>
              </a:ext>
            </a:extLst>
          </p:cNvPr>
          <p:cNvSpPr txBox="1"/>
          <p:nvPr/>
        </p:nvSpPr>
        <p:spPr>
          <a:xfrm>
            <a:off x="0" y="3531000"/>
            <a:ext cx="5804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SNUG 2018 – Hamilton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haydn.wardley@tauranga.govt.nz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8" descr="C:\Users\hwar\Documents\MR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C080A4-EA98-458C-B7C3-6284B8914ACD}"/>
              </a:ext>
            </a:extLst>
          </p:cNvPr>
          <p:cNvSpPr txBox="1"/>
          <p:nvPr/>
        </p:nvSpPr>
        <p:spPr>
          <a:xfrm>
            <a:off x="816357" y="1599177"/>
            <a:ext cx="6302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T… who ever we are..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Update…</a:t>
            </a:r>
          </a:p>
        </p:txBody>
      </p:sp>
    </p:spTree>
    <p:extLst>
      <p:ext uri="{BB962C8B-B14F-4D97-AF65-F5344CB8AC3E}">
        <p14:creationId xmlns:p14="http://schemas.microsoft.com/office/powerpoint/2010/main" val="340601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1BC9A1-A42C-4F1A-B90B-E4BE5CD0B774}"/>
              </a:ext>
            </a:extLst>
          </p:cNvPr>
          <p:cNvSpPr/>
          <p:nvPr/>
        </p:nvSpPr>
        <p:spPr>
          <a:xfrm>
            <a:off x="577556" y="1380885"/>
            <a:ext cx="788650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5 </a:t>
            </a:r>
            <a:r>
              <a:rPr lang="en-US" sz="2200" dirty="0"/>
              <a:t>Operators 24/7 – Signal faults and SCATS Ops, Street Lighting, Crime, CCTV, Incident Management.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Traffic Management, 2 TMC and 1 Auditor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Contracts Manager, Mark Hollows - Signals and SCATS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Traffic Systems Specialist, Richard Eaton - CCTV / 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Contracts Manager, Michael Jones - Street Lights and Central Management System (CMS)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Traffic Signals Specialist, Haydn Wardley - SCATS Management, Projects and Designs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Traffic Engineer Graduate, Bryson Huxley – Signals/Ops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Team Leader, James Wickham</a:t>
            </a:r>
            <a:endParaRPr lang="en-NZ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C080A4-EA98-458C-B7C3-6284B8914ACD}"/>
              </a:ext>
            </a:extLst>
          </p:cNvPr>
          <p:cNvSpPr txBox="1"/>
          <p:nvPr/>
        </p:nvSpPr>
        <p:spPr>
          <a:xfrm>
            <a:off x="2968578" y="549176"/>
            <a:ext cx="310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TTOC Team</a:t>
            </a:r>
          </a:p>
        </p:txBody>
      </p:sp>
    </p:spTree>
    <p:extLst>
      <p:ext uri="{BB962C8B-B14F-4D97-AF65-F5344CB8AC3E}">
        <p14:creationId xmlns:p14="http://schemas.microsoft.com/office/powerpoint/2010/main" val="3668506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CC Colour">
      <a:dk1>
        <a:srgbClr val="000000"/>
      </a:dk1>
      <a:lt1>
        <a:srgbClr val="FFFFFF"/>
      </a:lt1>
      <a:dk2>
        <a:srgbClr val="0082CA"/>
      </a:dk2>
      <a:lt2>
        <a:srgbClr val="80BC00"/>
      </a:lt2>
      <a:accent1>
        <a:srgbClr val="61A60E"/>
      </a:accent1>
      <a:accent2>
        <a:srgbClr val="F7BE00"/>
      </a:accent2>
      <a:accent3>
        <a:srgbClr val="69488E"/>
      </a:accent3>
      <a:accent4>
        <a:srgbClr val="E53E51"/>
      </a:accent4>
      <a:accent5>
        <a:srgbClr val="F88D2B"/>
      </a:accent5>
      <a:accent6>
        <a:srgbClr val="00ACD8"/>
      </a:accent6>
      <a:hlink>
        <a:srgbClr val="7F7F7F"/>
      </a:hlink>
      <a:folHlink>
        <a:srgbClr val="0082CA"/>
      </a:folHlink>
    </a:clrScheme>
    <a:fontScheme name="TCC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C Powerpoint Corporate Template - 2018" id="{052ED3B9-0B04-41E9-9E51-4FE59512F677}" vid="{6D8E60D2-6B8F-4294-A5A7-815FD1BAC1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TCC PowerPoint Corporate template - 2018 (A9142432)</Template>
  <TotalTime>2454</TotalTime>
  <Words>423</Words>
  <Application>Microsoft Office PowerPoint</Application>
  <PresentationFormat>On-screen Show (4:3)</PresentationFormat>
  <Paragraphs>78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Lyon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Haydn Wardley</dc:creator>
  <cp:lastModifiedBy>Haydn</cp:lastModifiedBy>
  <cp:revision>151</cp:revision>
  <dcterms:created xsi:type="dcterms:W3CDTF">2018-10-08T18:45:54Z</dcterms:created>
  <dcterms:modified xsi:type="dcterms:W3CDTF">2018-10-31T20:09:28Z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A9142432</vt:lpwstr>
  </property>
  <property fmtid="{D5CDD505-2E9C-101B-9397-08002B2CF9AE}" pid="4" name="Objective-Title">
    <vt:lpwstr>TCC PowerPoint Corporate template - 2018</vt:lpwstr>
  </property>
  <property fmtid="{D5CDD505-2E9C-101B-9397-08002B2CF9AE}" pid="5" name="Objective-Comment">
    <vt:lpwstr/>
  </property>
  <property fmtid="{D5CDD505-2E9C-101B-9397-08002B2CF9AE}" pid="6" name="Objective-CreationStamp">
    <vt:filetime>2018-09-06T13:40:45Z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2018-09-06T13:40:45Z</vt:filetime>
  </property>
  <property fmtid="{D5CDD505-2E9C-101B-9397-08002B2CF9AE}" pid="10" name="Objective-ModificationStamp">
    <vt:filetime>2018-09-06T13:42:53Z</vt:filetime>
  </property>
  <property fmtid="{D5CDD505-2E9C-101B-9397-08002B2CF9AE}" pid="11" name="Objective-Owner">
    <vt:lpwstr>Vicki Burns</vt:lpwstr>
  </property>
  <property fmtid="{D5CDD505-2E9C-101B-9397-08002B2CF9AE}" pid="12" name="Objective-Path">
    <vt:lpwstr>TCC Global Folder:TCC Tools:.Templates:Commonly Used Templates:</vt:lpwstr>
  </property>
  <property fmtid="{D5CDD505-2E9C-101B-9397-08002B2CF9AE}" pid="13" name="Objective-Parent">
    <vt:lpwstr>Commonly Used Templates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r8>1</vt:r8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Staff]</vt:lpwstr>
  </property>
  <property fmtid="{D5CDD505-2E9C-101B-9397-08002B2CF9AE}" pid="20" name="Objective-Caveats">
    <vt:lpwstr/>
  </property>
  <property fmtid="{D5CDD505-2E9C-101B-9397-08002B2CF9AE}" pid="21" name="Objective-Business Type [system]">
    <vt:lpwstr/>
  </property>
  <property fmtid="{D5CDD505-2E9C-101B-9397-08002B2CF9AE}" pid="22" name="Objective-Date on Document [system]">
    <vt:lpwstr/>
  </property>
  <property fmtid="{D5CDD505-2E9C-101B-9397-08002B2CF9AE}" pid="23" name="Objective-Date Received [system]">
    <vt:lpwstr/>
  </property>
  <property fmtid="{D5CDD505-2E9C-101B-9397-08002B2CF9AE}" pid="24" name="Objective-Ozone Contact [system]">
    <vt:lpwstr/>
  </property>
  <property fmtid="{D5CDD505-2E9C-101B-9397-08002B2CF9AE}" pid="25" name="Objective-Internal Reference [system]">
    <vt:lpwstr/>
  </property>
  <property fmtid="{D5CDD505-2E9C-101B-9397-08002B2CF9AE}" pid="26" name="Objective-Hardcopy Location [system]">
    <vt:lpwstr/>
  </property>
  <property fmtid="{D5CDD505-2E9C-101B-9397-08002B2CF9AE}" pid="27" name="Objective-User Disposed [system]">
    <vt:lpwstr/>
  </property>
  <property fmtid="{D5CDD505-2E9C-101B-9397-08002B2CF9AE}" pid="28" name="Objective-AssetID [system]">
    <vt:lpwstr/>
  </property>
  <property fmtid="{D5CDD505-2E9C-101B-9397-08002B2CF9AE}" pid="29" name="Objective-OzoneID [system]">
    <vt:lpwstr/>
  </property>
  <property fmtid="{D5CDD505-2E9C-101B-9397-08002B2CF9AE}" pid="30" name="Objective-EsriAttachmentId [system]">
    <vt:lpwstr/>
  </property>
  <property fmtid="{D5CDD505-2E9C-101B-9397-08002B2CF9AE}" pid="31" name="Objective-EsriId [system]">
    <vt:lpwstr/>
  </property>
  <property fmtid="{D5CDD505-2E9C-101B-9397-08002B2CF9AE}" pid="32" name="Objective-WorkOrderID [system]">
    <vt:lpwstr/>
  </property>
  <property fmtid="{D5CDD505-2E9C-101B-9397-08002B2CF9AE}" pid="33" name="Objective-Connect Creator [system]">
    <vt:lpwstr/>
  </property>
</Properties>
</file>