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8" r:id="rId3"/>
    <p:sldId id="257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6907F-28F7-494B-AB74-EDCD1FDBDA25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427D4-E3D9-42DB-BA32-F25021B1BC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3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818155"/>
          </a:xfrm>
        </p:spPr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27B2-05EE-4DB2-BF44-3E65EBCAD73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326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765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1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613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383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95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652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530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11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920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709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91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D990-8171-4FF5-B870-97305B4C0066}" type="datetimeFigureOut">
              <a:rPr lang="en-NZ" smtClean="0"/>
              <a:t>29/10/2018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2C1B-DB33-43F0-A0FB-C1243277B7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9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26667" r="-1958" b="8438"/>
          <a:stretch/>
        </p:blipFill>
        <p:spPr>
          <a:xfrm>
            <a:off x="172" y="1473986"/>
            <a:ext cx="12448440" cy="5369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" y="0"/>
            <a:ext cx="12191659" cy="174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17" tIns="44158" rIns="88317" bIns="44158" rtlCol="0" anchor="ctr"/>
          <a:lstStyle/>
          <a:p>
            <a:pPr algn="ctr"/>
            <a:endParaRPr lang="en-US" sz="1739" dirty="0"/>
          </a:p>
        </p:txBody>
      </p:sp>
      <p:pic>
        <p:nvPicPr>
          <p:cNvPr id="5" name="Picture 4" descr="AT_OPS_LOGO_COL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49" y="5452939"/>
            <a:ext cx="1053724" cy="10537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5872" y="110521"/>
            <a:ext cx="11617300" cy="610272"/>
          </a:xfrm>
          <a:prstGeom prst="rect">
            <a:avLst/>
          </a:prstGeom>
        </p:spPr>
        <p:txBody>
          <a:bodyPr lIns="88317" tIns="44158" rIns="88317" bIns="44158"/>
          <a:lstStyle>
            <a:lvl1pPr algn="ctr" defTabSz="486832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3200" b="1" dirty="0">
                <a:solidFill>
                  <a:schemeClr val="bg1"/>
                </a:solidFill>
              </a:rPr>
              <a:t>Auckland Transport Operations </a:t>
            </a:r>
            <a:r>
              <a:rPr lang="en-NZ" sz="3200" b="1" dirty="0" smtClean="0">
                <a:solidFill>
                  <a:schemeClr val="bg1"/>
                </a:solidFill>
              </a:rPr>
              <a:t>Centre</a:t>
            </a:r>
            <a:endParaRPr lang="en-NZ" sz="3091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15872" y="604434"/>
            <a:ext cx="9665747" cy="869551"/>
          </a:xfrm>
          <a:prstGeom prst="rect">
            <a:avLst/>
          </a:prstGeom>
        </p:spPr>
        <p:txBody>
          <a:bodyPr lIns="88317" tIns="44158" rIns="88317" bIns="44158"/>
          <a:lstStyle>
            <a:lvl1pPr marL="365124" indent="-365124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7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91101" indent="-304269" algn="l" defTabSz="486832" rtl="0" eaLnBrk="1" latinLnBrk="0" hangingPunct="1">
              <a:spcBef>
                <a:spcPct val="20000"/>
              </a:spcBef>
              <a:buFont typeface="Arial"/>
              <a:buChar char="–"/>
              <a:defRPr sz="27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1217079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7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1703909" indent="-243415" algn="l" defTabSz="486832" rtl="0" eaLnBrk="1" latinLnBrk="0" hangingPunct="1">
              <a:spcBef>
                <a:spcPct val="20000"/>
              </a:spcBef>
              <a:buFont typeface="Arial"/>
              <a:buChar char="–"/>
              <a:defRPr sz="27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2190741" indent="-243415" algn="l" defTabSz="486832" rtl="0" eaLnBrk="1" latinLnBrk="0" hangingPunct="1">
              <a:spcBef>
                <a:spcPct val="20000"/>
              </a:spcBef>
              <a:buFont typeface="Arial"/>
              <a:buChar char="»"/>
              <a:defRPr sz="27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677572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4404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1235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8066" indent="-243415" algn="l" defTabSz="486832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80"/>
              </a:spcAft>
              <a:buNone/>
            </a:pPr>
            <a:r>
              <a:rPr lang="en-NZ" sz="2400" dirty="0">
                <a:solidFill>
                  <a:schemeClr val="bg1"/>
                </a:solidFill>
              </a:rPr>
              <a:t>ATOC </a:t>
            </a:r>
            <a:r>
              <a:rPr lang="en-NZ" sz="2400" dirty="0" smtClean="0">
                <a:solidFill>
                  <a:schemeClr val="bg1"/>
                </a:solidFill>
              </a:rPr>
              <a:t>Smales</a:t>
            </a:r>
            <a:endParaRPr lang="en-NZ" sz="2318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spcAft>
                <a:spcPts val="580"/>
              </a:spcAft>
              <a:buNone/>
            </a:pPr>
            <a:r>
              <a:rPr lang="en-NZ" sz="1932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SNUG Regional update – November 2018</a:t>
            </a:r>
            <a:endParaRPr lang="en-NZ" sz="1932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" y="5649246"/>
            <a:ext cx="2969248" cy="95690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320021" y="839754"/>
            <a:ext cx="2613151" cy="682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NZ" sz="1400" dirty="0" smtClean="0">
                <a:solidFill>
                  <a:schemeClr val="bg1"/>
                </a:solidFill>
              </a:rPr>
              <a:t>Rogan Parker</a:t>
            </a:r>
          </a:p>
          <a:p>
            <a:pPr marL="0" indent="0" algn="r">
              <a:buNone/>
            </a:pPr>
            <a:r>
              <a:rPr lang="en-NZ" sz="1400" dirty="0" smtClean="0">
                <a:solidFill>
                  <a:schemeClr val="bg1"/>
                </a:solidFill>
              </a:rPr>
              <a:t>Snr Traffic Signal Engineer</a:t>
            </a:r>
          </a:p>
        </p:txBody>
      </p:sp>
    </p:spTree>
    <p:extLst>
      <p:ext uri="{BB962C8B-B14F-4D97-AF65-F5344CB8AC3E}">
        <p14:creationId xmlns:p14="http://schemas.microsoft.com/office/powerpoint/2010/main" val="38314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Safety vs Efficiency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Balance has changed</a:t>
            </a:r>
          </a:p>
          <a:p>
            <a:pPr marL="0" indent="0">
              <a:buNone/>
            </a:pPr>
            <a:r>
              <a:rPr lang="en-NZ" dirty="0" smtClean="0"/>
              <a:t>Removal of filter right turns</a:t>
            </a:r>
          </a:p>
          <a:p>
            <a:pPr marL="0" indent="0">
              <a:buNone/>
            </a:pPr>
            <a:r>
              <a:rPr lang="en-NZ" dirty="0" smtClean="0"/>
              <a:t>Increased focus on vulnerable users</a:t>
            </a:r>
          </a:p>
          <a:p>
            <a:pPr marL="0" indent="0">
              <a:buNone/>
            </a:pPr>
            <a:r>
              <a:rPr lang="en-NZ" dirty="0" smtClean="0"/>
              <a:t>Intersection upgrades – Bus priority / Transit lanes / Cycle lanes</a:t>
            </a:r>
          </a:p>
          <a:p>
            <a:pPr marL="0" indent="0">
              <a:buNone/>
            </a:pPr>
            <a:r>
              <a:rPr lang="en-NZ" dirty="0" smtClean="0"/>
              <a:t>Red Light cameras</a:t>
            </a:r>
          </a:p>
          <a:p>
            <a:pPr marL="0" indent="0">
              <a:buNone/>
            </a:pPr>
            <a:r>
              <a:rPr lang="en-NZ" dirty="0" smtClean="0"/>
              <a:t>30kmh speed limits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00" y="3701821"/>
            <a:ext cx="5432943" cy="286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913" y="401588"/>
            <a:ext cx="3439830" cy="23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29844" cy="1325563"/>
          </a:xfrm>
        </p:spPr>
        <p:txBody>
          <a:bodyPr/>
          <a:lstStyle/>
          <a:p>
            <a:r>
              <a:rPr lang="en-NZ" dirty="0" smtClean="0"/>
              <a:t>Auckland Airport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09" y="1230283"/>
            <a:ext cx="4911391" cy="4306685"/>
          </a:xfrm>
          <a:prstGeom prst="rect">
            <a:avLst/>
          </a:prstGeom>
        </p:spPr>
      </p:pic>
      <p:pic>
        <p:nvPicPr>
          <p:cNvPr id="1026" name="Picture 2" descr="https://www.nzta.govt.nz/assets/projects/sh20a-to-airport/_resampled/FillWyI2MDAiLCI2MDAiXQ/Landing-Drive-roundabout-August-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94" y="4364742"/>
            <a:ext cx="1822340" cy="18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502" y="2218487"/>
            <a:ext cx="1958136" cy="1326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84" y="2236124"/>
            <a:ext cx="2201725" cy="1246969"/>
          </a:xfrm>
          <a:prstGeom prst="rect">
            <a:avLst/>
          </a:prstGeom>
        </p:spPr>
      </p:pic>
      <p:pic>
        <p:nvPicPr>
          <p:cNvPr id="1028" name="Picture 4" descr="https://scontent.fakl1-1.fna.fbcdn.net/v/t1.0-9/s720x720/31969882_1997373240336671_3176031841836597248_n.jpg?_nc_cat=107&amp;_nc_ht=scontent.fakl1-1.fna&amp;oh=d9368f3669cb0cb8e923bc9c1c2e6231&amp;oe=5C8A9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57" y="4028527"/>
            <a:ext cx="1774059" cy="24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785658" y="2435629"/>
            <a:ext cx="2236124" cy="423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08638" y="3546331"/>
            <a:ext cx="2180140" cy="1599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12229" y="2859608"/>
            <a:ext cx="656751" cy="22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35209" y="5275912"/>
            <a:ext cx="81529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8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86644" cy="1325563"/>
          </a:xfrm>
        </p:spPr>
        <p:txBody>
          <a:bodyPr/>
          <a:lstStyle/>
          <a:p>
            <a:r>
              <a:rPr lang="en-NZ" dirty="0" smtClean="0"/>
              <a:t>CRL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93473" cy="3530342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Albert St trenching</a:t>
            </a:r>
          </a:p>
          <a:p>
            <a:pPr marL="0" indent="0">
              <a:buNone/>
            </a:pPr>
            <a:r>
              <a:rPr lang="en-NZ" sz="2400" dirty="0" smtClean="0"/>
              <a:t>Completion late 2019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Tunnels and Stations</a:t>
            </a:r>
          </a:p>
          <a:p>
            <a:pPr marL="0" indent="0">
              <a:buNone/>
            </a:pPr>
            <a:r>
              <a:rPr lang="en-NZ" sz="2400" dirty="0" smtClean="0"/>
              <a:t>Completion 2024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2050" name="Picture 2" descr="  ROUTE: The City Rail Link designation from Britomart to Eden Terrace (Mt Eden)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55" y="1299990"/>
            <a:ext cx="7423670" cy="44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2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90011" cy="1325563"/>
          </a:xfrm>
        </p:spPr>
        <p:txBody>
          <a:bodyPr/>
          <a:lstStyle/>
          <a:p>
            <a:r>
              <a:rPr lang="en-NZ" dirty="0" smtClean="0"/>
              <a:t>Light Rail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90011" cy="3843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New signalling experience for Auckland Transport</a:t>
            </a: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What will signalling look like?</a:t>
            </a:r>
          </a:p>
          <a:p>
            <a:r>
              <a:rPr lang="en-NZ" dirty="0" smtClean="0"/>
              <a:t>Right turn options</a:t>
            </a:r>
          </a:p>
          <a:p>
            <a:r>
              <a:rPr lang="en-NZ" dirty="0" smtClean="0"/>
              <a:t>Tram advanced detection</a:t>
            </a:r>
          </a:p>
          <a:p>
            <a:r>
              <a:rPr lang="en-NZ" dirty="0" smtClean="0"/>
              <a:t>Headway between trams</a:t>
            </a:r>
            <a:endParaRPr lang="en-NZ" dirty="0"/>
          </a:p>
        </p:txBody>
      </p:sp>
      <p:pic>
        <p:nvPicPr>
          <p:cNvPr id="3074" name="Picture 2" descr="https://www.nzherald.co.nz/resizer/OEjYmckuSdga-_JbFZTuSV8axCk=/620x349/smart/filters:quality(70)/arc-anglerfish-syd-prod-nzme.s3.amazonaws.com/public/IEKBORSR4RARRLQRCKGZ2J7A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84" y="365125"/>
            <a:ext cx="5470802" cy="30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84" y="3591474"/>
            <a:ext cx="5470802" cy="3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AMETI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88" y="1620769"/>
            <a:ext cx="6478976" cy="4967430"/>
          </a:xfrm>
          <a:prstGeom prst="rect">
            <a:avLst/>
          </a:prstGeom>
        </p:spPr>
      </p:pic>
      <p:pic>
        <p:nvPicPr>
          <p:cNvPr id="1026" name="Picture 2" descr="https://at.govt.nz/media/998781/ameti-panmure-intersection-july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4" y="137755"/>
            <a:ext cx="4571711" cy="31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.govt.nz/media/1972499/artist-impression-of-pakuranga-road-busway.jpg?width=1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4" y="3473889"/>
            <a:ext cx="4571712" cy="30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7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ATOC Smales &amp; ATOC Central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Amalgamation project is underway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Central: Trains, Ferry, Major events, Parking, CBD signals (CRL)</a:t>
            </a:r>
          </a:p>
          <a:p>
            <a:pPr marL="0" indent="0">
              <a:buNone/>
            </a:pPr>
            <a:r>
              <a:rPr lang="en-NZ" dirty="0" smtClean="0"/>
              <a:t>Smales: Traffic Signals (except CBD), regional transport operations.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Physical or virtual integration?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63" y="3885919"/>
            <a:ext cx="3492445" cy="22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6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143</TotalTime>
  <Words>132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Safety vs Efficiency</vt:lpstr>
      <vt:lpstr>Auckland Airport</vt:lpstr>
      <vt:lpstr>CRL</vt:lpstr>
      <vt:lpstr>Light Rail</vt:lpstr>
      <vt:lpstr>AMETI</vt:lpstr>
      <vt:lpstr>ATOC Smales &amp; ATOC Central</vt:lpstr>
    </vt:vector>
  </TitlesOfParts>
  <Company>NZ Transport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Rogan Parker</dc:creator>
  <cp:lastModifiedBy>Rogan Parker</cp:lastModifiedBy>
  <cp:revision>14</cp:revision>
  <dcterms:created xsi:type="dcterms:W3CDTF">2018-10-22T17:50:09Z</dcterms:created>
  <dcterms:modified xsi:type="dcterms:W3CDTF">2018-10-29T00:24:53Z</dcterms:modified>
</cp:coreProperties>
</file>