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56A"/>
    <a:srgbClr val="9AA71D"/>
    <a:srgbClr val="00456B"/>
    <a:srgbClr val="004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52" d="100"/>
          <a:sy n="52" d="100"/>
        </p:scale>
        <p:origin x="-1349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ick Blu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297" y="595037"/>
            <a:ext cx="8333569" cy="932688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212743" y="1737937"/>
            <a:ext cx="8330123" cy="40719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3691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19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290" y="594360"/>
            <a:ext cx="8324427" cy="932688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289" y="1554480"/>
            <a:ext cx="8315966" cy="722376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9AA71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7200" y="2423160"/>
            <a:ext cx="8220456" cy="395935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197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0829" y="595037"/>
            <a:ext cx="8636784" cy="9326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0829" y="1834091"/>
            <a:ext cx="86367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Fifth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79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1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456A"/>
          </a:solidFill>
          <a:latin typeface="Lucida Sans" panose="020B060203050402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rgbClr val="00456B"/>
          </a:solidFill>
          <a:latin typeface="Lucida Sans" panose="020B0602030504020204" pitchFamily="34" charset="0"/>
          <a:ea typeface="+mn-ea"/>
          <a:cs typeface="+mn-cs"/>
        </a:defRPr>
      </a:lvl1pPr>
      <a:lvl2pPr marL="3429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rgbClr val="9AA71D"/>
        </a:buClr>
        <a:buSzTx/>
        <a:buFont typeface="Arial" panose="020B0604020202020204" pitchFamily="34" charset="0"/>
        <a:buChar char="•"/>
        <a:tabLst/>
        <a:defRPr sz="2000" kern="1200">
          <a:solidFill>
            <a:srgbClr val="00456B"/>
          </a:solidFill>
          <a:latin typeface="Lucida Sans" panose="020B0602030504020204" pitchFamily="34" charset="0"/>
          <a:ea typeface="+mn-ea"/>
          <a:cs typeface="+mn-cs"/>
        </a:defRPr>
      </a:lvl2pPr>
      <a:lvl3pPr marL="6858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rgbClr val="9AA71D"/>
        </a:buClr>
        <a:buSzTx/>
        <a:buFont typeface="Arial" panose="020B0604020202020204" pitchFamily="34" charset="0"/>
        <a:buChar char="•"/>
        <a:tabLst/>
        <a:defRPr sz="2000" kern="1200">
          <a:solidFill>
            <a:srgbClr val="00456B"/>
          </a:solidFill>
          <a:latin typeface="Lucida Sans" panose="020B0602030504020204" pitchFamily="34" charset="0"/>
          <a:ea typeface="+mn-ea"/>
          <a:cs typeface="+mn-cs"/>
        </a:defRPr>
      </a:lvl3pPr>
      <a:lvl4pPr marL="10287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rgbClr val="9AA71D"/>
        </a:buClr>
        <a:buSzTx/>
        <a:buFont typeface="Arial" panose="020B0604020202020204" pitchFamily="34" charset="0"/>
        <a:buChar char="•"/>
        <a:tabLst/>
        <a:defRPr sz="2000" kern="1200">
          <a:solidFill>
            <a:srgbClr val="00456B"/>
          </a:solidFill>
          <a:latin typeface="Lucida Sans" panose="020B0602030504020204" pitchFamily="34" charset="0"/>
          <a:ea typeface="+mn-ea"/>
          <a:cs typeface="+mn-cs"/>
        </a:defRPr>
      </a:lvl4pPr>
      <a:lvl5pPr marL="13716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rgbClr val="9AA71D"/>
        </a:buClr>
        <a:buSzTx/>
        <a:buFont typeface="Arial" panose="020B0604020202020204" pitchFamily="34" charset="0"/>
        <a:buChar char="•"/>
        <a:tabLst/>
        <a:defRPr sz="2000" kern="1200">
          <a:solidFill>
            <a:srgbClr val="00456B"/>
          </a:solidFill>
          <a:latin typeface="Lucida Sans" panose="020B0602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1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estinationlisting.com/wp-content/uploads/2015/08/logo_zone.jp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6" y="886597"/>
            <a:ext cx="6812421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9384" y="4607697"/>
            <a:ext cx="28935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dirty="0" smtClean="0"/>
              <a:t>Janine Pringle</a:t>
            </a:r>
          </a:p>
          <a:p>
            <a:pPr algn="r"/>
            <a:r>
              <a:rPr lang="en-NZ" sz="1600" dirty="0" smtClean="0"/>
              <a:t>Traffic Signals Contract Manager</a:t>
            </a:r>
          </a:p>
          <a:p>
            <a:pPr algn="r"/>
            <a:r>
              <a:rPr lang="en-NZ" sz="1600" dirty="0" smtClean="0"/>
              <a:t>ATOC Smales</a:t>
            </a:r>
            <a:endParaRPr lang="en-NZ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267096" y="4584613"/>
            <a:ext cx="28263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Rogan Parker</a:t>
            </a:r>
          </a:p>
          <a:p>
            <a:r>
              <a:rPr lang="en-NZ" sz="1600" dirty="0" smtClean="0"/>
              <a:t>Senior Traffic Signals Engineer</a:t>
            </a:r>
          </a:p>
          <a:p>
            <a:r>
              <a:rPr lang="en-NZ" sz="1600" dirty="0" smtClean="0"/>
              <a:t>ATOC Smales</a:t>
            </a:r>
            <a:endParaRPr lang="en-NZ" sz="1600" dirty="0"/>
          </a:p>
        </p:txBody>
      </p:sp>
      <p:pic>
        <p:nvPicPr>
          <p:cNvPr id="5" name="Picture 4" descr="AT_OPS_LOGO_COLOU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88" y="5628410"/>
            <a:ext cx="1053724" cy="1053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13" y="5549108"/>
            <a:ext cx="3766457" cy="121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5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290" y="359070"/>
            <a:ext cx="4245046" cy="1230967"/>
          </a:xfrm>
        </p:spPr>
        <p:txBody>
          <a:bodyPr>
            <a:normAutofit fontScale="90000"/>
          </a:bodyPr>
          <a:lstStyle/>
          <a:p>
            <a:pPr algn="ctr"/>
            <a:r>
              <a:rPr lang="en-NZ" sz="1800" dirty="0" smtClean="0"/>
              <a:t>Millwater Parkway / Bankside Rd/ </a:t>
            </a:r>
            <a:r>
              <a:rPr lang="en-NZ" sz="1800" dirty="0" err="1" smtClean="0"/>
              <a:t>Longmore</a:t>
            </a:r>
            <a:r>
              <a:rPr lang="en-NZ" sz="1800" dirty="0" smtClean="0"/>
              <a:t> Lane intersection</a:t>
            </a:r>
            <a:br>
              <a:rPr lang="en-NZ" sz="1800" dirty="0" smtClean="0"/>
            </a:br>
            <a:r>
              <a:rPr lang="en-NZ" sz="1800" dirty="0" smtClean="0"/>
              <a:t/>
            </a:r>
            <a:br>
              <a:rPr lang="en-NZ" sz="1800" dirty="0" smtClean="0"/>
            </a:br>
            <a:r>
              <a:rPr lang="en-NZ" sz="1800" dirty="0"/>
              <a:t/>
            </a:r>
            <a:br>
              <a:rPr lang="en-NZ" sz="1800" dirty="0"/>
            </a:br>
            <a:endParaRPr lang="en-NZ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570" y="5547946"/>
            <a:ext cx="3984173" cy="98298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NZ" dirty="0" smtClean="0">
                <a:solidFill>
                  <a:schemeClr val="accent1">
                    <a:lumMod val="50000"/>
                  </a:schemeClr>
                </a:solidFill>
              </a:rPr>
              <a:t>Millwater</a:t>
            </a:r>
          </a:p>
          <a:p>
            <a:pPr algn="ctr"/>
            <a:r>
              <a:rPr lang="en-NZ" dirty="0" smtClean="0"/>
              <a:t>2018 Population: ~10,000</a:t>
            </a:r>
          </a:p>
          <a:p>
            <a:pPr algn="ctr"/>
            <a:r>
              <a:rPr lang="en-NZ" dirty="0" smtClean="0"/>
              <a:t>Average house price $1.134m</a:t>
            </a:r>
          </a:p>
          <a:p>
            <a:pPr algn="ctr"/>
            <a:endParaRPr lang="en-NZ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2" b="7822"/>
          <a:stretch>
            <a:fillRect/>
          </a:stretch>
        </p:blipFill>
        <p:spPr>
          <a:xfrm>
            <a:off x="4676504" y="359070"/>
            <a:ext cx="4070920" cy="2390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504" y="3447447"/>
            <a:ext cx="4070920" cy="2615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9177" y="2749890"/>
            <a:ext cx="74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/>
              <a:t>2010</a:t>
            </a:r>
            <a:endParaRPr lang="en-NZ" dirty="0"/>
          </a:p>
        </p:txBody>
      </p:sp>
      <p:sp>
        <p:nvSpPr>
          <p:cNvPr id="9" name="TextBox 8"/>
          <p:cNvSpPr txBox="1"/>
          <p:nvPr/>
        </p:nvSpPr>
        <p:spPr>
          <a:xfrm>
            <a:off x="6479177" y="6062747"/>
            <a:ext cx="74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/>
              <a:t>2017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" y="1051862"/>
            <a:ext cx="2677886" cy="424701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046347" y="2037668"/>
            <a:ext cx="167053" cy="151171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33000">
                <a:schemeClr val="accent2">
                  <a:lumMod val="97000"/>
                  <a:lumOff val="3000"/>
                </a:schemeClr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2180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207" y="594360"/>
            <a:ext cx="7354388" cy="633549"/>
          </a:xfrm>
        </p:spPr>
        <p:txBody>
          <a:bodyPr/>
          <a:lstStyle/>
          <a:p>
            <a:r>
              <a:rPr lang="en-NZ" dirty="0" smtClean="0"/>
              <a:t>Project purpose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207" y="1332411"/>
            <a:ext cx="6844937" cy="1408438"/>
          </a:xfrm>
        </p:spPr>
        <p:txBody>
          <a:bodyPr>
            <a:normAutofit fontScale="85000" lnSpcReduction="10000"/>
          </a:bodyPr>
          <a:lstStyle/>
          <a:p>
            <a:r>
              <a:rPr lang="en-NZ" dirty="0" smtClean="0">
                <a:solidFill>
                  <a:srgbClr val="00456A"/>
                </a:solidFill>
              </a:rPr>
              <a:t>Provide a safe environment for schoolchildren by reducing red light running and improving pedestrian facilities</a:t>
            </a:r>
          </a:p>
          <a:p>
            <a:endParaRPr lang="en-NZ" dirty="0" smtClean="0"/>
          </a:p>
          <a:p>
            <a:r>
              <a:rPr lang="en-NZ" dirty="0" smtClean="0">
                <a:solidFill>
                  <a:srgbClr val="00456A"/>
                </a:solidFill>
              </a:rPr>
              <a:t>Timeframe – went live on 15 June 2018 with trial extended to End of 2018</a:t>
            </a:r>
            <a:endParaRPr lang="en-NZ" dirty="0">
              <a:solidFill>
                <a:srgbClr val="00456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138" y="2942711"/>
            <a:ext cx="28607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u="sng" dirty="0" smtClean="0">
                <a:solidFill>
                  <a:srgbClr val="00456A"/>
                </a:solidFill>
              </a:rPr>
              <a:t>Team</a:t>
            </a:r>
          </a:p>
          <a:p>
            <a:r>
              <a:rPr lang="en-NZ" dirty="0" smtClean="0">
                <a:solidFill>
                  <a:srgbClr val="00456A"/>
                </a:solidFill>
              </a:rPr>
              <a:t>ATOC Technical Services</a:t>
            </a:r>
          </a:p>
          <a:p>
            <a:r>
              <a:rPr lang="en-NZ" dirty="0" smtClean="0">
                <a:solidFill>
                  <a:srgbClr val="00456A"/>
                </a:solidFill>
              </a:rPr>
              <a:t>ATOC Assets &amp; Contracts</a:t>
            </a:r>
          </a:p>
          <a:p>
            <a:r>
              <a:rPr lang="en-NZ" dirty="0" smtClean="0">
                <a:solidFill>
                  <a:srgbClr val="00456A"/>
                </a:solidFill>
              </a:rPr>
              <a:t>AT Traffic Engineering</a:t>
            </a:r>
          </a:p>
          <a:p>
            <a:r>
              <a:rPr lang="en-NZ" dirty="0" smtClean="0">
                <a:solidFill>
                  <a:srgbClr val="00456A"/>
                </a:solidFill>
              </a:rPr>
              <a:t>CSLI</a:t>
            </a:r>
            <a:endParaRPr lang="en-NZ" dirty="0">
              <a:solidFill>
                <a:srgbClr val="00456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8721" y="2942711"/>
            <a:ext cx="28607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u="sng" dirty="0" smtClean="0">
                <a:solidFill>
                  <a:srgbClr val="00456A"/>
                </a:solidFill>
              </a:rPr>
              <a:t>Stakeholders</a:t>
            </a:r>
          </a:p>
          <a:p>
            <a:r>
              <a:rPr lang="en-NZ" dirty="0" smtClean="0">
                <a:solidFill>
                  <a:srgbClr val="00456A"/>
                </a:solidFill>
              </a:rPr>
              <a:t>2 x Senior Schools</a:t>
            </a:r>
          </a:p>
          <a:p>
            <a:r>
              <a:rPr lang="en-NZ" dirty="0" smtClean="0">
                <a:solidFill>
                  <a:srgbClr val="00456A"/>
                </a:solidFill>
              </a:rPr>
              <a:t>1 x Junior School</a:t>
            </a:r>
          </a:p>
          <a:p>
            <a:r>
              <a:rPr lang="en-NZ" dirty="0" smtClean="0">
                <a:solidFill>
                  <a:srgbClr val="00456A"/>
                </a:solidFill>
              </a:rPr>
              <a:t>1 </a:t>
            </a:r>
            <a:r>
              <a:rPr lang="en-NZ" smtClean="0">
                <a:solidFill>
                  <a:srgbClr val="00456A"/>
                </a:solidFill>
              </a:rPr>
              <a:t>x </a:t>
            </a:r>
            <a:r>
              <a:rPr lang="en-NZ" smtClean="0">
                <a:solidFill>
                  <a:srgbClr val="00456A"/>
                </a:solidFill>
              </a:rPr>
              <a:t>Kindergarten</a:t>
            </a:r>
            <a:endParaRPr lang="en-NZ" dirty="0" smtClean="0">
              <a:solidFill>
                <a:srgbClr val="00456A"/>
              </a:solidFill>
            </a:endParaRPr>
          </a:p>
          <a:p>
            <a:r>
              <a:rPr lang="en-NZ" dirty="0" smtClean="0">
                <a:solidFill>
                  <a:srgbClr val="00456A"/>
                </a:solidFill>
              </a:rPr>
              <a:t>Parent volunteer group</a:t>
            </a:r>
          </a:p>
          <a:p>
            <a:r>
              <a:rPr lang="en-NZ" dirty="0" err="1" smtClean="0">
                <a:solidFill>
                  <a:srgbClr val="00456A"/>
                </a:solidFill>
              </a:rPr>
              <a:t>Ritchies</a:t>
            </a:r>
            <a:r>
              <a:rPr lang="en-NZ" dirty="0" smtClean="0">
                <a:solidFill>
                  <a:srgbClr val="00456A"/>
                </a:solidFill>
              </a:rPr>
              <a:t> Bus Company</a:t>
            </a:r>
          </a:p>
          <a:p>
            <a:r>
              <a:rPr lang="en-NZ" dirty="0" smtClean="0">
                <a:solidFill>
                  <a:srgbClr val="00456A"/>
                </a:solidFill>
              </a:rPr>
              <a:t>NZ Police</a:t>
            </a:r>
          </a:p>
          <a:p>
            <a:r>
              <a:rPr lang="en-NZ" dirty="0" smtClean="0">
                <a:solidFill>
                  <a:srgbClr val="00456A"/>
                </a:solidFill>
              </a:rPr>
              <a:t>AT Road Corridor Access</a:t>
            </a:r>
          </a:p>
          <a:p>
            <a:r>
              <a:rPr lang="en-NZ" dirty="0" smtClean="0">
                <a:solidFill>
                  <a:srgbClr val="00456A"/>
                </a:solidFill>
              </a:rPr>
              <a:t>AT Walking Cycling &amp; Safety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138" y="4621901"/>
            <a:ext cx="2860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u="sng" dirty="0" smtClean="0">
                <a:solidFill>
                  <a:srgbClr val="00456A"/>
                </a:solidFill>
              </a:rPr>
              <a:t>Comms</a:t>
            </a:r>
          </a:p>
          <a:p>
            <a:r>
              <a:rPr lang="en-NZ" dirty="0" smtClean="0">
                <a:solidFill>
                  <a:srgbClr val="00456A"/>
                </a:solidFill>
              </a:rPr>
              <a:t>Community website</a:t>
            </a:r>
          </a:p>
          <a:p>
            <a:r>
              <a:rPr lang="en-NZ" dirty="0" smtClean="0">
                <a:solidFill>
                  <a:srgbClr val="00456A"/>
                </a:solidFill>
              </a:rPr>
              <a:t>School website</a:t>
            </a:r>
          </a:p>
          <a:p>
            <a:r>
              <a:rPr lang="en-NZ" dirty="0" smtClean="0">
                <a:solidFill>
                  <a:srgbClr val="00456A"/>
                </a:solidFill>
              </a:rPr>
              <a:t>More FM</a:t>
            </a:r>
          </a:p>
          <a:p>
            <a:r>
              <a:rPr lang="en-NZ" dirty="0" smtClean="0">
                <a:solidFill>
                  <a:srgbClr val="00456A"/>
                </a:solidFill>
              </a:rPr>
              <a:t>Police </a:t>
            </a:r>
            <a:r>
              <a:rPr lang="en-NZ" dirty="0" err="1" smtClean="0">
                <a:solidFill>
                  <a:srgbClr val="00456A"/>
                </a:solidFill>
              </a:rPr>
              <a:t>facebook</a:t>
            </a:r>
            <a:endParaRPr lang="en-NZ" dirty="0" smtClean="0">
              <a:solidFill>
                <a:srgbClr val="00456A"/>
              </a:solidFill>
            </a:endParaRPr>
          </a:p>
          <a:p>
            <a:r>
              <a:rPr lang="en-NZ" dirty="0" smtClean="0">
                <a:solidFill>
                  <a:srgbClr val="00456A"/>
                </a:solidFill>
              </a:rPr>
              <a:t>Local paper</a:t>
            </a:r>
          </a:p>
        </p:txBody>
      </p:sp>
    </p:spTree>
    <p:extLst>
      <p:ext uri="{BB962C8B-B14F-4D97-AF65-F5344CB8AC3E}">
        <p14:creationId xmlns:p14="http://schemas.microsoft.com/office/powerpoint/2010/main" val="17097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90" y="2194207"/>
            <a:ext cx="5298078" cy="3949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941" y="2194207"/>
            <a:ext cx="2651758" cy="2607046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079128"/>
              </p:ext>
            </p:extLst>
          </p:nvPr>
        </p:nvGraphicFramePr>
        <p:xfrm>
          <a:off x="5507367" y="4873752"/>
          <a:ext cx="3229343" cy="1269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Visio" r:id="rId5" imgW="5467458" imgH="2190890" progId="Visio.Drawing.11">
                  <p:embed/>
                </p:oleObj>
              </mc:Choice>
              <mc:Fallback>
                <p:oleObj name="Visio" r:id="rId5" imgW="5467458" imgH="2190890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7367" y="4873752"/>
                        <a:ext cx="3229343" cy="126984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0" y="258037"/>
            <a:ext cx="8527420" cy="1863671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 rot="19424249">
            <a:off x="2152335" y="3758498"/>
            <a:ext cx="226684" cy="593996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Box 2"/>
          <p:cNvSpPr txBox="1"/>
          <p:nvPr/>
        </p:nvSpPr>
        <p:spPr>
          <a:xfrm>
            <a:off x="2325190" y="3614284"/>
            <a:ext cx="74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>
                <a:solidFill>
                  <a:srgbClr val="FF0000"/>
                </a:solidFill>
              </a:rPr>
              <a:t>AM</a:t>
            </a:r>
            <a:endParaRPr lang="en-NZ" sz="2400" b="1" dirty="0">
              <a:solidFill>
                <a:srgbClr val="FF00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 rot="8417218">
            <a:off x="1861644" y="3933322"/>
            <a:ext cx="255915" cy="590681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TextBox 11"/>
          <p:cNvSpPr txBox="1"/>
          <p:nvPr/>
        </p:nvSpPr>
        <p:spPr>
          <a:xfrm>
            <a:off x="1353181" y="4148446"/>
            <a:ext cx="74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>
                <a:solidFill>
                  <a:srgbClr val="002060"/>
                </a:solidFill>
              </a:rPr>
              <a:t>PM</a:t>
            </a:r>
            <a:endParaRPr lang="en-NZ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3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53" b="18253"/>
          <a:stretch>
            <a:fillRect/>
          </a:stretch>
        </p:blipFill>
        <p:spPr>
          <a:xfrm>
            <a:off x="4809391" y="4261844"/>
            <a:ext cx="4026877" cy="2337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45" y="2117847"/>
            <a:ext cx="3319014" cy="43796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391" y="1603053"/>
            <a:ext cx="4026878" cy="25752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66845" y="430824"/>
            <a:ext cx="3319014" cy="1301262"/>
          </a:xfrm>
        </p:spPr>
        <p:txBody>
          <a:bodyPr>
            <a:normAutofit/>
          </a:bodyPr>
          <a:lstStyle/>
          <a:p>
            <a:pPr algn="ctr"/>
            <a:r>
              <a:rPr lang="en-NZ" sz="1800" dirty="0" smtClean="0"/>
              <a:t/>
            </a:r>
            <a:br>
              <a:rPr lang="en-NZ" sz="1800" dirty="0" smtClean="0"/>
            </a:br>
            <a:r>
              <a:rPr lang="en-NZ" sz="1800" dirty="0" smtClean="0"/>
              <a:t>Standard parallel operation with partial protection</a:t>
            </a:r>
            <a:r>
              <a:rPr lang="en-NZ" dirty="0" smtClean="0"/>
              <a:t/>
            </a:r>
            <a:br>
              <a:rPr lang="en-NZ" dirty="0" smtClean="0"/>
            </a:br>
            <a:r>
              <a:rPr lang="en-NZ" dirty="0"/>
              <a:t>	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809390" y="430824"/>
            <a:ext cx="4026877" cy="10886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456A"/>
                </a:solidFill>
                <a:latin typeface="Lucida Sans" panose="020B06020305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NZ" sz="1800" dirty="0" smtClean="0"/>
              <a:t/>
            </a:r>
            <a:br>
              <a:rPr lang="en-NZ" sz="1800" dirty="0" smtClean="0"/>
            </a:br>
            <a:r>
              <a:rPr lang="en-NZ" sz="1800" dirty="0" smtClean="0"/>
              <a:t>Barnes Dance</a:t>
            </a:r>
            <a:r>
              <a:rPr lang="en-NZ" dirty="0" smtClean="0"/>
              <a:t/>
            </a:r>
            <a:br>
              <a:rPr lang="en-NZ" dirty="0" smtClean="0"/>
            </a:br>
            <a:r>
              <a:rPr lang="en-NZ" dirty="0" smtClean="0"/>
              <a:t>	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5817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291" y="326571"/>
            <a:ext cx="4996130" cy="2337497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Considerations /</a:t>
            </a:r>
            <a:br>
              <a:rPr lang="en-NZ" dirty="0" smtClean="0"/>
            </a:br>
            <a:r>
              <a:rPr lang="en-NZ" dirty="0" smtClean="0"/>
              <a:t>Challenges:</a:t>
            </a:r>
            <a:br>
              <a:rPr lang="en-NZ" dirty="0" smtClean="0"/>
            </a:br>
            <a:r>
              <a:rPr lang="en-NZ" dirty="0" smtClean="0"/>
              <a:t/>
            </a:r>
            <a:br>
              <a:rPr lang="en-NZ" dirty="0" smtClean="0"/>
            </a:br>
            <a:r>
              <a:rPr lang="en-NZ" sz="1800" dirty="0" smtClean="0"/>
              <a:t>Countdown v standard pedestrian aspects</a:t>
            </a:r>
            <a:br>
              <a:rPr lang="en-NZ" sz="1800" dirty="0" smtClean="0"/>
            </a:br>
            <a:r>
              <a:rPr lang="en-NZ" sz="1800" dirty="0" smtClean="0"/>
              <a:t/>
            </a:r>
            <a:br>
              <a:rPr lang="en-NZ" sz="1800" dirty="0" smtClean="0"/>
            </a:br>
            <a:r>
              <a:rPr lang="en-NZ" sz="1800" dirty="0" smtClean="0"/>
              <a:t>Signage and communication with schools</a:t>
            </a:r>
            <a:br>
              <a:rPr lang="en-NZ" sz="1800" dirty="0" smtClean="0"/>
            </a:br>
            <a:r>
              <a:rPr lang="en-NZ" sz="1800" dirty="0" smtClean="0"/>
              <a:t/>
            </a:r>
            <a:br>
              <a:rPr lang="en-NZ" sz="1800" dirty="0" smtClean="0"/>
            </a:br>
            <a:r>
              <a:rPr lang="en-NZ" sz="1800" dirty="0" smtClean="0"/>
              <a:t>Barriers for pedestrian direction and hazards</a:t>
            </a:r>
            <a:br>
              <a:rPr lang="en-NZ" sz="1800" dirty="0" smtClean="0"/>
            </a:br>
            <a:r>
              <a:rPr lang="en-NZ" dirty="0"/>
              <a:t>	</a:t>
            </a:r>
            <a:r>
              <a:rPr lang="en-NZ" dirty="0" smtClean="0"/>
              <a:t/>
            </a:r>
            <a:br>
              <a:rPr lang="en-NZ" dirty="0" smtClean="0"/>
            </a:br>
            <a:r>
              <a:rPr lang="en-NZ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90" y="3097791"/>
            <a:ext cx="4029908" cy="3177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744" y="3115557"/>
            <a:ext cx="4294519" cy="31592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515" y="121260"/>
            <a:ext cx="1373748" cy="2885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420" y="121260"/>
            <a:ext cx="1852239" cy="28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7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 smtClean="0"/>
              <a:t>Feedback from customers</a:t>
            </a:r>
            <a:endParaRPr lang="en-NZ" dirty="0"/>
          </a:p>
        </p:txBody>
      </p:sp>
      <p:pic>
        <p:nvPicPr>
          <p:cNvPr id="3074" name="Picture 2" descr="https://www.askideas.com/media/47/Yes-Thats-Awesome-Funny-Cool-Meme-Pi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3765196"/>
            <a:ext cx="3503208" cy="253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ssets.thepoliticalinsider.com/content/uploads/2016/03/TheDonal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314020"/>
            <a:ext cx="3498346" cy="23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data:image/jpeg;base64,/9j/4AAQSkZJRgABAQAAAQABAAD/2wCEAAkGBxITEhUTExIVFhUXFxgYGBgXFx8aGRgbHRgYHRgaGxoaHSggHxslHh0XITEhJiorLi8uGh8zODMsNygtLisBCgoKDg0OGhAQGi0lHSYtLS0tLS0tLS0tLS0tLy0tLS0tLS0tKy0tLS0tLS0tLS0tLS0tLS0tLS0tLS0tLS0tLf/AABEIAP8AxgMBIgACEQEDEQH/xAAbAAABBQEBAAAAAAAAAAAAAAAFAQIDBAYAB//EAD4QAAECBAQEBAUCBgEDBAMAAAECEQADITEEEkFRBSJhcQYTgZEyobHB8ELRFBUjUuHxcgeishYzYpIkVIL/xAAZAQADAQEBAAAAAAAAAAAAAAAAAQIDBAX/xAAtEQACAgEEAQIEBQUAAAAAAAAAAQIRAwQSITFRE0EyYXHBIiOBkbEUM3KCof/aAAwDAQACEQMRAD8A0rQrQ5oVo7jzxrRzQ8COaABrQjQ9o5oAGNHND2jmgAY0K0OaOaABrQD414klSFZHdb1Ho/7Re49jTJw8yalnSkkPvpHiPEMcuZMUcxUSST7xjlybeEbYse7lnpy/HEoNyH1UBBfhXHJU8sk173YV9o8YSidU5FH0MT8G4xMkTUkOCDRxd9C+kZRzSvk2ngVcI9zhCIrcIx6Z8lM1NlCo2ILEe8XGjrTs42hjQ1okaEaARG0IREjQhEAURkQjRIRDSIYEZENIiQiEIgERER0PIjoACLQuWHtCtEWWMaOaHtHNBYxjRzRI0c0FgRtHNEjRzQWIjaOaJGhGgsDP+NsIZmCnJS+YJCw1+UhRt0BjzHwnISylEByWD9BHtpTHiPiDw8v+ImoQk5RMUwAoK/s3vHLqa7Z26O7dGpmFITXKB1IAjLeMMMMqFgWLP3tFvE8EM+RKQVf1EUBJooMAUv6Bj3e7xJwzw/lC0z2ZRSWBAFHcsig9No41UebPTnumttGi/wCkq1nDTQoUE3lO/Il29h7xtyIqcCwSZUiWhKAgAOUjc1PrF5o9SHEUeDP4mRtCERI0NaLJGEQ0iJGhCILERtDSIlIhrQARkQ0iJSIaRBYEbQkSEQkMAk0K0OaOaMrKEaOaHNCtBYxrRzQ5o5oLAa0c0OaK/EM4lqKCQoVpsL/J4TlSscY7pJErRzRFgZ2dAUb2PcfjxO0ClatBKLi2n7DWjFeO8KtLqk8qlpvuUkP65W9o3CUvQQI8X4VX8MVFLEKSUvRy7H5Exlnpwdm2lbWRUeV/w+KEtBGKBvlSAcz7EZfrSNl4bwqpq0eaQVJTmU1iaAfV/SKCc39oB7W+cHfCzCaUn4lILdagmOLG05qz1M1rG9tmlaEaJCIRo9SzwyKIsTOCE5lOwuwf5CvtGV4RiTJxE4GQsqK1usvUGYSmqhZmA0pF7GTJy5ayCgqSzAqSKEg9HpVu28ZZMu1G+LDvlXyD6ah945oFjGKUjJmAUUNmQ/KWbMkkK1dnGkRIxmISGKpa2YEtlzH/AO1PYxoppmTg0FyIQiKM7iSkplky3KlhKwknlBfmBKWUxyuKUJNWrdTNSbKB7EQ9xNCFMNIjp89CSkKUElRIS+pAJLegJ9IkFaiHYURNHR02YlNVKCR1LfWFgsKCTQrQ5o5oysuhoEK0OaOaCwoa0c0PaOaCwoY0CuK45IzSyVJNOYMx6NTpqIMNGS44r+pOSCQRlIZjXKmwNL6RhqJ1E6dJBSyc+AnwviClFMsJl5XPMlKUksD/AGtV2DVgwriEiV/7iMx72jOYEqQFTlOqYsnmy5cz8y1AdVH/ALYH4jHFRGYNWsc/quMaTO1YIzm5NHoHCuJy5pJQhKALbmMv4r85aC8wFCKlLh2Go3baK3DOJBKwlOx+kAMZxEkqBNHI+Zjm3N5pX4X3CCSyuK8IllzUlIJvbvWGSsRkmJWCAQaHb8EUF4kAuLQ5RB1i1E63yj1Thj+SozilZ+LZh3vpFQ4yQo8iiDsdIzPhniJEuYhRJGQ37KiosjOctoWHLOM5pPjj+DiWGM5yTXQfkKZU9THlH2JEZfhi84uS6EkVuCz11DwawWPUykM6lJIQXZ1McoJ6mMv4Z4ZiMOlKcSkpXz5UkhXK73BIud46c0t8FLwTgh6WVwfv0arhaCohKqhKOVlHlqLM0X18PSzAqHShH/cDEPAwCFK1fL6M/wBfoIKERvgS9NWcuql+a6BUvhmUAJKSAAA4ILANcH7RDOwUwqepTlIZwakgvzNt84MtCERtSMNzM9xGQrKWl5iASl0sApi3w03D9YD8JwKAlY8vIS4ooJoUsWJGte0bSf8ACrsYhwUv+ml2NIVcj3cGX4tjZxSkeUCASL7Ej+6trwkFOLISJgAAHLcDqY6E0Un4RpwqvpDgqMHNOIXynEkhmICWJ9X94dhEzJQOWdMYu2VLpcAl1F6Bu8PaQppukbt4V4yeF4vOTyqmIWTUOGLdgfnD8H4kmLzMmXyqKaE6a+sG32BTVWamFeMvi+L4hQaXkQdyM3sHDH3gb5+O/wD2P+3/ADD2Mn1Im4Ko8u4tisVLxE9KJSZ6PMmFKioIKHUSQXvlJIHQQcRjcWAQtaSDUlgC1NGbSA/D1FRWTdRJ9yY5dT+FJM79CtzbTNbhJq5GFlpmlJnZGLFwHJLB6sAQH6RkeM40IVLc/EvL7g/doIJxJIclzvAvinD0TZMxa82cFHlbDmGYv1FPSOf42d9LFFfov3CPC5n9VI15v/ExQ4mQFrFmUe/eKuBxJRiZAOqwPcNHeIFEYmaOo+aQR6XjnX9//X7nPLjUv/H7lJc8MwYi5Jv0i1h1b2gNiAUkbOfWrxZk4phU1/3vHS0bqXJruEfBOL6Af+QgXM4sn+JEkGoSSe9GH50ifh6yMGFC82af/ql/un5xRw+Hw6QaEznKsz2L9dGpGGCG+U38/wCKRjDIoOU/Mq/ZUa3hSUKLrJcNl6Hf6RZ8SzRnkHqsU6p/xAXAz6Vhq5uZYqSEl22LD9/lGu+otG8sVyUvAc8MTxmmo/4qHzSfoPeDipg3HvGFTiPLnA5soIUCXYVY39IIScUCM3mSwncrHyHxH0Bjs07uB5msW3K/map44xmf5xKQQBNJpUpSWB2rfSrQk7i0twROJfcKH1DNG1HNYex5/pq7Q6SOUdh9IATuIqUhgpwdfzSI0T1CoJHrAkFljjGEVOmlKV5SkCrPpZnG4MJDMFxFpi1KDuAPaOhbbK3tdGax+KnrloSgmU5KinPzBQLAqCelnIPSKnHhLK0zioJCctpvNVRyOlIbMQNWHoI1k/wtNcrkGSUE/Ct5ah0SDm5X3IPSC3GfB8qfLR/+T5eRDNKKQolqu6T7uI5ea3N99ndtimoqPC6f17XRhp6JvmJnmUaJSMzgoDtRS0vmLk2cl+sVcDxISZsxCqpU6wsFwNwEkhwNhG2keEUol+WZ0xaSvzCFsAVanlFCQ4dqOdWYTxbwGta1+VNRLQouElJUU2cA0o+naMlkkumbrDhn8fBV8M4pWIB1WcytmbKwFWOtBUdqwQxixJRzqU4oSUsSa2SkkAdXYxf8P4STw9GVU6WHDLOaqlpJObLowUzdBAnxh4hRPwwEs0UsEMCSqXfahJAoCaNuQKjnmjLLpcc5Ol2C8ZxCUJ6FB1FcsooqwJJ+E1BprpEvDVMI1vhfh+HXhpEwolTV5P8A3FJClAsxGf4qDlvaM3NwwROmSUFyhRAGoGl9nAeMsk3LlnTp4RhaRTxU/Jm7U7k0+cN4VmVh5i8kwJmLUoKIDqCSEmg+FKcrV21ip4vR5aUJGIlpmFytKVEqSGGSqaPc+gg//wCqguUhUrDpWoy8k0+YAUPmSvlY5mCQu1laMYuFpX5M80lKSXjkEpkhRQrVCkqHoQYu+IuHhWJKjYoT8nH2irLDJgl4nLGUvQpPyY/cxxydZY/O0VmpZoPzZnlYJIUQdmT1J/D7Q+dwrld/ysMViCZgfZ7+npBXh4MxaE3dQB7XPyBjonLarZbcUmy/j8OJUqRK/sRXuwD/ACPvAPifE0pSyZaXA5ioAgjoQoEHrGh4lJVOxHloUEkskEhwCzuQDVqwakeFJRlpTOJmLADqClAUNGGY2oA5NoWinsx2+39+Tjlh3YoJ/X9zzjD8caaEqAAVqNHZh2uPbrBvArqo6vBPHeDZJxkpykoV/e9cqVFThFVEqKPc3q1GTh5hnKR5C5IrlVMSUS1ZRZJKlVIcgOzA2i588o6sUq/DJ/QhxxQVJz/C7UepNhy1qWitkwoepDEjXTuIvYvATlMyOZiUpUyXuMxcPlF8wsWLw3h/DRiJs2XLRJeXlYzOYgsoKAIS+XMz9hG2nyOKo59ZhWR7l/wpomySCRMWnawe9A9zS3aOm4pBYZlnMklPKCCBQ8w9I0vDfCKQl5yc00KdwspRUAlSWDir0I+sZ0cCxhn+bNkqTLlqfmmpKAkEEksSo0cjcisX/UOzFaSPdsiRjEIVlBWDUtkOlN/leLs/i65XJ5UuYtw+YtdwGZQF6Uf0aBk7BK82WpUmacPOmJSpTfCHADLL1zFV2oCGsTRxwUhC5qVEJSQkuQos6mSNDUJFN3EJ55NouOlik7KfEfEOIKyZaxLBJJSEhhs2cE/OFi/xNICgJkzyyh0EBl5VcrpZJYW/Kx0P1ifQ8HrCZ6iTy9Bce7PFhD6imm/tCpNenrEia2H57xxnSNyaQi5ZIISQDuQ/ycP7xKhNI4kuYYAfgnhuXIM1ROdU1ZUokNuWYqINSa0vGePg+fJUkyFSSmWXlKmqVmTSjhKcpa1X943Tk6UhqRq0Pc6obbbtsEcMk4xMpYXPCVKHwynCMzAOD8YoB8KgHctWMJx/w/ipSKpSc0z40qcqK6BIJZRD0JI2j1QDWBfFeEeatCxMKCgggEZgSCDUEtloXZrvD3Ppkrh2jyPxtwqXIEkhYK1pZaQGKSmhPVJcV1L7FtB/0mI8rF51S8gSFBCyHUUpVnKUm7JKX7iLXiXwJiMSSvzJOZNEMVAEO7FwWYvrFDBeGcRgh/W8tSOYIWg/qWEBV6tlQdNTUxtJx20jOEW8nIxamS8FOPc2DkTNvLfspLH5tFHGIGStoLGQJvDst2l/NB/xHm6h7ZQl8/5L1bqUJfMx6EJ84sKBALAtqaxo/CCCqco/pQl+jqNPlmjPYOb/AFFBjZLntT2vGu8PIErCzZ2qs6h2SGT8wfeL1cqx154FqHWNpe7oscDdeKKgWPOoEEbtVwaMe/URe4z4Y/iFDPPnpAY8k5mIZmSZZAetYE+EiROl/wDFQPbKT9hG7DxvF7VSNZxplNGBDIcqdCQkKKgo0atRcsKtFpKbup+7fYQ461vppAvFJxXMU+UQSMoZThOpVzAE9m+0ISJZ/BsOtyqUhyMrgMWo4JSxIoKdIryPDeHlzFTJYmJWU5aTFc1yXL7tobekV/NxyFBPky1p3RMY9glZEC8bhMeVpUVIlSUBXmCbMMwLBBLqCdQdmAFKiKiNt1yyXF+KcThgTisApCRQLRNTMBP6aUUAbOR86QmM8YSl4dC5corWskeWZgQUEEuSXD1FGqW6RhPEU4rUUifImUYGSp0i1E0ApsO8VcMrCmWEErQUF1VYzC9yogt+rTURbj7si49JnqXDMPKxUgTP6qPNSy0icosxIKXJ+1aRXl+CpKSCidPDaOhQuP7kH8eLHgVaPLMgFImSwmYQVfpW5SXIFWYMBqLRoim1rA/nXpEu0F37mfneGZBHOhM4u7zgknp+jSwjoOMNo6EptBSFCSat8/rDkp7PDUqc1BEOPT6QhjiBuA0JlfpCu9Nfl84Sj1b2rAApLCre8cJm1fp9YalQe/uKw+41p1hANQe3bT0h0wk1Fxcf6jpSgS33EIuakBwQ0AhEEH/dYBeLFugIvr7bwaCnZmI3EZvxMo+YlNQMrl73VAXDszGLlnLSxg94aS+HY2JX7EmB+IAytvqIveGFvLUNlkfIRya5flfqY67nH+piiFImql3UDk6kuQPzrGx48jysImUDU5EPuzEn1Y+8X/5RJM7z8n9Td6OAwLWdoH+JJwMyWjYFR9aD6GMvWWfJBL25f1MY5vWyQXjkXwiAmenMWdKgO7A/Yxt/L6/v84wnD15Z0pX/AMxbrRvnGwViUgjNmqWBvverx6HR2z5ZZCT8+h+kKoev50hAoqFxEZn7+mWsBA9Ti4vsIbnAa8Imckpd9Hfb0iLDY5Cxykv1SpLb+sAEk2ShdFJSruAR8xFFPBcKkhsPKOUul0BRBJcsTV3i+Zp2pq5+0UMRxAgsBBdBReAAP2FIciv+4z+N/iVVlz0Jq9UPRrUO+sdLnzEk5lroPiNR7JFvnCsdB4qD6iOjPJ4wsEjylTBopOUD3KrwsFhRoUSCQwp1h/k6G27wnm6knsIeuYWdu1IYh4pZm/NYjEwmgAPYfvEBSshnYdqfKJZKDuon2HuRAAqS12HsPpD1Bw/sdoSYKNZ9f9xwljXQf3PAA5CTrXsGMQzFjo/V3+dIkNQ706hvvDBP0Cn6t9zAByFJNAfSzfIRk/EK0nEZQolkDV9SW+capczQKD2e/bpHn3GZ6v42Y+hA9gNIEXHslnyqHteG+EZ48ycixGQtv8QJ+kTYhbpe1Izc7ErkzUzJYBVRLaKejH1aM8+P1IOKJz49+NpHpAtGSxE0TMQtb0BAT2TSnq59Yp47xLiDMXI8sSyk5SpyT3FA3zixw6QEt9AI5tJppY25S7OfS4HC5SJ5hykK/tUk+xEH1TFuVB5r0CQtki4q1GBq976gCM/jQ8siNJKUhcpCyPiQDYvUCw7x2yOtlnDY5XmCWpCjmS5I+FOwL1rX2izh8anMpIJ5SxIFOwq8BJUualylRKDpU739ezRLhFKVMI8ogC6lblvhB0oYmxUaBYcGjuNDU+0UE4MsSDl2Cqg1o+rP11iBKwCS6yTVnIFD/cSQBWw2hFTxzFYPK+hIHcv+0AjuJ4mYAlKEpWHZSisDvTpWK02ROJ+JOU1LO/QasHuYlXiKp2OqLMPV7CIkzMpYBhu7sW1pW14QyOevKwKT3RXT0J+0NcKPwspLEBROpo6HAzU1rE2OmpGUZwCTvfQWIsYgxktaQ6QSsEOVEMEuHzP09a9IALCZCQPgS50J/Z+nSOiGYyw4QlVi4Ul2Y9beusdAOg5Knp0f6/eLAAdyCOp/aIApIqB6gXhPNWSwB/O8UQTiWAbkP+aRywNanq/3iNKjqanXX0iQqH+VflYYEiVADmWNxu0R+al3zE9CaRGcQk79zClQFykP/cQO8ICUzyoG3YVilNAU4UnN0Ii2hSSKK9iDHZaORTdhABUw6CAyRlH5ZownFw2Lm/8AIf8AiI9GExqOkXo4+37x574mpjJra5CNf0Cv1houHY6bN5KwL4bhjMxUtAtmC+wTzfVhFqYt0xd8EIabOmUJSEoDvZRdRoDYAQWaS4RU8S4by8YVO+dCVP1HKfp84kwyzr0gv4rkedJTiEFKkocEgmxIBoQ9CBcxncPMdtoEJdBLFKdNYL8BwylYdBM7KliGCE2BIDkgnTpADETOWNX4blDyJRKlfC7UAFSSzB6+sNky4LMnCo+EjMf7gGc26sOgI1iFOCmJUDndPM4QgJSXdgXcgA1cEu9on4hMWhkoVlJ/UQSABo1mZ7kdKw2ZiVhBIImEM7Mkb3JLHuWiCCDDIVkqkpIJ1CwQam/S1IlEtJu/cs96NTTtE63UjME8zfCVOx//AJLHT2gbMxCgcq2SotzCxLimXM9bU62pCGOXLCiQSiYoFwAwWNLbtR6aw3EYSatKsqlJJFNCNmdw3ofSLcuclIoUgHQWDX1Yae8RHiQYksQHOdKsyaaFq+wMAFUYNaAkJUCs0OZZG5pmUSTd+kQYyVikrziXKUw+LNlNwCDTZ9TBXFmVNSxS5FdQRcakUuGiNcsTEeWpIanKoFmpoahizQwB5xctKiFFX/IgJT2Dmv8AiFhEYaZLJ8oSwi2UqUKhqux7V946EAeVi1BKSJeaj5SQCD6Fnif+LVlzKl5WFXUzbuW0iCehgbD3gWeLJLpUlgC3MQCql0pOlQKvFEhiTjEqYp1F0l/zSHTMJnqajY6xlMJi5Pmf0FqQlRAKCWD6lAPoDW1rQbxHFvL5ShSlUCaEOWFE0r3EA6LRkVNLUtX8tEc2SSGIfoQ49j9oXD8SSbAgZiLOXrfao+Yi6MSkmxdtQXPZ4AKOFw4RRKUpFWCeveJcTPDgFTE2B+3XpFqUUs4GV9/i+dohnSavleuv5eARSw+F0A9y7OXLk+sY/wAUJAxagCPhR9I3uVhzFhsKPHnPi6c2JU2mUfJ4SLh2V/PcEVpGm8EqCJK1ZcxWtRboAwr3+8YydPYXvHovh/BZMLLBABygmoZzXXvDNMj4J+I4nzJMyWZakugippVOhDpJfR4894dNcOT36R6QpABY0UXYWJpVhrHmEleVRFmJDdiRAiYF7GTx1jWcJwU6WkISrLRPKwU9Ob9Wpcvox3jEpUFTEA/qWlPuQ8eoysRKRlR5wrQBSjmJ0DaQ2EyCZImcrfCHcFi5Lbh27EQ5M0qOTJlpcAgDYCjP/jpHT+MyEukzA4u9G6Ma/wC4C/8AqiWuaEgpSlqqW79LffeJozDE0JSTkyeYetL1JAPzgScOubNVN8ylkIel6XdiSSHDUAi2iXKWknkLlxyg0dqf5i5Jwi2qAK/ocONL3pAMEjhclRKlqJUQxAzBKmOqc22h63h2JwxSeUSmLZUqAAID0DAEsHOt4u4haErAVMQkkUCqEts8PGJlhnIUTYB1GrVYOPU79YQCYaXysUAVBbM4t3fe8dNkglxlExmB/VrYm7B6d4eudLWnkVuAUkHKbHcOOrxQ4mosEy5uVbggkFrh6s1dvpABXxOKxMlCRMmg1IdgCW1Lt8ukdFrGT5dEzJglkazFMDexsTCQw4CEkp2qaa11LD1uw0iESZJmmhKw5qFECzkEjLtaIDwWWBmSk5gC3OQCTpqGNrQs4eSkK82YyfiSoIWCnUAAaD1beGIvYtLB0odRs9UvrT7xSxZTNSpEzlJsUgAixABJcl9hbSGYLEmaApxkUOWqgdgSQ4r2DdYtIlhZC3KrEBKhlPY/q0hACEcMmpyZZ/MCRnKSSdmD2GpJ+0XxIqA6nBoQWFg4bY09QItrCwXJd/0lVB2pT/MUMbLRNGVaEnsMpcNV3fo8FjCWIlLSHJWxpypBbqSfmWP3iHhpmAEzFUCiyqVQWZ6DKXekDzgixCFqCmIGZVD02a1xr6xTTwnGrUApfKl3SjMxpqopCSX0hiNHLWCzFRSS5IdT1o7WT+0ebcdHm4qY3whavlGuIOHSpaic1aWqbP8AtGKc5s4uXJhI0iuSvPwZUtEsAlSlpDalzHrS8LysXFByg82jBwQAN6xhvBXD1zpqsQbI5UFtSKn0H1j0ZACU1AWQ7Ej5VhiyPngBzOG52cJYVDDNlL2BDAHs/aPNuNy/JnTBoFkXza763j1hKiSQ4SFOeUM3qNevePPPHWESJiJyFBSJguDqnX1De0CCD5A81wEqH6SD6/n1j0k8LSr45IdV1ByX1VWife/ePOZ88KltlLkaepj1PA8TzSpamotCSGBJUSnYCv5aCx5FTIv5NJWCFS3JActtr0PW/tHYPg8gSwlctJDfCoAlO9Q5Cn2MS4xUxLZS6brNgABpluSfveJMBhpeULQPi5nd3exJIeAyIsDhJEk5EcgNklV7mmYkk+sdMxyeZKczJNSku1Ou22kST5NTYqq1gxA3vretIpYXBryDzinOxJyOamtAKsLXgGD+KcNlrRmUpVAVZql00fUg0fSzCkWMDw1Kk5gCEEAhKTlG5LJa/r9YuSpyEOE5mGgY12Y/RyYtSMWlXMxCm9fUCEBUThlAZUywEAUNHUdwAWAteKqZ5coyMXABptcn8vDuJ49Ut2kzFA/rS69LsKj87wNwWPC5ZdJygE8+1dS2n1uYBliVwlNVGYGUSWVmBcl9Vd/wx0R4UEklSgmWwyFBNTrRi2mtY6EMl4uFTQMs5LChGagPszg6QAxHEmJlqdYC65kv3IAO+laRqSgiW6piQSKFSQrQsWFTWrHeM9h+D4fMGmrWQoCiQA73L1a1n1ikAZ4XjEZcpQZRAaqcoO6kivK/1gijh6nJlTEAt8JUcoc0UUs5NLEgXgamRJSxpMUASHUHJpUE2H3iTCsSSlkqf9T0OjpKtdoQM7GoxKaAlSwxGiFdAHJ1uo6aQOkjHqWElIQAak5SBroSSW094LzJpCVFKgVNYl61bL8TVOx7CK82YtZSxYVd3JFiHAAbMz8xBq3SARYVMSlQdypTMlIc70LsNXq3uItpmcwUZ2UNQvRnsX9mtSBp4VLZTrJJFwVZkjZLAgbt0ED5vAQDnM0qDbMCNmuNCS37wAEPFuKQrDLy/E6Q/TNuIxc1eVDjaCvGsDLlyZmRJKgwKnJaopXVj8xALHH+mIaNIdB/w3g1/wAOmYklyVslwAata5PqI1nClK+JWdJIdpiiAkGwY0BNaOWbrAThGLlDCS5SlpZSSGzFJDl1EEDQn5Q9XkYslCVqzAf3EUoHszk0rodIDNmgzJVcMXdnAoCC5r0EYPx9k/pBJBYKto2Vg3aNJ5MwhWdcyWlLJfzE1s6mQCQQGoW/fP8AivhGSWVpy5c4NLnMKqUCb2sK16OLsapGdkNl2aPTOBYQSsMgBLrUhOYkGlLW0FPSseccMw5mrSgD4iB6PX2DmPV8K4ALED2gKyME/wAxWjlYrIDsnbR0h3G7WprD08fIZKpEwak5CEju/vB7Cy01dKXv1isMErOVFZCSS6XcHY7gs1LDSAzspBZWykMoEO9713Gje+kJLUM2Qq5soflIbQuwYEmzdYJS2SWSE/mgED5y5rZylIY0Sbmtec67faEBHRRc1CbBn6Bzqevf0Gcf4qvDAc/MqooGYadO9dYLTMfRUzJMpQp1Df8Ax+dIiQJc4JUpAZ8zFJXcMfi+EsWI73gGVcLilTkoM0UUA4HKoPV3BetPaHcU8NpmIIClAkg0odL6G2sC+PyJaymXNZAzDIUaOWIIZjvo2l40xw5TlKSTlBAJdgKaOXPUwCMfxTh07MkSyQkJaswoL6l6O/SOjRnDpWTmQlQuxAodS3+frHQ0x2VDh0KDZlFVTmYAXqQmnbel3rEMrgoKgtKqj4bsaUL1cemkNn8FxE2WxSlKixLipYWUsXNg8Dx4YxhIzBOVw/8AUzUfYA/m0AWJ/KlpmKUma5D5eXzCHHNUUHcteEPDMQ7qmSsxPKT01YpGtMx+8XeKYaYFEfw5UUJCUKCSAcxq70d9j9YgwHBcTN5llKAgszpLWoAFMn/EAx0xOJ8t1pRMIZSSkBYI00+Krhi9BvEPC+OK84SykZ1UIVq40BNNfeCmDRiVqaUvD5UfqzOB0YA1+UN4jg8YFpKSlmYlBolujZi+9b6CALCfKgVUWG6tNqUAuQQ1vevPwilKSpr1cJdwzg2Z2s79BtamrCSkEEmgIAe/U31FHifDkBPKCE6Air5mqSXc9a1EIRl+MgKzS/MUtWQjLQ5cv6lkU+mloz6cMVlKSQASBRyTXaN0MMQVplyU86edRW1SkinKSW2peMVwjDhc6WgkgKUxIuO3WNIJNEylJdB/+SSySkImzCCXHmIDDokHXQUtBjCYaRLceUJYSxdTfpDupWp1ubxbwqpMhITLGQE61UTuTc9zDlYiUujhWpo4/aM7KK2Jx+Yk1CAyiWfPSqdgqza3jM+IEqWgrCZktIy8qmZSS2WlwQT9fTWIwslKD5YarsCwzGjtb86RkvGXHEqRkcKIICmqU2PaHH4hNOmR+D+Hla1rSooyJcqQRmcvbMCC4B94NzeJFKkJoEmy5hqO9ag0Dvdoynh7j6ZSVFLnMljR8rHUPetLxoZXEJU1lLV5YUGAmABJ0LpdzUGtL6xU1yKHRblYljmQoEgFwEkZhQuFm9dASOlIuYfjAZiia5VRySmgL1JcDorU9IpkS1gmTknJDZU35k7EtWOKppIKUC7LAIo71Z6n94goNoxAVmKSSXrmFElvQa6RNLxEwuClOVgwq/qkwBnzlBJUgLJYBmdJS93Gt6jppGfXx4IzIVMWUk5kmWTmSX/U+9XHaGFG5Mpy6U5kk1ffp/uIsQohLBJJ2r9YEcF8RoxFDmSXbmsR3s/SDszh4IsCKUbZm+g9oQdFHAcGIOaapClEgkUZLVASCLgtWL8/MArKT0BqB7VI9YrLSHL5QnUvZixBcU1/xDlsACDTd97dIBFRKkGs0mjgNmyu9eUWNr/76FmYgIJsSb0u1q0eOgGdicTlOUqS5qHJf0AEV5mJnAKCEqUssEhjlBoHJow1cPbeHYGYF1SXfmKyOU1sl9emjRckTcii/wALXJs1GA1s79YAA+P8OzJgpOmpU1Xqg2egY1PeJ8FhFSgETP6iiKrUpIF7BJ5lH30EEMXxFXllqKU+VJubUYsXI00JjuHzUT0gqCSQSxYFuo2cfWALZalBADi/Q7aCrDtEqHVRaQX6tTajuW/NIHKwnlnMhSgQQEgl05aOkg06vU9YWZikKYLVkWLjNQF63uRs2sMRNicOtT+XMygWLPXTuB9oq/zCckZVSgoi5lkKYb5b19dYqK4cqasqWvOA/ly8xSFAOFEgi76WpsYXESES5UxkUqAPMJBCQzcqnDtYWHtCGizieLgS1LOZIBZykgH1KQR6R51heIBE1BSeYLBAfr940Hiecs4eQh3CkhVCXLAAOdb/AFjzWcSFFixBNdQXvG2L3JyR4TPdP5GmYrOt2dwNc1wXOkMXw9MvMZQCCt3KirmVd20J3prBWTjAUjmJoK79XtAriRQXoXUCApKi+jnRrDeMHRasiTxHKnKQQoVIBCs1uYGgYndjePOPFK8y1kBIALFjct8T3UWavvWNjgkLykzJ6phuCRanfm0jK8TkFcmWt6HOSADRb1JU3MWCaPT1rWPuyq4Gf9PsPLmLWhbPldLgEUNbjqI0mL8Jy1cwKk3+Eu/YH6AxivDk3y8QOZhmAJewJYv7x61g5QNVFgOzH3h5bUuCIvgFSJuTKhLKBSABm51GofK3L1+msFpzlAC1eXmBDvzPuA14z3HOMmUsmVLHM+ZTXOtU/CWr6CJ/DvEFz88yYp7IA0Gp7vSvSJrgbZB4gwk1aFJSokpIKdCWehL13sNLxk5/B8SmYZZlKJ3A5T1zWj0iYMhy3cFhY73Fu/aHYFOZIZ7d26PuKC8CdCZlOCYZUoMpSc7/AA7B7Es9alo1vDp6/hSXGiTp07RS4zwhMz+5zQlJq3XcQMwC5oUynTlVRTMaUHS2tYm+bLrgPYuXMZSUnISOU35jfp2f2ij/ABiUlw6iEgrNAKB3YlgaGrV3LQa81OQrPUuo063oB/mAOKwqucpynMbXAcuXBBGp94okJypiCMxFa3uLGrx0ACpSKFSUdcxIU1+WoBfraOh0Kgz4dwZTKSg0ID/T5/cwZnTEITUBmtvFJU0IJU5qAAG+Hdu9/QRS81c5eRyCCD6CzN606QrCiwZhIXlWk1IFPh6EpL6dDe0N4UkodRSM6jUCgDEsRs7v6mLowiUnM597k7w1zoN6v+9YBE0yxNewrT1+0DpuClKUDlTTcOdWZT0INWiecCpJALUPMLjqPwxXwsokgkMLpB2YMRU5Sz2hgWVz8gTplFOmlIG4yaxsSCoOLhTAFn0ru9ouzJYVNrswvStv8iGrw7H/AJbRDKRnPEM4TJ6Uqt5YArlq7l1aA7x57xvD5ZywEsDUByrStTU1ePWcZwpBUJqwcyQ7UKWehIIqWe2+tIo+IOAy56QA6XryhII2uGjbHNImf4lRnPD3iWYnKmZMUUqI5jUpqNb5Wf7R6HLKVIzAgjQu5LtTpHk+M4eqSvyzoKdQbHvGk8OcZWppKtGY6hmAt6D0EKcV2gjL2ZrFysoKhLoalmZR1J3jyGeZiVKCVFPMXGj60j1zDYhRJCRStzt+GBHF/C0ucVLS8tZq9wSbkjfsfSJxyUXyE79jznDBne5vG88N8ZVNQJJVzAMLcw0D/wBwtSMjxXCCWsJH9o9S5B+YMPwqyhIKbvGzSmjNXFnoKMBMQVTMqlqNMrgEjq7JcHq7PBrDKSQOQp0LD7iBGAxZnJlLU9QzA3Ju+9iX6QXUsEFALK+RN/3PrHObPkjxakbCm4b21hmHxaMwllRCmdtK9x3gZxcLEtSkgFSQaE36P7wKwfEpaJbLdC71AWNX3cVeEh0bXCzELBAv0PzgZjsCEqClLZLu5LN3bStzAn+bzUc6paFhqKQSlShuxFIuI4vJPLMNSASOYgudKbuKxVC66CEuTTlW9fSFXKq1RrTV39I5ZUzoNWoNLU7WikviqykZkBKiWYlya6EOHIrU0eChC4rDJUGmoQutlDZ6/P5wsNKVKqWf87QsMD//2Q=="/>
          <p:cNvSpPr>
            <a:spLocks noChangeAspect="1" noChangeArrowheads="1"/>
          </p:cNvSpPr>
          <p:nvPr/>
        </p:nvSpPr>
        <p:spPr bwMode="auto">
          <a:xfrm>
            <a:off x="1667852" y="27130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" name="AutoShape 8" descr="data:image/jpeg;base64,/9j/4AAQSkZJRgABAQAAAQABAAD/2wCEAAkGBxITEhUTExIVFhUXFxgYGBgXFx8aGRgbHRgYHRgaGxoaHSggHxslHh0XITEhJiorLi8uGh8zODMsNygtLisBCgoKDg0OGhAQGi0lHSYtLS0tLS0tLS0tLS0tLy0tLS0tLS0tKy0tLS0tLS0tLS0tLS0tLS0tLS0tLS0tLS0tLf/AABEIAP8AxgMBIgACEQEDEQH/xAAbAAABBQEBAAAAAAAAAAAAAAAFAQIDBAYAB//EAD4QAAECBAQEBAUCBgEDBAMAAAECEQADITEEEkFRBSJhcQYTgZEyobHB8ELRFBUjUuHxcgeishYzYpIkVIL/xAAZAQADAQEBAAAAAAAAAAAAAAAAAQIDBAX/xAAtEQACAgEEAQIEBQUAAAAAAAAAAQIRAwQSITFRE0EyYXHBIiOBkbEUM3KCof/aAAwDAQACEQMRAD8A0rQrQ5oVo7jzxrRzQ8COaABrQjQ9o5oAGNHND2jmgAY0K0OaOaABrQD414klSFZHdb1Ho/7Re49jTJw8yalnSkkPvpHiPEMcuZMUcxUSST7xjlybeEbYse7lnpy/HEoNyH1UBBfhXHJU8sk173YV9o8YSidU5FH0MT8G4xMkTUkOCDRxd9C+kZRzSvk2ngVcI9zhCIrcIx6Z8lM1NlCo2ILEe8XGjrTs42hjQ1okaEaARG0IREjQhEAURkQjRIRDSIYEZENIiQiEIgERER0PIjoACLQuWHtCtEWWMaOaHtHNBYxjRzRI0c0FgRtHNEjRzQWIjaOaJGhGgsDP+NsIZmCnJS+YJCw1+UhRt0BjzHwnISylEByWD9BHtpTHiPiDw8v+ImoQk5RMUwAoK/s3vHLqa7Z26O7dGpmFITXKB1IAjLeMMMMqFgWLP3tFvE8EM+RKQVf1EUBJooMAUv6Bj3e7xJwzw/lC0z2ZRSWBAFHcsig9No41UebPTnumttGi/wCkq1nDTQoUE3lO/Il29h7xtyIqcCwSZUiWhKAgAOUjc1PrF5o9SHEUeDP4mRtCERI0NaLJGEQ0iJGhCILERtDSIlIhrQARkQ0iJSIaRBYEbQkSEQkMAk0K0OaOaMrKEaOaHNCtBYxrRzQ5o5oLAa0c0OaK/EM4lqKCQoVpsL/J4TlSscY7pJErRzRFgZ2dAUb2PcfjxO0ClatBKLi2n7DWjFeO8KtLqk8qlpvuUkP65W9o3CUvQQI8X4VX8MVFLEKSUvRy7H5Exlnpwdm2lbWRUeV/w+KEtBGKBvlSAcz7EZfrSNl4bwqpq0eaQVJTmU1iaAfV/SKCc39oB7W+cHfCzCaUn4lILdagmOLG05qz1M1rG9tmlaEaJCIRo9SzwyKIsTOCE5lOwuwf5CvtGV4RiTJxE4GQsqK1usvUGYSmqhZmA0pF7GTJy5ayCgqSzAqSKEg9HpVu28ZZMu1G+LDvlXyD6ah945oFjGKUjJmAUUNmQ/KWbMkkK1dnGkRIxmISGKpa2YEtlzH/AO1PYxoppmTg0FyIQiKM7iSkplky3KlhKwknlBfmBKWUxyuKUJNWrdTNSbKB7EQ9xNCFMNIjp89CSkKUElRIS+pAJLegJ9IkFaiHYURNHR02YlNVKCR1LfWFgsKCTQrQ5o5oysuhoEK0OaOaCwoa0c0PaOaCwoY0CuK45IzSyVJNOYMx6NTpqIMNGS44r+pOSCQRlIZjXKmwNL6RhqJ1E6dJBSyc+AnwviClFMsJl5XPMlKUksD/AGtV2DVgwriEiV/7iMx72jOYEqQFTlOqYsnmy5cz8y1AdVH/ALYH4jHFRGYNWsc/quMaTO1YIzm5NHoHCuJy5pJQhKALbmMv4r85aC8wFCKlLh2Go3baK3DOJBKwlOx+kAMZxEkqBNHI+Zjm3N5pX4X3CCSyuK8IllzUlIJvbvWGSsRkmJWCAQaHb8EUF4kAuLQ5RB1i1E63yj1Thj+SozilZ+LZh3vpFQ4yQo8iiDsdIzPhniJEuYhRJGQ37KiosjOctoWHLOM5pPjj+DiWGM5yTXQfkKZU9THlH2JEZfhi84uS6EkVuCz11DwawWPUykM6lJIQXZ1McoJ6mMv4Z4ZiMOlKcSkpXz5UkhXK73BIud46c0t8FLwTgh6WVwfv0arhaCohKqhKOVlHlqLM0X18PSzAqHShH/cDEPAwCFK1fL6M/wBfoIKERvgS9NWcuql+a6BUvhmUAJKSAAA4ILANcH7RDOwUwqepTlIZwakgvzNt84MtCERtSMNzM9xGQrKWl5iASl0sApi3w03D9YD8JwKAlY8vIS4ooJoUsWJGte0bSf8ACrsYhwUv+ml2NIVcj3cGX4tjZxSkeUCASL7Ej+6trwkFOLISJgAAHLcDqY6E0Un4RpwqvpDgqMHNOIXynEkhmICWJ9X94dhEzJQOWdMYu2VLpcAl1F6Bu8PaQppukbt4V4yeF4vOTyqmIWTUOGLdgfnD8H4kmLzMmXyqKaE6a+sG32BTVWamFeMvi+L4hQaXkQdyM3sHDH3gb5+O/wD2P+3/ADD2Mn1Im4Ko8u4tisVLxE9KJSZ6PMmFKioIKHUSQXvlJIHQQcRjcWAQtaSDUlgC1NGbSA/D1FRWTdRJ9yY5dT+FJM79CtzbTNbhJq5GFlpmlJnZGLFwHJLB6sAQH6RkeM40IVLc/EvL7g/doIJxJIclzvAvinD0TZMxa82cFHlbDmGYv1FPSOf42d9LFFfov3CPC5n9VI15v/ExQ4mQFrFmUe/eKuBxJRiZAOqwPcNHeIFEYmaOo+aQR6XjnX9//X7nPLjUv/H7lJc8MwYi5Jv0i1h1b2gNiAUkbOfWrxZk4phU1/3vHS0bqXJruEfBOL6Af+QgXM4sn+JEkGoSSe9GH50ifh6yMGFC82af/ql/un5xRw+Hw6QaEznKsz2L9dGpGGCG+U38/wCKRjDIoOU/Mq/ZUa3hSUKLrJcNl6Hf6RZ8SzRnkHqsU6p/xAXAz6Vhq5uZYqSEl22LD9/lGu+otG8sVyUvAc8MTxmmo/4qHzSfoPeDipg3HvGFTiPLnA5soIUCXYVY39IIScUCM3mSwncrHyHxH0Bjs07uB5msW3K/map44xmf5xKQQBNJpUpSWB2rfSrQk7i0twROJfcKH1DNG1HNYex5/pq7Q6SOUdh9IATuIqUhgpwdfzSI0T1CoJHrAkFljjGEVOmlKV5SkCrPpZnG4MJDMFxFpi1KDuAPaOhbbK3tdGax+KnrloSgmU5KinPzBQLAqCelnIPSKnHhLK0zioJCctpvNVRyOlIbMQNWHoI1k/wtNcrkGSUE/Ct5ah0SDm5X3IPSC3GfB8qfLR/+T5eRDNKKQolqu6T7uI5ea3N99ndtimoqPC6f17XRhp6JvmJnmUaJSMzgoDtRS0vmLk2cl+sVcDxISZsxCqpU6wsFwNwEkhwNhG2keEUol+WZ0xaSvzCFsAVanlFCQ4dqOdWYTxbwGta1+VNRLQouElJUU2cA0o+naMlkkumbrDhn8fBV8M4pWIB1WcytmbKwFWOtBUdqwQxixJRzqU4oSUsSa2SkkAdXYxf8P4STw9GVU6WHDLOaqlpJObLowUzdBAnxh4hRPwwEs0UsEMCSqXfahJAoCaNuQKjnmjLLpcc5Ol2C8ZxCUJ6FB1FcsooqwJJ+E1BprpEvDVMI1vhfh+HXhpEwolTV5P8A3FJClAsxGf4qDlvaM3NwwROmSUFyhRAGoGl9nAeMsk3LlnTp4RhaRTxU/Jm7U7k0+cN4VmVh5i8kwJmLUoKIDqCSEmg+FKcrV21ip4vR5aUJGIlpmFytKVEqSGGSqaPc+gg//wCqguUhUrDpWoy8k0+YAUPmSvlY5mCQu1laMYuFpX5M80lKSXjkEpkhRQrVCkqHoQYu+IuHhWJKjYoT8nH2irLDJgl4nLGUvQpPyY/cxxydZY/O0VmpZoPzZnlYJIUQdmT1J/D7Q+dwrld/ysMViCZgfZ7+npBXh4MxaE3dQB7XPyBjonLarZbcUmy/j8OJUqRK/sRXuwD/ACPvAPifE0pSyZaXA5ioAgjoQoEHrGh4lJVOxHloUEkskEhwCzuQDVqwakeFJRlpTOJmLADqClAUNGGY2oA5NoWinsx2+39+Tjlh3YoJ/X9zzjD8caaEqAAVqNHZh2uPbrBvArqo6vBPHeDZJxkpykoV/e9cqVFThFVEqKPc3q1GTh5hnKR5C5IrlVMSUS1ZRZJKlVIcgOzA2i588o6sUq/DJ/QhxxQVJz/C7UepNhy1qWitkwoepDEjXTuIvYvATlMyOZiUpUyXuMxcPlF8wsWLw3h/DRiJs2XLRJeXlYzOYgsoKAIS+XMz9hG2nyOKo59ZhWR7l/wpomySCRMWnawe9A9zS3aOm4pBYZlnMklPKCCBQ8w9I0vDfCKQl5yc00KdwspRUAlSWDir0I+sZ0cCxhn+bNkqTLlqfmmpKAkEEksSo0cjcisX/UOzFaSPdsiRjEIVlBWDUtkOlN/leLs/i65XJ5UuYtw+YtdwGZQF6Uf0aBk7BK82WpUmacPOmJSpTfCHADLL1zFV2oCGsTRxwUhC5qVEJSQkuQos6mSNDUJFN3EJ55NouOlik7KfEfEOIKyZaxLBJJSEhhs2cE/OFi/xNICgJkzyyh0EBl5VcrpZJYW/Kx0P1ifQ8HrCZ6iTy9Bce7PFhD6imm/tCpNenrEia2H57xxnSNyaQi5ZIISQDuQ/ycP7xKhNI4kuYYAfgnhuXIM1ROdU1ZUokNuWYqINSa0vGePg+fJUkyFSSmWXlKmqVmTSjhKcpa1X943Tk6UhqRq0Pc6obbbtsEcMk4xMpYXPCVKHwynCMzAOD8YoB8KgHctWMJx/w/ipSKpSc0z40qcqK6BIJZRD0JI2j1QDWBfFeEeatCxMKCgggEZgSCDUEtloXZrvD3Ppkrh2jyPxtwqXIEkhYK1pZaQGKSmhPVJcV1L7FtB/0mI8rF51S8gSFBCyHUUpVnKUm7JKX7iLXiXwJiMSSvzJOZNEMVAEO7FwWYvrFDBeGcRgh/W8tSOYIWg/qWEBV6tlQdNTUxtJx20jOEW8nIxamS8FOPc2DkTNvLfspLH5tFHGIGStoLGQJvDst2l/NB/xHm6h7ZQl8/5L1bqUJfMx6EJ84sKBALAtqaxo/CCCqco/pQl+jqNPlmjPYOb/AFFBjZLntT2vGu8PIErCzZ2qs6h2SGT8wfeL1cqx154FqHWNpe7oscDdeKKgWPOoEEbtVwaMe/URe4z4Y/iFDPPnpAY8k5mIZmSZZAetYE+EiROl/wDFQPbKT9hG7DxvF7VSNZxplNGBDIcqdCQkKKgo0atRcsKtFpKbup+7fYQ461vppAvFJxXMU+UQSMoZThOpVzAE9m+0ISJZ/BsOtyqUhyMrgMWo4JSxIoKdIryPDeHlzFTJYmJWU5aTFc1yXL7tobekV/NxyFBPky1p3RMY9glZEC8bhMeVpUVIlSUBXmCbMMwLBBLqCdQdmAFKiKiNt1yyXF+KcThgTisApCRQLRNTMBP6aUUAbOR86QmM8YSl4dC5corWskeWZgQUEEuSXD1FGqW6RhPEU4rUUifImUYGSp0i1E0ApsO8VcMrCmWEErQUF1VYzC9yogt+rTURbj7si49JnqXDMPKxUgTP6qPNSy0icosxIKXJ+1aRXl+CpKSCidPDaOhQuP7kH8eLHgVaPLMgFImSwmYQVfpW5SXIFWYMBqLRoim1rA/nXpEu0F37mfneGZBHOhM4u7zgknp+jSwjoOMNo6EptBSFCSat8/rDkp7PDUqc1BEOPT6QhjiBuA0JlfpCu9Nfl84Sj1b2rAApLCre8cJm1fp9YalQe/uKw+41p1hANQe3bT0h0wk1Fxcf6jpSgS33EIuakBwQ0AhEEH/dYBeLFugIvr7bwaCnZmI3EZvxMo+YlNQMrl73VAXDszGLlnLSxg94aS+HY2JX7EmB+IAytvqIveGFvLUNlkfIRya5flfqY67nH+piiFImql3UDk6kuQPzrGx48jysImUDU5EPuzEn1Y+8X/5RJM7z8n9Td6OAwLWdoH+JJwMyWjYFR9aD6GMvWWfJBL25f1MY5vWyQXjkXwiAmenMWdKgO7A/Yxt/L6/v84wnD15Z0pX/AMxbrRvnGwViUgjNmqWBvverx6HR2z5ZZCT8+h+kKoev50hAoqFxEZn7+mWsBA9Ti4vsIbnAa8Imckpd9Hfb0iLDY5Cxykv1SpLb+sAEk2ShdFJSruAR8xFFPBcKkhsPKOUul0BRBJcsTV3i+Zp2pq5+0UMRxAgsBBdBReAAP2FIciv+4z+N/iVVlz0Jq9UPRrUO+sdLnzEk5lroPiNR7JFvnCsdB4qD6iOjPJ4wsEjylTBopOUD3KrwsFhRoUSCQwp1h/k6G27wnm6knsIeuYWdu1IYh4pZm/NYjEwmgAPYfvEBSshnYdqfKJZKDuon2HuRAAqS12HsPpD1Bw/sdoSYKNZ9f9xwljXQf3PAA5CTrXsGMQzFjo/V3+dIkNQ706hvvDBP0Cn6t9zAByFJNAfSzfIRk/EK0nEZQolkDV9SW+capczQKD2e/bpHn3GZ6v42Y+hA9gNIEXHslnyqHteG+EZ48ycixGQtv8QJ+kTYhbpe1Izc7ErkzUzJYBVRLaKejH1aM8+P1IOKJz49+NpHpAtGSxE0TMQtb0BAT2TSnq59Yp47xLiDMXI8sSyk5SpyT3FA3zixw6QEt9AI5tJppY25S7OfS4HC5SJ5hykK/tUk+xEH1TFuVB5r0CQtki4q1GBq976gCM/jQ8siNJKUhcpCyPiQDYvUCw7x2yOtlnDY5XmCWpCjmS5I+FOwL1rX2izh8anMpIJ5SxIFOwq8BJUualylRKDpU739ezRLhFKVMI8ogC6lblvhB0oYmxUaBYcGjuNDU+0UE4MsSDl2Cqg1o+rP11iBKwCS6yTVnIFD/cSQBWw2hFTxzFYPK+hIHcv+0AjuJ4mYAlKEpWHZSisDvTpWK02ROJ+JOU1LO/QasHuYlXiKp2OqLMPV7CIkzMpYBhu7sW1pW14QyOevKwKT3RXT0J+0NcKPwspLEBROpo6HAzU1rE2OmpGUZwCTvfQWIsYgxktaQ6QSsEOVEMEuHzP09a9IALCZCQPgS50J/Z+nSOiGYyw4QlVi4Ul2Y9beusdAOg5Knp0f6/eLAAdyCOp/aIApIqB6gXhPNWSwB/O8UQTiWAbkP+aRywNanq/3iNKjqanXX0iQqH+VflYYEiVADmWNxu0R+al3zE9CaRGcQk79zClQFykP/cQO8ICUzyoG3YVilNAU4UnN0Ii2hSSKK9iDHZaORTdhABUw6CAyRlH5ZownFw2Lm/8AIf8AiI9GExqOkXo4+37x574mpjJra5CNf0Cv1houHY6bN5KwL4bhjMxUtAtmC+wTzfVhFqYt0xd8EIabOmUJSEoDvZRdRoDYAQWaS4RU8S4by8YVO+dCVP1HKfp84kwyzr0gv4rkedJTiEFKkocEgmxIBoQ9CBcxncPMdtoEJdBLFKdNYL8BwylYdBM7KliGCE2BIDkgnTpADETOWNX4blDyJRKlfC7UAFSSzB6+sNky4LMnCo+EjMf7gGc26sOgI1iFOCmJUDndPM4QgJSXdgXcgA1cEu9on4hMWhkoVlJ/UQSABo1mZ7kdKw2ZiVhBIImEM7Mkb3JLHuWiCCDDIVkqkpIJ1CwQam/S1IlEtJu/cs96NTTtE63UjME8zfCVOx//AJLHT2gbMxCgcq2SotzCxLimXM9bU62pCGOXLCiQSiYoFwAwWNLbtR6aw3EYSatKsqlJJFNCNmdw3ofSLcuclIoUgHQWDX1Yae8RHiQYksQHOdKsyaaFq+wMAFUYNaAkJUCs0OZZG5pmUSTd+kQYyVikrziXKUw+LNlNwCDTZ9TBXFmVNSxS5FdQRcakUuGiNcsTEeWpIanKoFmpoahizQwB5xctKiFFX/IgJT2Dmv8AiFhEYaZLJ8oSwi2UqUKhqux7V946EAeVi1BKSJeaj5SQCD6Fnif+LVlzKl5WFXUzbuW0iCehgbD3gWeLJLpUlgC3MQCql0pOlQKvFEhiTjEqYp1F0l/zSHTMJnqajY6xlMJi5Pmf0FqQlRAKCWD6lAPoDW1rQbxHFvL5ShSlUCaEOWFE0r3EA6LRkVNLUtX8tEc2SSGIfoQ49j9oXD8SSbAgZiLOXrfao+Yi6MSkmxdtQXPZ4AKOFw4RRKUpFWCeveJcTPDgFTE2B+3XpFqUUs4GV9/i+dohnSavleuv5eARSw+F0A9y7OXLk+sY/wAUJAxagCPhR9I3uVhzFhsKPHnPi6c2JU2mUfJ4SLh2V/PcEVpGm8EqCJK1ZcxWtRboAwr3+8YydPYXvHovh/BZMLLBABygmoZzXXvDNMj4J+I4nzJMyWZakugippVOhDpJfR4894dNcOT36R6QpABY0UXYWJpVhrHmEleVRFmJDdiRAiYF7GTx1jWcJwU6WkISrLRPKwU9Ob9Wpcvox3jEpUFTEA/qWlPuQ8eoysRKRlR5wrQBSjmJ0DaQ2EyCZImcrfCHcFi5Lbh27EQ5M0qOTJlpcAgDYCjP/jpHT+MyEukzA4u9G6Ma/wC4C/8AqiWuaEgpSlqqW79LffeJozDE0JSTkyeYetL1JAPzgScOubNVN8ylkIel6XdiSSHDUAi2iXKWknkLlxyg0dqf5i5Jwi2qAK/ocONL3pAMEjhclRKlqJUQxAzBKmOqc22h63h2JwxSeUSmLZUqAAID0DAEsHOt4u4haErAVMQkkUCqEts8PGJlhnIUTYB1GrVYOPU79YQCYaXysUAVBbM4t3fe8dNkglxlExmB/VrYm7B6d4eudLWnkVuAUkHKbHcOOrxQ4mosEy5uVbggkFrh6s1dvpABXxOKxMlCRMmg1IdgCW1Lt8ukdFrGT5dEzJglkazFMDexsTCQw4CEkp2qaa11LD1uw0iESZJmmhKw5qFECzkEjLtaIDwWWBmSk5gC3OQCTpqGNrQs4eSkK82YyfiSoIWCnUAAaD1beGIvYtLB0odRs9UvrT7xSxZTNSpEzlJsUgAixABJcl9hbSGYLEmaApxkUOWqgdgSQ4r2DdYtIlhZC3KrEBKhlPY/q0hACEcMmpyZZ/MCRnKSSdmD2GpJ+0XxIqA6nBoQWFg4bY09QItrCwXJd/0lVB2pT/MUMbLRNGVaEnsMpcNV3fo8FjCWIlLSHJWxpypBbqSfmWP3iHhpmAEzFUCiyqVQWZ6DKXekDzgixCFqCmIGZVD02a1xr6xTTwnGrUApfKl3SjMxpqopCSX0hiNHLWCzFRSS5IdT1o7WT+0ebcdHm4qY3whavlGuIOHSpaic1aWqbP8AtGKc5s4uXJhI0iuSvPwZUtEsAlSlpDalzHrS8LysXFByg82jBwQAN6xhvBXD1zpqsQbI5UFtSKn0H1j0ZACU1AWQ7Ej5VhiyPngBzOG52cJYVDDNlL2BDAHs/aPNuNy/JnTBoFkXza763j1hKiSQ4SFOeUM3qNevePPPHWESJiJyFBSJguDqnX1De0CCD5A81wEqH6SD6/n1j0k8LSr45IdV1ByX1VWife/ePOZ88KltlLkaepj1PA8TzSpamotCSGBJUSnYCv5aCx5FTIv5NJWCFS3JActtr0PW/tHYPg8gSwlctJDfCoAlO9Q5Cn2MS4xUxLZS6brNgABpluSfveJMBhpeULQPi5nd3exJIeAyIsDhJEk5EcgNklV7mmYkk+sdMxyeZKczJNSku1Ou22kST5NTYqq1gxA3vretIpYXBryDzinOxJyOamtAKsLXgGD+KcNlrRmUpVAVZql00fUg0fSzCkWMDw1Kk5gCEEAhKTlG5LJa/r9YuSpyEOE5mGgY12Y/RyYtSMWlXMxCm9fUCEBUThlAZUywEAUNHUdwAWAteKqZ5coyMXABptcn8vDuJ49Ut2kzFA/rS69LsKj87wNwWPC5ZdJygE8+1dS2n1uYBliVwlNVGYGUSWVmBcl9Vd/wx0R4UEklSgmWwyFBNTrRi2mtY6EMl4uFTQMs5LChGagPszg6QAxHEmJlqdYC65kv3IAO+laRqSgiW6piQSKFSQrQsWFTWrHeM9h+D4fMGmrWQoCiQA73L1a1n1ikAZ4XjEZcpQZRAaqcoO6kivK/1gijh6nJlTEAt8JUcoc0UUs5NLEgXgamRJSxpMUASHUHJpUE2H3iTCsSSlkqf9T0OjpKtdoQM7GoxKaAlSwxGiFdAHJ1uo6aQOkjHqWElIQAak5SBroSSW094LzJpCVFKgVNYl61bL8TVOx7CK82YtZSxYVd3JFiHAAbMz8xBq3SARYVMSlQdypTMlIc70LsNXq3uItpmcwUZ2UNQvRnsX9mtSBp4VLZTrJJFwVZkjZLAgbt0ED5vAQDnM0qDbMCNmuNCS37wAEPFuKQrDLy/E6Q/TNuIxc1eVDjaCvGsDLlyZmRJKgwKnJaopXVj8xALHH+mIaNIdB/w3g1/wAOmYklyVslwAata5PqI1nClK+JWdJIdpiiAkGwY0BNaOWbrAThGLlDCS5SlpZSSGzFJDl1EEDQn5Q9XkYslCVqzAf3EUoHszk0rodIDNmgzJVcMXdnAoCC5r0EYPx9k/pBJBYKto2Vg3aNJ5MwhWdcyWlLJfzE1s6mQCQQGoW/fP8AivhGSWVpy5c4NLnMKqUCb2sK16OLsapGdkNl2aPTOBYQSsMgBLrUhOYkGlLW0FPSseccMw5mrSgD4iB6PX2DmPV8K4ALED2gKyME/wAxWjlYrIDsnbR0h3G7WprD08fIZKpEwak5CEju/vB7Cy01dKXv1isMErOVFZCSS6XcHY7gs1LDSAzspBZWykMoEO9713Gje+kJLUM2Qq5soflIbQuwYEmzdYJS2SWSE/mgED5y5rZylIY0Sbmtec67faEBHRRc1CbBn6Bzqevf0Gcf4qvDAc/MqooGYadO9dYLTMfRUzJMpQp1Df8Ax+dIiQJc4JUpAZ8zFJXcMfi+EsWI73gGVcLilTkoM0UUA4HKoPV3BetPaHcU8NpmIIClAkg0odL6G2sC+PyJaymXNZAzDIUaOWIIZjvo2l40xw5TlKSTlBAJdgKaOXPUwCMfxTh07MkSyQkJaswoL6l6O/SOjRnDpWTmQlQuxAodS3+frHQ0x2VDh0KDZlFVTmYAXqQmnbel3rEMrgoKgtKqj4bsaUL1cemkNn8FxE2WxSlKixLipYWUsXNg8Dx4YxhIzBOVw/8AUzUfYA/m0AWJ/KlpmKUma5D5eXzCHHNUUHcteEPDMQ7qmSsxPKT01YpGtMx+8XeKYaYFEfw5UUJCUKCSAcxq70d9j9YgwHBcTN5llKAgszpLWoAFMn/EAx0xOJ8t1pRMIZSSkBYI00+Krhi9BvEPC+OK84SykZ1UIVq40BNNfeCmDRiVqaUvD5UfqzOB0YA1+UN4jg8YFpKSlmYlBolujZi+9b6CALCfKgVUWG6tNqUAuQQ1vevPwilKSpr1cJdwzg2Z2s79BtamrCSkEEmgIAe/U31FHifDkBPKCE6Air5mqSXc9a1EIRl+MgKzS/MUtWQjLQ5cv6lkU+mloz6cMVlKSQASBRyTXaN0MMQVplyU86edRW1SkinKSW2peMVwjDhc6WgkgKUxIuO3WNIJNEylJdB/+SSySkImzCCXHmIDDokHXQUtBjCYaRLceUJYSxdTfpDupWp1ubxbwqpMhITLGQE61UTuTc9zDlYiUujhWpo4/aM7KK2Jx+Yk1CAyiWfPSqdgqza3jM+IEqWgrCZktIy8qmZSS2WlwQT9fTWIwslKD5YarsCwzGjtb86RkvGXHEqRkcKIICmqU2PaHH4hNOmR+D+Hla1rSooyJcqQRmcvbMCC4B94NzeJFKkJoEmy5hqO9ag0Dvdoynh7j6ZSVFLnMljR8rHUPetLxoZXEJU1lLV5YUGAmABJ0LpdzUGtL6xU1yKHRblYljmQoEgFwEkZhQuFm9dASOlIuYfjAZiia5VRySmgL1JcDorU9IpkS1gmTknJDZU35k7EtWOKppIKUC7LAIo71Z6n94goNoxAVmKSSXrmFElvQa6RNLxEwuClOVgwq/qkwBnzlBJUgLJYBmdJS93Gt6jppGfXx4IzIVMWUk5kmWTmSX/U+9XHaGFG5Mpy6U5kk1ffp/uIsQohLBJJ2r9YEcF8RoxFDmSXbmsR3s/SDszh4IsCKUbZm+g9oQdFHAcGIOaapClEgkUZLVASCLgtWL8/MArKT0BqB7VI9YrLSHL5QnUvZixBcU1/xDlsACDTd97dIBFRKkGs0mjgNmyu9eUWNr/76FmYgIJsSb0u1q0eOgGdicTlOUqS5qHJf0AEV5mJnAKCEqUssEhjlBoHJow1cPbeHYGYF1SXfmKyOU1sl9emjRckTcii/wALXJs1GA1s79YAA+P8OzJgpOmpU1Xqg2egY1PeJ8FhFSgETP6iiKrUpIF7BJ5lH30EEMXxFXllqKU+VJubUYsXI00JjuHzUT0gqCSQSxYFuo2cfWALZalBADi/Q7aCrDtEqHVRaQX6tTajuW/NIHKwnlnMhSgQQEgl05aOkg06vU9YWZikKYLVkWLjNQF63uRs2sMRNicOtT+XMygWLPXTuB9oq/zCckZVSgoi5lkKYb5b19dYqK4cqasqWvOA/ly8xSFAOFEgi76WpsYXESES5UxkUqAPMJBCQzcqnDtYWHtCGizieLgS1LOZIBZykgH1KQR6R51heIBE1BSeYLBAfr940Hiecs4eQh3CkhVCXLAAOdb/AFjzWcSFFixBNdQXvG2L3JyR4TPdP5GmYrOt2dwNc1wXOkMXw9MvMZQCCt3KirmVd20J3prBWTjAUjmJoK79XtAriRQXoXUCApKi+jnRrDeMHRasiTxHKnKQQoVIBCs1uYGgYndjePOPFK8y1kBIALFjct8T3UWavvWNjgkLykzJ6phuCRanfm0jK8TkFcmWt6HOSADRb1JU3MWCaPT1rWPuyq4Gf9PsPLmLWhbPldLgEUNbjqI0mL8Jy1cwKk3+Eu/YH6AxivDk3y8QOZhmAJewJYv7x61g5QNVFgOzH3h5bUuCIvgFSJuTKhLKBSABm51GofK3L1+msFpzlAC1eXmBDvzPuA14z3HOMmUsmVLHM+ZTXOtU/CWr6CJ/DvEFz88yYp7IA0Gp7vSvSJrgbZB4gwk1aFJSokpIKdCWehL13sNLxk5/B8SmYZZlKJ3A5T1zWj0iYMhy3cFhY73Fu/aHYFOZIZ7d26PuKC8CdCZlOCYZUoMpSc7/AA7B7Es9alo1vDp6/hSXGiTp07RS4zwhMz+5zQlJq3XcQMwC5oUynTlVRTMaUHS2tYm+bLrgPYuXMZSUnISOU35jfp2f2ij/ABiUlw6iEgrNAKB3YlgaGrV3LQa81OQrPUuo063oB/mAOKwqucpynMbXAcuXBBGp94okJypiCMxFa3uLGrx0ACpSKFSUdcxIU1+WoBfraOh0Kgz4dwZTKSg0ID/T5/cwZnTEITUBmtvFJU0IJU5qAAG+Hdu9/QRS81c5eRyCCD6CzN606QrCiwZhIXlWk1IFPh6EpL6dDe0N4UkodRSM6jUCgDEsRs7v6mLowiUnM597k7w1zoN6v+9YBE0yxNewrT1+0DpuClKUDlTTcOdWZT0INWiecCpJALUPMLjqPwxXwsokgkMLpB2YMRU5Sz2hgWVz8gTplFOmlIG4yaxsSCoOLhTAFn0ru9ouzJYVNrswvStv8iGrw7H/AJbRDKRnPEM4TJ6Uqt5YArlq7l1aA7x57xvD5ZywEsDUByrStTU1ePWcZwpBUJqwcyQ7UKWehIIqWe2+tIo+IOAy56QA6XryhII2uGjbHNImf4lRnPD3iWYnKmZMUUqI5jUpqNb5Wf7R6HLKVIzAgjQu5LtTpHk+M4eqSvyzoKdQbHvGk8OcZWppKtGY6hmAt6D0EKcV2gjL2ZrFysoKhLoalmZR1J3jyGeZiVKCVFPMXGj60j1zDYhRJCRStzt+GBHF/C0ucVLS8tZq9wSbkjfsfSJxyUXyE79jznDBne5vG88N8ZVNQJJVzAMLcw0D/wBwtSMjxXCCWsJH9o9S5B+YMPwqyhIKbvGzSmjNXFnoKMBMQVTMqlqNMrgEjq7JcHq7PBrDKSQOQp0LD7iBGAxZnJlLU9QzA3Ju+9iX6QXUsEFALK+RN/3PrHObPkjxakbCm4b21hmHxaMwllRCmdtK9x3gZxcLEtSkgFSQaE36P7wKwfEpaJbLdC71AWNX3cVeEh0bXCzELBAv0PzgZjsCEqClLZLu5LN3bStzAn+bzUc6paFhqKQSlShuxFIuI4vJPLMNSASOYgudKbuKxVC66CEuTTlW9fSFXKq1RrTV39I5ZUzoNWoNLU7WikviqykZkBKiWYlya6EOHIrU0eChC4rDJUGmoQutlDZ6/P5wsNKVKqWf87QsMD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" name="AutoShape 10" descr="data:image/jpeg;base64,/9j/4AAQSkZJRgABAQAAAQABAAD/2wCEAAkGBxITEhUTExIVFhUXFxgYGBgXFx8aGRgbHRgYHRgaGxoaHSggHxslHh0XITEhJiorLi8uGh8zODMsNygtLisBCgoKDg0OGhAQGi0lHSYtLS0tLS0tLS0tLS0tLy0tLS0tLS0tKy0tLS0tLS0tLS0tLS0tLS0tLS0tLS0tLS0tLf/AABEIAP8AxgMBIgACEQEDEQH/xAAbAAABBQEBAAAAAAAAAAAAAAAFAQIDBAYAB//EAD4QAAECBAQEBAUCBgEDBAMAAAECEQADITEEEkFRBSJhcQYTgZEyobHB8ELRFBUjUuHxcgeishYzYpIkVIL/xAAZAQADAQEBAAAAAAAAAAAAAAAAAQIDBAX/xAAtEQACAgEEAQIEBQUAAAAAAAAAAQIRAwQSITFRE0EyYXHBIiOBkbEUM3KCof/aAAwDAQACEQMRAD8A0rQrQ5oVo7jzxrRzQ8COaABrQjQ9o5oAGNHND2jmgAY0K0OaOaABrQD414klSFZHdb1Ho/7Re49jTJw8yalnSkkPvpHiPEMcuZMUcxUSST7xjlybeEbYse7lnpy/HEoNyH1UBBfhXHJU8sk173YV9o8YSidU5FH0MT8G4xMkTUkOCDRxd9C+kZRzSvk2ngVcI9zhCIrcIx6Z8lM1NlCo2ILEe8XGjrTs42hjQ1okaEaARG0IREjQhEAURkQjRIRDSIYEZENIiQiEIgERER0PIjoACLQuWHtCtEWWMaOaHtHNBYxjRzRI0c0FgRtHNEjRzQWIjaOaJGhGgsDP+NsIZmCnJS+YJCw1+UhRt0BjzHwnISylEByWD9BHtpTHiPiDw8v+ImoQk5RMUwAoK/s3vHLqa7Z26O7dGpmFITXKB1IAjLeMMMMqFgWLP3tFvE8EM+RKQVf1EUBJooMAUv6Bj3e7xJwzw/lC0z2ZRSWBAFHcsig9No41UebPTnumttGi/wCkq1nDTQoUE3lO/Il29h7xtyIqcCwSZUiWhKAgAOUjc1PrF5o9SHEUeDP4mRtCERI0NaLJGEQ0iJGhCILERtDSIlIhrQARkQ0iJSIaRBYEbQkSEQkMAk0K0OaOaMrKEaOaHNCtBYxrRzQ5o5oLAa0c0OaK/EM4lqKCQoVpsL/J4TlSscY7pJErRzRFgZ2dAUb2PcfjxO0ClatBKLi2n7DWjFeO8KtLqk8qlpvuUkP65W9o3CUvQQI8X4VX8MVFLEKSUvRy7H5Exlnpwdm2lbWRUeV/w+KEtBGKBvlSAcz7EZfrSNl4bwqpq0eaQVJTmU1iaAfV/SKCc39oB7W+cHfCzCaUn4lILdagmOLG05qz1M1rG9tmlaEaJCIRo9SzwyKIsTOCE5lOwuwf5CvtGV4RiTJxE4GQsqK1usvUGYSmqhZmA0pF7GTJy5ayCgqSzAqSKEg9HpVu28ZZMu1G+LDvlXyD6ah945oFjGKUjJmAUUNmQ/KWbMkkK1dnGkRIxmISGKpa2YEtlzH/AO1PYxoppmTg0FyIQiKM7iSkplky3KlhKwknlBfmBKWUxyuKUJNWrdTNSbKB7EQ9xNCFMNIjp89CSkKUElRIS+pAJLegJ9IkFaiHYURNHR02YlNVKCR1LfWFgsKCTQrQ5o5oysuhoEK0OaOaCwoa0c0PaOaCwoY0CuK45IzSyVJNOYMx6NTpqIMNGS44r+pOSCQRlIZjXKmwNL6RhqJ1E6dJBSyc+AnwviClFMsJl5XPMlKUksD/AGtV2DVgwriEiV/7iMx72jOYEqQFTlOqYsnmy5cz8y1AdVH/ALYH4jHFRGYNWsc/quMaTO1YIzm5NHoHCuJy5pJQhKALbmMv4r85aC8wFCKlLh2Go3baK3DOJBKwlOx+kAMZxEkqBNHI+Zjm3N5pX4X3CCSyuK8IllzUlIJvbvWGSsRkmJWCAQaHb8EUF4kAuLQ5RB1i1E63yj1Thj+SozilZ+LZh3vpFQ4yQo8iiDsdIzPhniJEuYhRJGQ37KiosjOctoWHLOM5pPjj+DiWGM5yTXQfkKZU9THlH2JEZfhi84uS6EkVuCz11DwawWPUykM6lJIQXZ1McoJ6mMv4Z4ZiMOlKcSkpXz5UkhXK73BIud46c0t8FLwTgh6WVwfv0arhaCohKqhKOVlHlqLM0X18PSzAqHShH/cDEPAwCFK1fL6M/wBfoIKERvgS9NWcuql+a6BUvhmUAJKSAAA4ILANcH7RDOwUwqepTlIZwakgvzNt84MtCERtSMNzM9xGQrKWl5iASl0sApi3w03D9YD8JwKAlY8vIS4ooJoUsWJGte0bSf8ACrsYhwUv+ml2NIVcj3cGX4tjZxSkeUCASL7Ej+6trwkFOLISJgAAHLcDqY6E0Un4RpwqvpDgqMHNOIXynEkhmICWJ9X94dhEzJQOWdMYu2VLpcAl1F6Bu8PaQppukbt4V4yeF4vOTyqmIWTUOGLdgfnD8H4kmLzMmXyqKaE6a+sG32BTVWamFeMvi+L4hQaXkQdyM3sHDH3gb5+O/wD2P+3/ADD2Mn1Im4Ko8u4tisVLxE9KJSZ6PMmFKioIKHUSQXvlJIHQQcRjcWAQtaSDUlgC1NGbSA/D1FRWTdRJ9yY5dT+FJM79CtzbTNbhJq5GFlpmlJnZGLFwHJLB6sAQH6RkeM40IVLc/EvL7g/doIJxJIclzvAvinD0TZMxa82cFHlbDmGYv1FPSOf42d9LFFfov3CPC5n9VI15v/ExQ4mQFrFmUe/eKuBxJRiZAOqwPcNHeIFEYmaOo+aQR6XjnX9//X7nPLjUv/H7lJc8MwYi5Jv0i1h1b2gNiAUkbOfWrxZk4phU1/3vHS0bqXJruEfBOL6Af+QgXM4sn+JEkGoSSe9GH50ifh6yMGFC82af/ql/un5xRw+Hw6QaEznKsz2L9dGpGGCG+U38/wCKRjDIoOU/Mq/ZUa3hSUKLrJcNl6Hf6RZ8SzRnkHqsU6p/xAXAz6Vhq5uZYqSEl22LD9/lGu+otG8sVyUvAc8MTxmmo/4qHzSfoPeDipg3HvGFTiPLnA5soIUCXYVY39IIScUCM3mSwncrHyHxH0Bjs07uB5msW3K/map44xmf5xKQQBNJpUpSWB2rfSrQk7i0twROJfcKH1DNG1HNYex5/pq7Q6SOUdh9IATuIqUhgpwdfzSI0T1CoJHrAkFljjGEVOmlKV5SkCrPpZnG4MJDMFxFpi1KDuAPaOhbbK3tdGax+KnrloSgmU5KinPzBQLAqCelnIPSKnHhLK0zioJCctpvNVRyOlIbMQNWHoI1k/wtNcrkGSUE/Ct5ah0SDm5X3IPSC3GfB8qfLR/+T5eRDNKKQolqu6T7uI5ea3N99ndtimoqPC6f17XRhp6JvmJnmUaJSMzgoDtRS0vmLk2cl+sVcDxISZsxCqpU6wsFwNwEkhwNhG2keEUol+WZ0xaSvzCFsAVanlFCQ4dqOdWYTxbwGta1+VNRLQouElJUU2cA0o+naMlkkumbrDhn8fBV8M4pWIB1WcytmbKwFWOtBUdqwQxixJRzqU4oSUsSa2SkkAdXYxf8P4STw9GVU6WHDLOaqlpJObLowUzdBAnxh4hRPwwEs0UsEMCSqXfahJAoCaNuQKjnmjLLpcc5Ol2C8ZxCUJ6FB1FcsooqwJJ+E1BprpEvDVMI1vhfh+HXhpEwolTV5P8A3FJClAsxGf4qDlvaM3NwwROmSUFyhRAGoGl9nAeMsk3LlnTp4RhaRTxU/Jm7U7k0+cN4VmVh5i8kwJmLUoKIDqCSEmg+FKcrV21ip4vR5aUJGIlpmFytKVEqSGGSqaPc+gg//wCqguUhUrDpWoy8k0+YAUPmSvlY5mCQu1laMYuFpX5M80lKSXjkEpkhRQrVCkqHoQYu+IuHhWJKjYoT8nH2irLDJgl4nLGUvQpPyY/cxxydZY/O0VmpZoPzZnlYJIUQdmT1J/D7Q+dwrld/ysMViCZgfZ7+npBXh4MxaE3dQB7XPyBjonLarZbcUmy/j8OJUqRK/sRXuwD/ACPvAPifE0pSyZaXA5ioAgjoQoEHrGh4lJVOxHloUEkskEhwCzuQDVqwakeFJRlpTOJmLADqClAUNGGY2oA5NoWinsx2+39+Tjlh3YoJ/X9zzjD8caaEqAAVqNHZh2uPbrBvArqo6vBPHeDZJxkpykoV/e9cqVFThFVEqKPc3q1GTh5hnKR5C5IrlVMSUS1ZRZJKlVIcgOzA2i588o6sUq/DJ/QhxxQVJz/C7UepNhy1qWitkwoepDEjXTuIvYvATlMyOZiUpUyXuMxcPlF8wsWLw3h/DRiJs2XLRJeXlYzOYgsoKAIS+XMz9hG2nyOKo59ZhWR7l/wpomySCRMWnawe9A9zS3aOm4pBYZlnMklPKCCBQ8w9I0vDfCKQl5yc00KdwspRUAlSWDir0I+sZ0cCxhn+bNkqTLlqfmmpKAkEEksSo0cjcisX/UOzFaSPdsiRjEIVlBWDUtkOlN/leLs/i65XJ5UuYtw+YtdwGZQF6Uf0aBk7BK82WpUmacPOmJSpTfCHADLL1zFV2oCGsTRxwUhC5qVEJSQkuQos6mSNDUJFN3EJ55NouOlik7KfEfEOIKyZaxLBJJSEhhs2cE/OFi/xNICgJkzyyh0EBl5VcrpZJYW/Kx0P1ifQ8HrCZ6iTy9Bce7PFhD6imm/tCpNenrEia2H57xxnSNyaQi5ZIISQDuQ/ycP7xKhNI4kuYYAfgnhuXIM1ROdU1ZUokNuWYqINSa0vGePg+fJUkyFSSmWXlKmqVmTSjhKcpa1X943Tk6UhqRq0Pc6obbbtsEcMk4xMpYXPCVKHwynCMzAOD8YoB8KgHctWMJx/w/ipSKpSc0z40qcqK6BIJZRD0JI2j1QDWBfFeEeatCxMKCgggEZgSCDUEtloXZrvD3Ppkrh2jyPxtwqXIEkhYK1pZaQGKSmhPVJcV1L7FtB/0mI8rF51S8gSFBCyHUUpVnKUm7JKX7iLXiXwJiMSSvzJOZNEMVAEO7FwWYvrFDBeGcRgh/W8tSOYIWg/qWEBV6tlQdNTUxtJx20jOEW8nIxamS8FOPc2DkTNvLfspLH5tFHGIGStoLGQJvDst2l/NB/xHm6h7ZQl8/5L1bqUJfMx6EJ84sKBALAtqaxo/CCCqco/pQl+jqNPlmjPYOb/AFFBjZLntT2vGu8PIErCzZ2qs6h2SGT8wfeL1cqx154FqHWNpe7oscDdeKKgWPOoEEbtVwaMe/URe4z4Y/iFDPPnpAY8k5mIZmSZZAetYE+EiROl/wDFQPbKT9hG7DxvF7VSNZxplNGBDIcqdCQkKKgo0atRcsKtFpKbup+7fYQ461vppAvFJxXMU+UQSMoZThOpVzAE9m+0ISJZ/BsOtyqUhyMrgMWo4JSxIoKdIryPDeHlzFTJYmJWU5aTFc1yXL7tobekV/NxyFBPky1p3RMY9glZEC8bhMeVpUVIlSUBXmCbMMwLBBLqCdQdmAFKiKiNt1yyXF+KcThgTisApCRQLRNTMBP6aUUAbOR86QmM8YSl4dC5corWskeWZgQUEEuSXD1FGqW6RhPEU4rUUifImUYGSp0i1E0ApsO8VcMrCmWEErQUF1VYzC9yogt+rTURbj7si49JnqXDMPKxUgTP6qPNSy0icosxIKXJ+1aRXl+CpKSCidPDaOhQuP7kH8eLHgVaPLMgFImSwmYQVfpW5SXIFWYMBqLRoim1rA/nXpEu0F37mfneGZBHOhM4u7zgknp+jSwjoOMNo6EptBSFCSat8/rDkp7PDUqc1BEOPT6QhjiBuA0JlfpCu9Nfl84Sj1b2rAApLCre8cJm1fp9YalQe/uKw+41p1hANQe3bT0h0wk1Fxcf6jpSgS33EIuakBwQ0AhEEH/dYBeLFugIvr7bwaCnZmI3EZvxMo+YlNQMrl73VAXDszGLlnLSxg94aS+HY2JX7EmB+IAytvqIveGFvLUNlkfIRya5flfqY67nH+piiFImql3UDk6kuQPzrGx48jysImUDU5EPuzEn1Y+8X/5RJM7z8n9Td6OAwLWdoH+JJwMyWjYFR9aD6GMvWWfJBL25f1MY5vWyQXjkXwiAmenMWdKgO7A/Yxt/L6/v84wnD15Z0pX/AMxbrRvnGwViUgjNmqWBvverx6HR2z5ZZCT8+h+kKoev50hAoqFxEZn7+mWsBA9Ti4vsIbnAa8Imckpd9Hfb0iLDY5Cxykv1SpLb+sAEk2ShdFJSruAR8xFFPBcKkhsPKOUul0BRBJcsTV3i+Zp2pq5+0UMRxAgsBBdBReAAP2FIciv+4z+N/iVVlz0Jq9UPRrUO+sdLnzEk5lroPiNR7JFvnCsdB4qD6iOjPJ4wsEjylTBopOUD3KrwsFhRoUSCQwp1h/k6G27wnm6knsIeuYWdu1IYh4pZm/NYjEwmgAPYfvEBSshnYdqfKJZKDuon2HuRAAqS12HsPpD1Bw/sdoSYKNZ9f9xwljXQf3PAA5CTrXsGMQzFjo/V3+dIkNQ706hvvDBP0Cn6t9zAByFJNAfSzfIRk/EK0nEZQolkDV9SW+capczQKD2e/bpHn3GZ6v42Y+hA9gNIEXHslnyqHteG+EZ48ycixGQtv8QJ+kTYhbpe1Izc7ErkzUzJYBVRLaKejH1aM8+P1IOKJz49+NpHpAtGSxE0TMQtb0BAT2TSnq59Yp47xLiDMXI8sSyk5SpyT3FA3zixw6QEt9AI5tJppY25S7OfS4HC5SJ5hykK/tUk+xEH1TFuVB5r0CQtki4q1GBq976gCM/jQ8siNJKUhcpCyPiQDYvUCw7x2yOtlnDY5XmCWpCjmS5I+FOwL1rX2izh8anMpIJ5SxIFOwq8BJUualylRKDpU739ezRLhFKVMI8ogC6lblvhB0oYmxUaBYcGjuNDU+0UE4MsSDl2Cqg1o+rP11iBKwCS6yTVnIFD/cSQBWw2hFTxzFYPK+hIHcv+0AjuJ4mYAlKEpWHZSisDvTpWK02ROJ+JOU1LO/QasHuYlXiKp2OqLMPV7CIkzMpYBhu7sW1pW14QyOevKwKT3RXT0J+0NcKPwspLEBROpo6HAzU1rE2OmpGUZwCTvfQWIsYgxktaQ6QSsEOVEMEuHzP09a9IALCZCQPgS50J/Z+nSOiGYyw4QlVi4Ul2Y9beusdAOg5Knp0f6/eLAAdyCOp/aIApIqB6gXhPNWSwB/O8UQTiWAbkP+aRywNanq/3iNKjqanXX0iQqH+VflYYEiVADmWNxu0R+al3zE9CaRGcQk79zClQFykP/cQO8ICUzyoG3YVilNAU4UnN0Ii2hSSKK9iDHZaORTdhABUw6CAyRlH5ZownFw2Lm/8AIf8AiI9GExqOkXo4+37x574mpjJra5CNf0Cv1houHY6bN5KwL4bhjMxUtAtmC+wTzfVhFqYt0xd8EIabOmUJSEoDvZRdRoDYAQWaS4RU8S4by8YVO+dCVP1HKfp84kwyzr0gv4rkedJTiEFKkocEgmxIBoQ9CBcxncPMdtoEJdBLFKdNYL8BwylYdBM7KliGCE2BIDkgnTpADETOWNX4blDyJRKlfC7UAFSSzB6+sNky4LMnCo+EjMf7gGc26sOgI1iFOCmJUDndPM4QgJSXdgXcgA1cEu9on4hMWhkoVlJ/UQSABo1mZ7kdKw2ZiVhBIImEM7Mkb3JLHuWiCCDDIVkqkpIJ1CwQam/S1IlEtJu/cs96NTTtE63UjME8zfCVOx//AJLHT2gbMxCgcq2SotzCxLimXM9bU62pCGOXLCiQSiYoFwAwWNLbtR6aw3EYSatKsqlJJFNCNmdw3ofSLcuclIoUgHQWDX1Yae8RHiQYksQHOdKsyaaFq+wMAFUYNaAkJUCs0OZZG5pmUSTd+kQYyVikrziXKUw+LNlNwCDTZ9TBXFmVNSxS5FdQRcakUuGiNcsTEeWpIanKoFmpoahizQwB5xctKiFFX/IgJT2Dmv8AiFhEYaZLJ8oSwi2UqUKhqux7V946EAeVi1BKSJeaj5SQCD6Fnif+LVlzKl5WFXUzbuW0iCehgbD3gWeLJLpUlgC3MQCql0pOlQKvFEhiTjEqYp1F0l/zSHTMJnqajY6xlMJi5Pmf0FqQlRAKCWD6lAPoDW1rQbxHFvL5ShSlUCaEOWFE0r3EA6LRkVNLUtX8tEc2SSGIfoQ49j9oXD8SSbAgZiLOXrfao+Yi6MSkmxdtQXPZ4AKOFw4RRKUpFWCeveJcTPDgFTE2B+3XpFqUUs4GV9/i+dohnSavleuv5eARSw+F0A9y7OXLk+sY/wAUJAxagCPhR9I3uVhzFhsKPHnPi6c2JU2mUfJ4SLh2V/PcEVpGm8EqCJK1ZcxWtRboAwr3+8YydPYXvHovh/BZMLLBABygmoZzXXvDNMj4J+I4nzJMyWZakugippVOhDpJfR4894dNcOT36R6QpABY0UXYWJpVhrHmEleVRFmJDdiRAiYF7GTx1jWcJwU6WkISrLRPKwU9Ob9Wpcvox3jEpUFTEA/qWlPuQ8eoysRKRlR5wrQBSjmJ0DaQ2EyCZImcrfCHcFi5Lbh27EQ5M0qOTJlpcAgDYCjP/jpHT+MyEukzA4u9G6Ma/wC4C/8AqiWuaEgpSlqqW79LffeJozDE0JSTkyeYetL1JAPzgScOubNVN8ylkIel6XdiSSHDUAi2iXKWknkLlxyg0dqf5i5Jwi2qAK/ocONL3pAMEjhclRKlqJUQxAzBKmOqc22h63h2JwxSeUSmLZUqAAID0DAEsHOt4u4haErAVMQkkUCqEts8PGJlhnIUTYB1GrVYOPU79YQCYaXysUAVBbM4t3fe8dNkglxlExmB/VrYm7B6d4eudLWnkVuAUkHKbHcOOrxQ4mosEy5uVbggkFrh6s1dvpABXxOKxMlCRMmg1IdgCW1Lt8ukdFrGT5dEzJglkazFMDexsTCQw4CEkp2qaa11LD1uw0iESZJmmhKw5qFECzkEjLtaIDwWWBmSk5gC3OQCTpqGNrQs4eSkK82YyfiSoIWCnUAAaD1beGIvYtLB0odRs9UvrT7xSxZTNSpEzlJsUgAixABJcl9hbSGYLEmaApxkUOWqgdgSQ4r2DdYtIlhZC3KrEBKhlPY/q0hACEcMmpyZZ/MCRnKSSdmD2GpJ+0XxIqA6nBoQWFg4bY09QItrCwXJd/0lVB2pT/MUMbLRNGVaEnsMpcNV3fo8FjCWIlLSHJWxpypBbqSfmWP3iHhpmAEzFUCiyqVQWZ6DKXekDzgixCFqCmIGZVD02a1xr6xTTwnGrUApfKl3SjMxpqopCSX0hiNHLWCzFRSS5IdT1o7WT+0ebcdHm4qY3whavlGuIOHSpaic1aWqbP8AtGKc5s4uXJhI0iuSvPwZUtEsAlSlpDalzHrS8LysXFByg82jBwQAN6xhvBXD1zpqsQbI5UFtSKn0H1j0ZACU1AWQ7Ej5VhiyPngBzOG52cJYVDDNlL2BDAHs/aPNuNy/JnTBoFkXza763j1hKiSQ4SFOeUM3qNevePPPHWESJiJyFBSJguDqnX1De0CCD5A81wEqH6SD6/n1j0k8LSr45IdV1ByX1VWife/ePOZ88KltlLkaepj1PA8TzSpamotCSGBJUSnYCv5aCx5FTIv5NJWCFS3JActtr0PW/tHYPg8gSwlctJDfCoAlO9Q5Cn2MS4xUxLZS6brNgABpluSfveJMBhpeULQPi5nd3exJIeAyIsDhJEk5EcgNklV7mmYkk+sdMxyeZKczJNSku1Ou22kST5NTYqq1gxA3vretIpYXBryDzinOxJyOamtAKsLXgGD+KcNlrRmUpVAVZql00fUg0fSzCkWMDw1Kk5gCEEAhKTlG5LJa/r9YuSpyEOE5mGgY12Y/RyYtSMWlXMxCm9fUCEBUThlAZUywEAUNHUdwAWAteKqZ5coyMXABptcn8vDuJ49Ut2kzFA/rS69LsKj87wNwWPC5ZdJygE8+1dS2n1uYBliVwlNVGYGUSWVmBcl9Vd/wx0R4UEklSgmWwyFBNTrRi2mtY6EMl4uFTQMs5LChGagPszg6QAxHEmJlqdYC65kv3IAO+laRqSgiW6piQSKFSQrQsWFTWrHeM9h+D4fMGmrWQoCiQA73L1a1n1ikAZ4XjEZcpQZRAaqcoO6kivK/1gijh6nJlTEAt8JUcoc0UUs5NLEgXgamRJSxpMUASHUHJpUE2H3iTCsSSlkqf9T0OjpKtdoQM7GoxKaAlSwxGiFdAHJ1uo6aQOkjHqWElIQAak5SBroSSW094LzJpCVFKgVNYl61bL8TVOx7CK82YtZSxYVd3JFiHAAbMz8xBq3SARYVMSlQdypTMlIc70LsNXq3uItpmcwUZ2UNQvRnsX9mtSBp4VLZTrJJFwVZkjZLAgbt0ED5vAQDnM0qDbMCNmuNCS37wAEPFuKQrDLy/E6Q/TNuIxc1eVDjaCvGsDLlyZmRJKgwKnJaopXVj8xALHH+mIaNIdB/w3g1/wAOmYklyVslwAata5PqI1nClK+JWdJIdpiiAkGwY0BNaOWbrAThGLlDCS5SlpZSSGzFJDl1EEDQn5Q9XkYslCVqzAf3EUoHszk0rodIDNmgzJVcMXdnAoCC5r0EYPx9k/pBJBYKto2Vg3aNJ5MwhWdcyWlLJfzE1s6mQCQQGoW/fP8AivhGSWVpy5c4NLnMKqUCb2sK16OLsapGdkNl2aPTOBYQSsMgBLrUhOYkGlLW0FPSseccMw5mrSgD4iB6PX2DmPV8K4ALED2gKyME/wAxWjlYrIDsnbR0h3G7WprD08fIZKpEwak5CEju/vB7Cy01dKXv1isMErOVFZCSS6XcHY7gs1LDSAzspBZWykMoEO9713Gje+kJLUM2Qq5soflIbQuwYEmzdYJS2SWSE/mgED5y5rZylIY0Sbmtec67faEBHRRc1CbBn6Bzqevf0Gcf4qvDAc/MqooGYadO9dYLTMfRUzJMpQp1Df8Ax+dIiQJc4JUpAZ8zFJXcMfi+EsWI73gGVcLilTkoM0UUA4HKoPV3BetPaHcU8NpmIIClAkg0odL6G2sC+PyJaymXNZAzDIUaOWIIZjvo2l40xw5TlKSTlBAJdgKaOXPUwCMfxTh07MkSyQkJaswoL6l6O/SOjRnDpWTmQlQuxAodS3+frHQ0x2VDh0KDZlFVTmYAXqQmnbel3rEMrgoKgtKqj4bsaUL1cemkNn8FxE2WxSlKixLipYWUsXNg8Dx4YxhIzBOVw/8AUzUfYA/m0AWJ/KlpmKUma5D5eXzCHHNUUHcteEPDMQ7qmSsxPKT01YpGtMx+8XeKYaYFEfw5UUJCUKCSAcxq70d9j9YgwHBcTN5llKAgszpLWoAFMn/EAx0xOJ8t1pRMIZSSkBYI00+Krhi9BvEPC+OK84SykZ1UIVq40BNNfeCmDRiVqaUvD5UfqzOB0YA1+UN4jg8YFpKSlmYlBolujZi+9b6CALCfKgVUWG6tNqUAuQQ1vevPwilKSpr1cJdwzg2Z2s79BtamrCSkEEmgIAe/U31FHifDkBPKCE6Air5mqSXc9a1EIRl+MgKzS/MUtWQjLQ5cv6lkU+mloz6cMVlKSQASBRyTXaN0MMQVplyU86edRW1SkinKSW2peMVwjDhc6WgkgKUxIuO3WNIJNEylJdB/+SSySkImzCCXHmIDDokHXQUtBjCYaRLceUJYSxdTfpDupWp1ubxbwqpMhITLGQE61UTuTc9zDlYiUujhWpo4/aM7KK2Jx+Yk1CAyiWfPSqdgqza3jM+IEqWgrCZktIy8qmZSS2WlwQT9fTWIwslKD5YarsCwzGjtb86RkvGXHEqRkcKIICmqU2PaHH4hNOmR+D+Hla1rSooyJcqQRmcvbMCC4B94NzeJFKkJoEmy5hqO9ag0Dvdoynh7j6ZSVFLnMljR8rHUPetLxoZXEJU1lLV5YUGAmABJ0LpdzUGtL6xU1yKHRblYljmQoEgFwEkZhQuFm9dASOlIuYfjAZiia5VRySmgL1JcDorU9IpkS1gmTknJDZU35k7EtWOKppIKUC7LAIo71Z6n94goNoxAVmKSSXrmFElvQa6RNLxEwuClOVgwq/qkwBnzlBJUgLJYBmdJS93Gt6jppGfXx4IzIVMWUk5kmWTmSX/U+9XHaGFG5Mpy6U5kk1ffp/uIsQohLBJJ2r9YEcF8RoxFDmSXbmsR3s/SDszh4IsCKUbZm+g9oQdFHAcGIOaapClEgkUZLVASCLgtWL8/MArKT0BqB7VI9YrLSHL5QnUvZixBcU1/xDlsACDTd97dIBFRKkGs0mjgNmyu9eUWNr/76FmYgIJsSb0u1q0eOgGdicTlOUqS5qHJf0AEV5mJnAKCEqUssEhjlBoHJow1cPbeHYGYF1SXfmKyOU1sl9emjRckTcii/wALXJs1GA1s79YAA+P8OzJgpOmpU1Xqg2egY1PeJ8FhFSgETP6iiKrUpIF7BJ5lH30EEMXxFXllqKU+VJubUYsXI00JjuHzUT0gqCSQSxYFuo2cfWALZalBADi/Q7aCrDtEqHVRaQX6tTajuW/NIHKwnlnMhSgQQEgl05aOkg06vU9YWZikKYLVkWLjNQF63uRs2sMRNicOtT+XMygWLPXTuB9oq/zCckZVSgoi5lkKYb5b19dYqK4cqasqWvOA/ly8xSFAOFEgi76WpsYXESES5UxkUqAPMJBCQzcqnDtYWHtCGizieLgS1LOZIBZykgH1KQR6R51heIBE1BSeYLBAfr940Hiecs4eQh3CkhVCXLAAOdb/AFjzWcSFFixBNdQXvG2L3JyR4TPdP5GmYrOt2dwNc1wXOkMXw9MvMZQCCt3KirmVd20J3prBWTjAUjmJoK79XtAriRQXoXUCApKi+jnRrDeMHRasiTxHKnKQQoVIBCs1uYGgYndjePOPFK8y1kBIALFjct8T3UWavvWNjgkLykzJ6phuCRanfm0jK8TkFcmWt6HOSADRb1JU3MWCaPT1rWPuyq4Gf9PsPLmLWhbPldLgEUNbjqI0mL8Jy1cwKk3+Eu/YH6AxivDk3y8QOZhmAJewJYv7x61g5QNVFgOzH3h5bUuCIvgFSJuTKhLKBSABm51GofK3L1+msFpzlAC1eXmBDvzPuA14z3HOMmUsmVLHM+ZTXOtU/CWr6CJ/DvEFz88yYp7IA0Gp7vSvSJrgbZB4gwk1aFJSokpIKdCWehL13sNLxk5/B8SmYZZlKJ3A5T1zWj0iYMhy3cFhY73Fu/aHYFOZIZ7d26PuKC8CdCZlOCYZUoMpSc7/AA7B7Es9alo1vDp6/hSXGiTp07RS4zwhMz+5zQlJq3XcQMwC5oUynTlVRTMaUHS2tYm+bLrgPYuXMZSUnISOU35jfp2f2ij/ABiUlw6iEgrNAKB3YlgaGrV3LQa81OQrPUuo063oB/mAOKwqucpynMbXAcuXBBGp94okJypiCMxFa3uLGrx0ACpSKFSUdcxIU1+WoBfraOh0Kgz4dwZTKSg0ID/T5/cwZnTEITUBmtvFJU0IJU5qAAG+Hdu9/QRS81c5eRyCCD6CzN606QrCiwZhIXlWk1IFPh6EpL6dDe0N4UkodRSM6jUCgDEsRs7v6mLowiUnM597k7w1zoN6v+9YBE0yxNewrT1+0DpuClKUDlTTcOdWZT0INWiecCpJALUPMLjqPwxXwsokgkMLpB2YMRU5Sz2hgWVz8gTplFOmlIG4yaxsSCoOLhTAFn0ru9ouzJYVNrswvStv8iGrw7H/AJbRDKRnPEM4TJ6Uqt5YArlq7l1aA7x57xvD5ZywEsDUByrStTU1ePWcZwpBUJqwcyQ7UKWehIIqWe2+tIo+IOAy56QA6XryhII2uGjbHNImf4lRnPD3iWYnKmZMUUqI5jUpqNb5Wf7R6HLKVIzAgjQu5LtTpHk+M4eqSvyzoKdQbHvGk8OcZWppKtGY6hmAt6D0EKcV2gjL2ZrFysoKhLoalmZR1J3jyGeZiVKCVFPMXGj60j1zDYhRJCRStzt+GBHF/C0ucVLS8tZq9wSbkjfsfSJxyUXyE79jznDBne5vG88N8ZVNQJJVzAMLcw0D/wBwtSMjxXCCWsJH9o9S5B+YMPwqyhIKbvGzSmjNXFnoKMBMQVTMqlqNMrgEjq7JcHq7PBrDKSQOQp0LD7iBGAxZnJlLU9QzA3Ju+9iX6QXUsEFALK+RN/3PrHObPkjxakbCm4b21hmHxaMwllRCmdtK9x3gZxcLEtSkgFSQaE36P7wKwfEpaJbLdC71AWNX3cVeEh0bXCzELBAv0PzgZjsCEqClLZLu5LN3bStzAn+bzUc6paFhqKQSlShuxFIuI4vJPLMNSASOYgudKbuKxVC66CEuTTlW9fSFXKq1RrTV39I5ZUzoNWoNLU7WikviqykZkBKiWYlya6EOHIrU0eChC4rDJUGmoQutlDZ6/P5wsNKVKqWf87QsM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709" y="1314020"/>
            <a:ext cx="2018390" cy="2599442"/>
          </a:xfrm>
          <a:prstGeom prst="rect">
            <a:avLst/>
          </a:prstGeom>
        </p:spPr>
      </p:pic>
      <p:pic>
        <p:nvPicPr>
          <p:cNvPr id="3084" name="Picture 12" descr="Image result for yes kid 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52" y="4456316"/>
            <a:ext cx="24384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795" y="1208165"/>
            <a:ext cx="22479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NZTA">
      <a:dk1>
        <a:sysClr val="windowText" lastClr="000000"/>
      </a:dk1>
      <a:lt1>
        <a:sysClr val="window" lastClr="FFFFFF"/>
      </a:lt1>
      <a:dk2>
        <a:srgbClr val="78976D"/>
      </a:dk2>
      <a:lt2>
        <a:srgbClr val="CF8B2D"/>
      </a:lt2>
      <a:accent1>
        <a:srgbClr val="19456B"/>
      </a:accent1>
      <a:accent2>
        <a:srgbClr val="AFBD22"/>
      </a:accent2>
      <a:accent3>
        <a:srgbClr val="CA4142"/>
      </a:accent3>
      <a:accent4>
        <a:srgbClr val="908070"/>
      </a:accent4>
      <a:accent5>
        <a:srgbClr val="2575AE"/>
      </a:accent5>
      <a:accent6>
        <a:srgbClr val="6BA7A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lank" id="{A0CCEF7F-8F78-4179-AC80-0634F35D40F8}" vid="{4FF279A3-B815-4C26-867D-CCC27E9C475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438</TotalTime>
  <Words>129</Words>
  <Application>Microsoft Office PowerPoint</Application>
  <PresentationFormat>On-screen Show (4:3)</PresentationFormat>
  <Paragraphs>42</Paragraphs>
  <Slides>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Blank</vt:lpstr>
      <vt:lpstr>Visio</vt:lpstr>
      <vt:lpstr>PowerPoint Presentation</vt:lpstr>
      <vt:lpstr>Millwater Parkway / Bankside Rd/ Longmore Lane intersection   </vt:lpstr>
      <vt:lpstr>Project purpose</vt:lpstr>
      <vt:lpstr>PowerPoint Presentation</vt:lpstr>
      <vt:lpstr> Standard parallel operation with partial protection  </vt:lpstr>
      <vt:lpstr>Considerations / Challenges:  Countdown v standard pedestrian aspects  Signage and communication with schools  Barriers for pedestrian direction and hazards    </vt:lpstr>
      <vt:lpstr>Feedback from customers</vt:lpstr>
    </vt:vector>
  </TitlesOfParts>
  <Company>NZ Transport Agency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Rogan Parker</dc:creator>
  <cp:keywords>Designed by NZTA developed Allfields</cp:keywords>
  <cp:lastModifiedBy>Rogan Parker</cp:lastModifiedBy>
  <cp:revision>21</cp:revision>
  <cp:lastPrinted>2018-10-30T23:22:14Z</cp:lastPrinted>
  <dcterms:created xsi:type="dcterms:W3CDTF">2018-10-18T19:37:24Z</dcterms:created>
  <dcterms:modified xsi:type="dcterms:W3CDTF">2018-10-31T19:57:38Z</dcterms:modified>
</cp:coreProperties>
</file>