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handoutMasterIdLst>
    <p:handoutMasterId r:id="rId11"/>
  </p:handoutMasterIdLst>
  <p:sldIdLst>
    <p:sldId id="257" r:id="rId5"/>
    <p:sldId id="266" r:id="rId6"/>
    <p:sldId id="265" r:id="rId7"/>
    <p:sldId id="264" r:id="rId8"/>
    <p:sldId id="267" r:id="rId9"/>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A5"/>
    <a:srgbClr val="42BE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63" autoAdjust="0"/>
  </p:normalViewPr>
  <p:slideViewPr>
    <p:cSldViewPr>
      <p:cViewPr varScale="1">
        <p:scale>
          <a:sx n="67" d="100"/>
          <a:sy n="67" d="100"/>
        </p:scale>
        <p:origin x="1229" y="58"/>
      </p:cViewPr>
      <p:guideLst>
        <p:guide orient="horz" pos="2160"/>
        <p:guide pos="2880"/>
      </p:guideLst>
    </p:cSldViewPr>
  </p:slideViewPr>
  <p:notesTextViewPr>
    <p:cViewPr>
      <p:scale>
        <a:sx n="100" d="100"/>
        <a:sy n="100" d="100"/>
      </p:scale>
      <p:origin x="0" y="0"/>
    </p:cViewPr>
  </p:notesTextViewPr>
  <p:notesViewPr>
    <p:cSldViewPr>
      <p:cViewPr varScale="1">
        <p:scale>
          <a:sx n="76" d="100"/>
          <a:sy n="76" d="100"/>
        </p:scale>
        <p:origin x="-2214" y="-96"/>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9A590A8C-C445-49CE-9E6C-523EB66D814C}" type="datetimeFigureOut">
              <a:rPr lang="en-NZ" smtClean="0"/>
              <a:t>30/10/2018</a:t>
            </a:fld>
            <a:endParaRPr lang="en-NZ"/>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EBCFB2B6-5756-46E3-A131-54B937E73139}" type="slidenum">
              <a:rPr lang="en-NZ" smtClean="0"/>
              <a:t>‹#›</a:t>
            </a:fld>
            <a:endParaRPr lang="en-NZ"/>
          </a:p>
        </p:txBody>
      </p:sp>
    </p:spTree>
    <p:extLst>
      <p:ext uri="{BB962C8B-B14F-4D97-AF65-F5344CB8AC3E}">
        <p14:creationId xmlns:p14="http://schemas.microsoft.com/office/powerpoint/2010/main" val="2027107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ABCCF36D-9EBE-4985-9EEE-5A1C22E46E32}" type="datetimeFigureOut">
              <a:rPr lang="en-NZ" smtClean="0"/>
              <a:pPr/>
              <a:t>30/10/2018</a:t>
            </a:fld>
            <a:endParaRPr lang="en-NZ"/>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E8326041-B6CD-4B99-9F70-1420A9B2DAB4}" type="slidenum">
              <a:rPr lang="en-NZ" smtClean="0"/>
              <a:pPr/>
              <a:t>‹#›</a:t>
            </a:fld>
            <a:endParaRPr lang="en-NZ"/>
          </a:p>
        </p:txBody>
      </p:sp>
    </p:spTree>
    <p:extLst>
      <p:ext uri="{BB962C8B-B14F-4D97-AF65-F5344CB8AC3E}">
        <p14:creationId xmlns:p14="http://schemas.microsoft.com/office/powerpoint/2010/main" val="326662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26A737-7685-43D7-ACB8-90B30441980D}" type="slidenum">
              <a:rPr lang="en-AU"/>
              <a:pPr/>
              <a:t>1</a:t>
            </a:fld>
            <a:endParaRPr lang="en-AU"/>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p:txBody>
          <a:bodyPr/>
          <a:lstStyle/>
          <a:p>
            <a:pPr>
              <a:buFontTx/>
              <a:buChar char="•"/>
            </a:pPr>
            <a:endParaRPr lang="en-GB" sz="1000" dirty="0">
              <a:latin typeface="Frutiger" pitchFamily="2" charset="0"/>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kern="1200" dirty="0">
                <a:solidFill>
                  <a:schemeClr val="tx1"/>
                </a:solidFill>
                <a:effectLst/>
                <a:latin typeface="+mn-lt"/>
                <a:ea typeface="+mn-ea"/>
                <a:cs typeface="+mn-cs"/>
              </a:rPr>
              <a:t>25.    The maximum light emissions from any illumination pattern shall not exceed 3 lux.</a:t>
            </a:r>
          </a:p>
          <a:p>
            <a:r>
              <a:rPr lang="en-NZ" sz="1200" b="0" kern="1200" dirty="0">
                <a:solidFill>
                  <a:schemeClr val="tx1"/>
                </a:solidFill>
                <a:effectLst/>
                <a:latin typeface="+mn-lt"/>
                <a:ea typeface="+mn-ea"/>
                <a:cs typeface="+mn-cs"/>
              </a:rPr>
              <a:t>26.    No illumination pattern shall consist of more than 20% of either red or green colours that are similar to the red and green lights of the nearby traffic signals.  Bands of red and green should not be paired together.</a:t>
            </a:r>
          </a:p>
          <a:p>
            <a:r>
              <a:rPr lang="en-NZ" sz="1200" b="0" kern="1200" dirty="0">
                <a:solidFill>
                  <a:schemeClr val="tx1"/>
                </a:solidFill>
                <a:effectLst/>
                <a:latin typeface="+mn-lt"/>
                <a:ea typeface="+mn-ea"/>
                <a:cs typeface="+mn-cs"/>
              </a:rPr>
              <a:t>27.    The transition between either colour or brightness for any individual LED fixture shall be more than 1.5 sec to change colour, fade in/out or both.</a:t>
            </a:r>
          </a:p>
          <a:p>
            <a:r>
              <a:rPr lang="en-NZ" sz="1200" b="0" kern="1200" dirty="0">
                <a:solidFill>
                  <a:schemeClr val="tx1"/>
                </a:solidFill>
                <a:effectLst/>
                <a:latin typeface="+mn-lt"/>
                <a:ea typeface="+mn-ea"/>
                <a:cs typeface="+mn-cs"/>
              </a:rPr>
              <a:t>28.    Where the patterns and transitions are set so that the pattern appears to move or scroll along the wall, the pattern shall take more than 10 seconds to traverse the building and shall be a predictable pattern of change.</a:t>
            </a:r>
          </a:p>
          <a:p>
            <a:endParaRPr lang="en-NZ" dirty="0"/>
          </a:p>
        </p:txBody>
      </p:sp>
      <p:sp>
        <p:nvSpPr>
          <p:cNvPr id="4" name="Slide Number Placeholder 3"/>
          <p:cNvSpPr>
            <a:spLocks noGrp="1"/>
          </p:cNvSpPr>
          <p:nvPr>
            <p:ph type="sldNum" sz="quarter" idx="10"/>
          </p:nvPr>
        </p:nvSpPr>
        <p:spPr/>
        <p:txBody>
          <a:bodyPr/>
          <a:lstStyle/>
          <a:p>
            <a:fld id="{E8326041-B6CD-4B99-9F70-1420A9B2DAB4}" type="slidenum">
              <a:rPr lang="en-NZ" smtClean="0"/>
              <a:pPr/>
              <a:t>3</a:t>
            </a:fld>
            <a:endParaRPr lang="en-NZ"/>
          </a:p>
        </p:txBody>
      </p:sp>
    </p:spTree>
    <p:extLst>
      <p:ext uri="{BB962C8B-B14F-4D97-AF65-F5344CB8AC3E}">
        <p14:creationId xmlns:p14="http://schemas.microsoft.com/office/powerpoint/2010/main" val="3297528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userDrawn="1"/>
        </p:nvGrpSpPr>
        <p:grpSpPr>
          <a:xfrm>
            <a:off x="-36512" y="-24894"/>
            <a:ext cx="9180512" cy="1872207"/>
            <a:chOff x="-36512" y="-171400"/>
            <a:chExt cx="9180512" cy="3794079"/>
          </a:xfrm>
        </p:grpSpPr>
        <p:sp>
          <p:nvSpPr>
            <p:cNvPr id="7" name="Rectangle 6"/>
            <p:cNvSpPr/>
            <p:nvPr/>
          </p:nvSpPr>
          <p:spPr>
            <a:xfrm>
              <a:off x="-36512" y="-171400"/>
              <a:ext cx="342920" cy="3794079"/>
            </a:xfrm>
            <a:prstGeom prst="rect">
              <a:avLst/>
            </a:prstGeom>
            <a:solidFill>
              <a:srgbClr val="42B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287348" y="-171400"/>
              <a:ext cx="8856652" cy="3794079"/>
            </a:xfrm>
            <a:prstGeom prst="rect">
              <a:avLst/>
            </a:prstGeom>
            <a:solidFill>
              <a:srgbClr val="006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3" name="Content Placeholder 2"/>
          <p:cNvSpPr>
            <a:spLocks noGrp="1"/>
          </p:cNvSpPr>
          <p:nvPr>
            <p:ph idx="1"/>
          </p:nvPr>
        </p:nvSpPr>
        <p:spPr>
          <a:xfrm>
            <a:off x="457200" y="2132856"/>
            <a:ext cx="8229600" cy="39933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6" name="Title 1"/>
          <p:cNvSpPr>
            <a:spLocks noGrp="1"/>
          </p:cNvSpPr>
          <p:nvPr>
            <p:ph type="title" hasCustomPrompt="1"/>
          </p:nvPr>
        </p:nvSpPr>
        <p:spPr>
          <a:xfrm>
            <a:off x="457200" y="332656"/>
            <a:ext cx="8229600" cy="1143000"/>
          </a:xfrm>
        </p:spPr>
        <p:txBody>
          <a:bodyPr>
            <a:normAutofit/>
          </a:bodyPr>
          <a:lstStyle>
            <a:lvl1pPr algn="l">
              <a:defRPr sz="5400" b="1">
                <a:solidFill>
                  <a:schemeClr val="bg1"/>
                </a:solidFill>
                <a:latin typeface="+mn-lt"/>
              </a:defRPr>
            </a:lvl1pPr>
          </a:lstStyle>
          <a:p>
            <a:r>
              <a:rPr lang="en-US" dirty="0"/>
              <a:t>Click to edit title </a:t>
            </a:r>
            <a:endParaRPr lang="en-N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grpSp>
        <p:nvGrpSpPr>
          <p:cNvPr id="5" name="Group 4"/>
          <p:cNvGrpSpPr/>
          <p:nvPr userDrawn="1"/>
        </p:nvGrpSpPr>
        <p:grpSpPr>
          <a:xfrm>
            <a:off x="-36512" y="-24894"/>
            <a:ext cx="9180512" cy="1872207"/>
            <a:chOff x="-36512" y="-171400"/>
            <a:chExt cx="9180512" cy="3794079"/>
          </a:xfrm>
        </p:grpSpPr>
        <p:sp>
          <p:nvSpPr>
            <p:cNvPr id="7" name="Rectangle 6"/>
            <p:cNvSpPr/>
            <p:nvPr/>
          </p:nvSpPr>
          <p:spPr>
            <a:xfrm>
              <a:off x="-36512" y="-171400"/>
              <a:ext cx="342920" cy="3794079"/>
            </a:xfrm>
            <a:prstGeom prst="rect">
              <a:avLst/>
            </a:prstGeom>
            <a:solidFill>
              <a:srgbClr val="42B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287348" y="-171400"/>
              <a:ext cx="8856652" cy="3794079"/>
            </a:xfrm>
            <a:prstGeom prst="rect">
              <a:avLst/>
            </a:prstGeom>
            <a:solidFill>
              <a:srgbClr val="006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Title 1"/>
          <p:cNvSpPr>
            <a:spLocks noGrp="1"/>
          </p:cNvSpPr>
          <p:nvPr>
            <p:ph type="title" hasCustomPrompt="1"/>
          </p:nvPr>
        </p:nvSpPr>
        <p:spPr>
          <a:xfrm>
            <a:off x="457200" y="332656"/>
            <a:ext cx="8229600" cy="1143000"/>
          </a:xfrm>
        </p:spPr>
        <p:txBody>
          <a:bodyPr>
            <a:normAutofit/>
          </a:bodyPr>
          <a:lstStyle>
            <a:lvl1pPr algn="l">
              <a:defRPr sz="5400" b="1">
                <a:solidFill>
                  <a:schemeClr val="bg1"/>
                </a:solidFill>
                <a:latin typeface="+mn-lt"/>
              </a:defRPr>
            </a:lvl1pPr>
          </a:lstStyle>
          <a:p>
            <a:r>
              <a:rPr lang="en-US" dirty="0"/>
              <a:t>Click to edit title </a:t>
            </a:r>
            <a:endParaRPr lang="en-NZ"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p:cNvSpPr>
            <a:spLocks noGrp="1"/>
          </p:cNvSpPr>
          <p:nvPr>
            <p:ph type="body" idx="1"/>
          </p:nvPr>
        </p:nvSpPr>
        <p:spPr>
          <a:xfrm>
            <a:off x="457200" y="2132856"/>
            <a:ext cx="8229600" cy="39933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72200" y="6155980"/>
            <a:ext cx="2411744" cy="50728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tiff"/><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6512" y="-171400"/>
            <a:ext cx="9180512" cy="3794079"/>
            <a:chOff x="-36512" y="-171400"/>
            <a:chExt cx="9180512" cy="3794079"/>
          </a:xfrm>
        </p:grpSpPr>
        <p:sp>
          <p:nvSpPr>
            <p:cNvPr id="3" name="Rectangle 2"/>
            <p:cNvSpPr/>
            <p:nvPr/>
          </p:nvSpPr>
          <p:spPr>
            <a:xfrm>
              <a:off x="-36512" y="-171400"/>
              <a:ext cx="342920" cy="3794079"/>
            </a:xfrm>
            <a:prstGeom prst="rect">
              <a:avLst/>
            </a:prstGeom>
            <a:solidFill>
              <a:srgbClr val="42B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p:cNvSpPr/>
            <p:nvPr/>
          </p:nvSpPr>
          <p:spPr>
            <a:xfrm>
              <a:off x="287348" y="-171400"/>
              <a:ext cx="8856652" cy="3794079"/>
            </a:xfrm>
            <a:prstGeom prst="rect">
              <a:avLst/>
            </a:prstGeom>
            <a:solidFill>
              <a:srgbClr val="006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384003" name="Rectangle 3"/>
          <p:cNvSpPr>
            <a:spLocks noGrp="1" noChangeArrowheads="1"/>
          </p:cNvSpPr>
          <p:nvPr>
            <p:ph type="ctrTitle"/>
          </p:nvPr>
        </p:nvSpPr>
        <p:spPr>
          <a:xfrm>
            <a:off x="1115616" y="260648"/>
            <a:ext cx="7417569" cy="3277982"/>
          </a:xfrm>
        </p:spPr>
        <p:txBody>
          <a:bodyPr>
            <a:normAutofit/>
          </a:bodyPr>
          <a:lstStyle/>
          <a:p>
            <a:pPr algn="l">
              <a:spcBef>
                <a:spcPct val="25000"/>
              </a:spcBef>
            </a:pPr>
            <a:r>
              <a:rPr lang="en-AU" sz="7500" dirty="0">
                <a:latin typeface="Calibri" pitchFamily="34" charset="0"/>
                <a:cs typeface="Calibri" pitchFamily="34" charset="0"/>
              </a:rPr>
              <a:t>SNUG 2018</a:t>
            </a:r>
            <a:br>
              <a:rPr lang="en-AU" sz="6500" b="1" dirty="0">
                <a:solidFill>
                  <a:schemeClr val="bg1"/>
                </a:solidFill>
                <a:latin typeface="Calibri" pitchFamily="34" charset="0"/>
                <a:cs typeface="Calibri" pitchFamily="34" charset="0"/>
              </a:rPr>
            </a:br>
            <a:br>
              <a:rPr lang="en-AU" sz="2200" b="1" dirty="0">
                <a:solidFill>
                  <a:schemeClr val="bg1"/>
                </a:solidFill>
                <a:latin typeface="Frutiger" pitchFamily="2" charset="0"/>
              </a:rPr>
            </a:br>
            <a:r>
              <a:rPr lang="en-AU" sz="5500" b="1" dirty="0">
                <a:solidFill>
                  <a:schemeClr val="bg1"/>
                </a:solidFill>
                <a:latin typeface="Calibri" pitchFamily="34" charset="0"/>
                <a:cs typeface="Calibri" pitchFamily="34" charset="0"/>
              </a:rPr>
              <a:t>Regional Update – Hamilton City</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9424" t="11528" b="7129"/>
          <a:stretch/>
        </p:blipFill>
        <p:spPr>
          <a:xfrm>
            <a:off x="0" y="3882678"/>
            <a:ext cx="1548801" cy="2086387"/>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0785" t="4633" r="27421" b="13769"/>
          <a:stretch/>
        </p:blipFill>
        <p:spPr>
          <a:xfrm>
            <a:off x="4269851" y="3873153"/>
            <a:ext cx="2378600" cy="2093968"/>
          </a:xfrm>
          <a:prstGeom prst="rect">
            <a:avLst/>
          </a:prstGeom>
        </p:spPr>
      </p:pic>
      <p:pic>
        <p:nvPicPr>
          <p:cNvPr id="1026" name="Picture 2" descr="C:\Users\SelvarT\Downloads\GPL 032.tif"/>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087" t="2910" r="7147" b="2910"/>
          <a:stretch/>
        </p:blipFill>
        <p:spPr bwMode="auto">
          <a:xfrm>
            <a:off x="1619672" y="3873153"/>
            <a:ext cx="2570649" cy="210118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elvarT\Downloads\IMG_6854.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483" r="8292"/>
          <a:stretch/>
        </p:blipFill>
        <p:spPr bwMode="auto">
          <a:xfrm>
            <a:off x="6741672" y="3882678"/>
            <a:ext cx="2402328" cy="20882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2656"/>
            <a:ext cx="8435280" cy="1143000"/>
          </a:xfrm>
        </p:spPr>
        <p:txBody>
          <a:bodyPr>
            <a:normAutofit/>
          </a:bodyPr>
          <a:lstStyle/>
          <a:p>
            <a:r>
              <a:rPr lang="en-US" dirty="0"/>
              <a:t>Challenges</a:t>
            </a:r>
            <a:endParaRPr lang="en-NZ" dirty="0"/>
          </a:p>
        </p:txBody>
      </p:sp>
      <p:sp>
        <p:nvSpPr>
          <p:cNvPr id="2" name="Content Placeholder 1"/>
          <p:cNvSpPr>
            <a:spLocks noGrp="1"/>
          </p:cNvSpPr>
          <p:nvPr>
            <p:ph idx="1"/>
          </p:nvPr>
        </p:nvSpPr>
        <p:spPr>
          <a:xfrm>
            <a:off x="457200" y="2132856"/>
            <a:ext cx="4474840" cy="4968552"/>
          </a:xfrm>
        </p:spPr>
        <p:txBody>
          <a:bodyPr>
            <a:normAutofit fontScale="70000" lnSpcReduction="20000"/>
          </a:bodyPr>
          <a:lstStyle/>
          <a:p>
            <a:r>
              <a:rPr lang="en-US" dirty="0"/>
              <a:t>Cyber security audit</a:t>
            </a:r>
          </a:p>
          <a:p>
            <a:pPr lvl="1"/>
            <a:r>
              <a:rPr lang="en-US" dirty="0"/>
              <a:t>Could someone hack into SCATS?</a:t>
            </a:r>
          </a:p>
          <a:p>
            <a:pPr lvl="1"/>
            <a:r>
              <a:rPr lang="en-US" dirty="0"/>
              <a:t>Primarily IS</a:t>
            </a:r>
          </a:p>
          <a:p>
            <a:pPr lvl="1"/>
            <a:r>
              <a:rPr lang="en-US" dirty="0"/>
              <a:t>Identify/monitor for it</a:t>
            </a:r>
          </a:p>
          <a:p>
            <a:pPr lvl="1"/>
            <a:r>
              <a:rPr lang="en-US" dirty="0"/>
              <a:t>Documentation for consultants</a:t>
            </a:r>
          </a:p>
          <a:p>
            <a:r>
              <a:rPr lang="en-US" dirty="0"/>
              <a:t>Site monitoring/alerts</a:t>
            </a:r>
          </a:p>
          <a:p>
            <a:pPr lvl="1"/>
            <a:r>
              <a:rPr lang="en-US" dirty="0"/>
              <a:t>Loss of power (via alternative </a:t>
            </a:r>
            <a:r>
              <a:rPr lang="en-US" dirty="0" err="1"/>
              <a:t>comms</a:t>
            </a:r>
            <a:r>
              <a:rPr lang="en-US" dirty="0"/>
              <a:t>)</a:t>
            </a:r>
          </a:p>
          <a:p>
            <a:pPr lvl="1"/>
            <a:r>
              <a:rPr lang="en-US" dirty="0"/>
              <a:t>Cabinet door opening (contractors that aren’t ours)</a:t>
            </a:r>
          </a:p>
          <a:p>
            <a:pPr lvl="1"/>
            <a:r>
              <a:rPr lang="en-US" dirty="0"/>
              <a:t>Display rotation: biggest risk?</a:t>
            </a:r>
          </a:p>
          <a:p>
            <a:r>
              <a:rPr lang="en-US" dirty="0"/>
              <a:t>SCATS DS</a:t>
            </a:r>
          </a:p>
          <a:p>
            <a:pPr lvl="1"/>
            <a:r>
              <a:rPr lang="en-US" dirty="0"/>
              <a:t>Random zeros</a:t>
            </a:r>
          </a:p>
          <a:p>
            <a:pPr lvl="1"/>
            <a:r>
              <a:rPr lang="en-US" dirty="0"/>
              <a:t>Need to investigate more (possibly </a:t>
            </a:r>
            <a:r>
              <a:rPr lang="en-US" dirty="0" err="1"/>
              <a:t>comms</a:t>
            </a:r>
            <a:r>
              <a:rPr lang="en-US" dirty="0"/>
              <a:t>&gt;phase change)</a:t>
            </a:r>
          </a:p>
        </p:txBody>
      </p:sp>
      <p:pic>
        <p:nvPicPr>
          <p:cNvPr id="4" name="Picture 3">
            <a:extLst>
              <a:ext uri="{FF2B5EF4-FFF2-40B4-BE49-F238E27FC236}">
                <a16:creationId xmlns:a16="http://schemas.microsoft.com/office/drawing/2014/main" id="{3309F6F4-F62E-48AE-8364-F7E68BDEABE6}"/>
              </a:ext>
            </a:extLst>
          </p:cNvPr>
          <p:cNvPicPr>
            <a:picLocks noChangeAspect="1"/>
          </p:cNvPicPr>
          <p:nvPr/>
        </p:nvPicPr>
        <p:blipFill>
          <a:blip r:embed="rId2"/>
          <a:stretch>
            <a:fillRect/>
          </a:stretch>
        </p:blipFill>
        <p:spPr>
          <a:xfrm>
            <a:off x="4932040" y="2105667"/>
            <a:ext cx="3915177" cy="1223894"/>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D19C2D59-C416-43D5-A3A1-5A3130A56A87}"/>
              </a:ext>
            </a:extLst>
          </p:cNvPr>
          <p:cNvPicPr>
            <a:picLocks noChangeAspect="1"/>
          </p:cNvPicPr>
          <p:nvPr/>
        </p:nvPicPr>
        <p:blipFill>
          <a:blip r:embed="rId3"/>
          <a:stretch>
            <a:fillRect/>
          </a:stretch>
        </p:blipFill>
        <p:spPr>
          <a:xfrm>
            <a:off x="5220072" y="3738493"/>
            <a:ext cx="3471680" cy="30028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579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LED Signage vs Traffic Signals</a:t>
            </a:r>
            <a:endParaRPr lang="en-NZ" dirty="0"/>
          </a:p>
        </p:txBody>
      </p:sp>
      <p:pic>
        <p:nvPicPr>
          <p:cNvPr id="2052"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2154" y="1988840"/>
            <a:ext cx="4057650" cy="26284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410FFAB9-6B16-429C-8CD5-80439F4E729E}"/>
              </a:ext>
            </a:extLst>
          </p:cNvPr>
          <p:cNvPicPr>
            <a:picLocks noChangeAspect="1"/>
          </p:cNvPicPr>
          <p:nvPr/>
        </p:nvPicPr>
        <p:blipFill>
          <a:blip r:embed="rId4"/>
          <a:stretch>
            <a:fillRect/>
          </a:stretch>
        </p:blipFill>
        <p:spPr>
          <a:xfrm>
            <a:off x="4935345" y="1988840"/>
            <a:ext cx="3765555" cy="2110366"/>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6BC73913-152F-498B-BD28-AEF4DE2F0443}"/>
              </a:ext>
            </a:extLst>
          </p:cNvPr>
          <p:cNvPicPr>
            <a:picLocks noChangeAspect="1"/>
          </p:cNvPicPr>
          <p:nvPr/>
        </p:nvPicPr>
        <p:blipFill rotWithShape="1">
          <a:blip r:embed="rId5"/>
          <a:srcRect t="11526" b="11060"/>
          <a:stretch/>
        </p:blipFill>
        <p:spPr>
          <a:xfrm>
            <a:off x="277526" y="4869160"/>
            <a:ext cx="4057650" cy="175493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73CEA89E-9EFC-4870-A0FA-967C0DDBF78C}"/>
              </a:ext>
            </a:extLst>
          </p:cNvPr>
          <p:cNvPicPr>
            <a:picLocks noChangeAspect="1"/>
          </p:cNvPicPr>
          <p:nvPr/>
        </p:nvPicPr>
        <p:blipFill>
          <a:blip r:embed="rId6"/>
          <a:stretch>
            <a:fillRect/>
          </a:stretch>
        </p:blipFill>
        <p:spPr>
          <a:xfrm>
            <a:off x="4572000" y="4293096"/>
            <a:ext cx="4269128" cy="24539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62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What’s new in the Tron?</a:t>
            </a:r>
            <a:endParaRPr lang="en-NZ" dirty="0"/>
          </a:p>
        </p:txBody>
      </p:sp>
      <p:sp>
        <p:nvSpPr>
          <p:cNvPr id="2" name="Content Placeholder 1"/>
          <p:cNvSpPr>
            <a:spLocks noGrp="1"/>
          </p:cNvSpPr>
          <p:nvPr>
            <p:ph idx="1"/>
          </p:nvPr>
        </p:nvSpPr>
        <p:spPr>
          <a:xfrm>
            <a:off x="263488" y="1940064"/>
            <a:ext cx="7548872" cy="3577168"/>
          </a:xfrm>
        </p:spPr>
        <p:txBody>
          <a:bodyPr>
            <a:normAutofit fontScale="77500" lnSpcReduction="20000"/>
          </a:bodyPr>
          <a:lstStyle/>
          <a:p>
            <a:r>
              <a:rPr lang="en-US" dirty="0"/>
              <a:t>TOC Business Case</a:t>
            </a:r>
          </a:p>
          <a:p>
            <a:pPr lvl="1"/>
            <a:r>
              <a:rPr lang="en-US" dirty="0"/>
              <a:t>Operations room active for events</a:t>
            </a:r>
          </a:p>
          <a:p>
            <a:pPr lvl="1"/>
            <a:r>
              <a:rPr lang="en-US" dirty="0"/>
              <a:t>SCATS operators, better tools (e.g. dashboard)</a:t>
            </a:r>
          </a:p>
          <a:p>
            <a:r>
              <a:rPr lang="en-US" dirty="0" err="1"/>
              <a:t>Virtualisation</a:t>
            </a:r>
            <a:r>
              <a:rPr lang="en-US" dirty="0"/>
              <a:t> of the SCATS server</a:t>
            </a:r>
          </a:p>
          <a:p>
            <a:pPr lvl="1"/>
            <a:r>
              <a:rPr lang="en-US" dirty="0"/>
              <a:t>Easy! (if your network is configured right)</a:t>
            </a:r>
          </a:p>
          <a:p>
            <a:r>
              <a:rPr lang="en-US" dirty="0"/>
              <a:t>Technology</a:t>
            </a:r>
          </a:p>
          <a:p>
            <a:pPr lvl="1"/>
            <a:r>
              <a:rPr lang="en-US" dirty="0"/>
              <a:t>VC6 controllers for all renewal/new sites (10 so far)</a:t>
            </a:r>
          </a:p>
          <a:p>
            <a:pPr lvl="1"/>
            <a:r>
              <a:rPr lang="en-US" dirty="0"/>
              <a:t>Extra Low Voltage controller/dim by wire (x2)</a:t>
            </a:r>
          </a:p>
          <a:p>
            <a:pPr lvl="1"/>
            <a:r>
              <a:rPr lang="en-US" dirty="0"/>
              <a:t>More Above Ground Detector tests (Vivacity)</a:t>
            </a:r>
          </a:p>
          <a:p>
            <a:pPr lvl="1"/>
            <a:r>
              <a:rPr lang="en-US" dirty="0"/>
              <a:t>Display rotation sensor (</a:t>
            </a:r>
            <a:r>
              <a:rPr lang="en-US" dirty="0" err="1"/>
              <a:t>Crikit</a:t>
            </a:r>
            <a:r>
              <a:rPr lang="en-US" dirty="0"/>
              <a:t>)</a:t>
            </a:r>
          </a:p>
          <a:p>
            <a:endParaRPr lang="en-US" dirty="0"/>
          </a:p>
        </p:txBody>
      </p:sp>
      <p:pic>
        <p:nvPicPr>
          <p:cNvPr id="4" name="Picture 3">
            <a:extLst>
              <a:ext uri="{FF2B5EF4-FFF2-40B4-BE49-F238E27FC236}">
                <a16:creationId xmlns:a16="http://schemas.microsoft.com/office/drawing/2014/main" id="{CD02CCA1-95EC-4E34-86D1-7FC5DC5149CF}"/>
              </a:ext>
            </a:extLst>
          </p:cNvPr>
          <p:cNvPicPr>
            <a:picLocks noChangeAspect="1"/>
          </p:cNvPicPr>
          <p:nvPr/>
        </p:nvPicPr>
        <p:blipFill>
          <a:blip r:embed="rId2"/>
          <a:stretch>
            <a:fillRect/>
          </a:stretch>
        </p:blipFill>
        <p:spPr>
          <a:xfrm>
            <a:off x="7092279" y="3388543"/>
            <a:ext cx="2021129" cy="1800293"/>
          </a:xfrm>
          <a:prstGeom prst="rect">
            <a:avLst/>
          </a:prstGeom>
        </p:spPr>
      </p:pic>
      <p:pic>
        <p:nvPicPr>
          <p:cNvPr id="6" name="Picture 5">
            <a:extLst>
              <a:ext uri="{FF2B5EF4-FFF2-40B4-BE49-F238E27FC236}">
                <a16:creationId xmlns:a16="http://schemas.microsoft.com/office/drawing/2014/main" id="{350B0FD1-A95C-4925-A1F7-8F4F84A1C805}"/>
              </a:ext>
            </a:extLst>
          </p:cNvPr>
          <p:cNvPicPr>
            <a:picLocks noChangeAspect="1"/>
          </p:cNvPicPr>
          <p:nvPr/>
        </p:nvPicPr>
        <p:blipFill>
          <a:blip r:embed="rId3"/>
          <a:stretch>
            <a:fillRect/>
          </a:stretch>
        </p:blipFill>
        <p:spPr>
          <a:xfrm>
            <a:off x="0" y="5373216"/>
            <a:ext cx="9144000" cy="1484784"/>
          </a:xfrm>
          <a:prstGeom prst="rect">
            <a:avLst/>
          </a:prstGeom>
        </p:spPr>
      </p:pic>
      <p:pic>
        <p:nvPicPr>
          <p:cNvPr id="7" name="Picture 6">
            <a:extLst>
              <a:ext uri="{FF2B5EF4-FFF2-40B4-BE49-F238E27FC236}">
                <a16:creationId xmlns:a16="http://schemas.microsoft.com/office/drawing/2014/main" id="{062B5324-90CD-4837-8C2A-14D5DD66F4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9959" y="1530511"/>
            <a:ext cx="2504801" cy="17597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4431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2656"/>
            <a:ext cx="8435280" cy="1143000"/>
          </a:xfrm>
        </p:spPr>
        <p:txBody>
          <a:bodyPr>
            <a:normAutofit/>
          </a:bodyPr>
          <a:lstStyle/>
          <a:p>
            <a:r>
              <a:rPr lang="en-US" dirty="0"/>
              <a:t>The end</a:t>
            </a:r>
            <a:endParaRPr lang="en-NZ" dirty="0"/>
          </a:p>
        </p:txBody>
      </p:sp>
      <p:sp>
        <p:nvSpPr>
          <p:cNvPr id="2" name="Content Placeholder 1"/>
          <p:cNvSpPr>
            <a:spLocks noGrp="1"/>
          </p:cNvSpPr>
          <p:nvPr>
            <p:ph idx="1"/>
          </p:nvPr>
        </p:nvSpPr>
        <p:spPr>
          <a:xfrm>
            <a:off x="457200" y="2348880"/>
            <a:ext cx="8229600" cy="4392488"/>
          </a:xfrm>
        </p:spPr>
        <p:txBody>
          <a:bodyPr>
            <a:normAutofit lnSpcReduction="10000"/>
          </a:bodyPr>
          <a:lstStyle/>
          <a:p>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r>
              <a:rPr lang="en-US" dirty="0"/>
              <a:t>John.Kinghorn@hcc.govt.nz</a:t>
            </a:r>
            <a:endParaRPr lang="en-NZ" dirty="0"/>
          </a:p>
        </p:txBody>
      </p:sp>
      <p:pic>
        <p:nvPicPr>
          <p:cNvPr id="4" name="Picture 3">
            <a:extLst>
              <a:ext uri="{FF2B5EF4-FFF2-40B4-BE49-F238E27FC236}">
                <a16:creationId xmlns:a16="http://schemas.microsoft.com/office/drawing/2014/main" id="{FE8F2AAF-122F-48E7-AA98-7E65B257B3F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02781" y="2575975"/>
            <a:ext cx="3506645" cy="2540831"/>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a:extLst>
              <a:ext uri="{FF2B5EF4-FFF2-40B4-BE49-F238E27FC236}">
                <a16:creationId xmlns:a16="http://schemas.microsoft.com/office/drawing/2014/main" id="{8B619AF1-697A-4F11-945E-A177936164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560" y="2611518"/>
            <a:ext cx="3506645" cy="246634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7653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E2190491F4BA42A2E56D94AE3CDD31" ma:contentTypeVersion="2" ma:contentTypeDescription="Create a new document." ma:contentTypeScope="" ma:versionID="f857cd00a7d30a2d54870649d6823ceb">
  <xsd:schema xmlns:xsd="http://www.w3.org/2001/XMLSchema" xmlns:xs="http://www.w3.org/2001/XMLSchema" xmlns:p="http://schemas.microsoft.com/office/2006/metadata/properties" xmlns:ns1="http://schemas.microsoft.com/sharepoint/v3" targetNamespace="http://schemas.microsoft.com/office/2006/metadata/properties" ma:root="true" ma:fieldsID="84a52358741cb2c6dcf227552c694f8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3C901CD-6CB2-4F3E-9C74-6F2A5705E3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E364B7-79B2-4E61-9866-8C6BBAA60484}">
  <ds:schemaRefs>
    <ds:schemaRef ds:uri="http://schemas.microsoft.com/sharepoint/v3/contenttype/forms"/>
  </ds:schemaRefs>
</ds:datastoreItem>
</file>

<file path=customXml/itemProps3.xml><?xml version="1.0" encoding="utf-8"?>
<ds:datastoreItem xmlns:ds="http://schemas.openxmlformats.org/officeDocument/2006/customXml" ds:itemID="{2B980B09-088E-4EFB-8337-E564BB96BC4D}">
  <ds:schemaRefs>
    <ds:schemaRef ds:uri="http://schemas.microsoft.com/office/2006/documentManagement/types"/>
    <ds:schemaRef ds:uri="http://purl.org/dc/dcmitype/"/>
    <ds:schemaRef ds:uri="http://schemas.microsoft.com/office/2006/metadata/properties"/>
    <ds:schemaRef ds:uri="http://purl.org/dc/elements/1.1/"/>
    <ds:schemaRef ds:uri="http://purl.org/dc/terms/"/>
    <ds:schemaRef ds:uri="http://schemas.microsoft.com/sharepoint/v3"/>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3061</TotalTime>
  <Words>164</Words>
  <Application>Microsoft Office PowerPoint</Application>
  <PresentationFormat>On-screen Show (4:3)</PresentationFormat>
  <Paragraphs>41</Paragraphs>
  <Slides>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Frutiger</vt:lpstr>
      <vt:lpstr>Times New Roman</vt:lpstr>
      <vt:lpstr>Office Theme</vt:lpstr>
      <vt:lpstr>SNUG 2018  Regional Update – Hamilton City</vt:lpstr>
      <vt:lpstr>Challenges</vt:lpstr>
      <vt:lpstr>LED Signage vs Traffic Signals</vt:lpstr>
      <vt:lpstr>What’s new in the Tron?</vt:lpstr>
      <vt:lpstr>The end</vt:lpstr>
    </vt:vector>
  </TitlesOfParts>
  <Company>HCC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Council Briefing    Organisational      Development Group</dc:title>
  <dc:creator>Jessica Ashworth</dc:creator>
  <cp:lastModifiedBy>John Kinghorn</cp:lastModifiedBy>
  <cp:revision>125</cp:revision>
  <cp:lastPrinted>2015-04-19T19:44:17Z</cp:lastPrinted>
  <dcterms:created xsi:type="dcterms:W3CDTF">2013-11-05T20:36:45Z</dcterms:created>
  <dcterms:modified xsi:type="dcterms:W3CDTF">2018-10-30T01:49:59Z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0x0101002CE2190491F4BA42A2E56D94AE3CDD31</vt:lpwstr>
  </property>
</Properties>
</file>