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343" r:id="rId6"/>
    <p:sldId id="271" r:id="rId7"/>
    <p:sldId id="262" r:id="rId8"/>
    <p:sldId id="276" r:id="rId9"/>
    <p:sldId id="344" r:id="rId10"/>
    <p:sldId id="275" r:id="rId11"/>
    <p:sldId id="345" r:id="rId12"/>
    <p:sldId id="346" r:id="rId13"/>
    <p:sldId id="347" r:id="rId14"/>
    <p:sldId id="277" r:id="rId15"/>
    <p:sldId id="348" r:id="rId16"/>
    <p:sldId id="274" r:id="rId17"/>
    <p:sldId id="349" r:id="rId18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3C7"/>
    <a:srgbClr val="0066A5"/>
    <a:srgbClr val="42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0A8C-C445-49CE-9E6C-523EB66D814C}" type="datetimeFigureOut">
              <a:rPr lang="en-NZ" smtClean="0"/>
              <a:t>2/11/2018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FB2B6-5756-46E3-A131-54B937E731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7107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CF36D-9EBE-4985-9EEE-5A1C22E46E32}" type="datetimeFigureOut">
              <a:rPr lang="en-NZ" smtClean="0"/>
              <a:pPr/>
              <a:t>2/11/2018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6041-B6CD-4B99-9F70-1420A9B2DAB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6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6A737-7685-43D7-ACB8-90B30441980D}" type="slidenum">
              <a:rPr lang="en-AU"/>
              <a:pPr/>
              <a:t>1</a:t>
            </a:fld>
            <a:endParaRPr lang="en-AU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GB" sz="1000" dirty="0">
              <a:latin typeface="Frutiger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304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601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311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880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817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609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15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5167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942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987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36512" y="-24894"/>
            <a:ext cx="9180512" cy="1872207"/>
            <a:chOff x="-36512" y="-171400"/>
            <a:chExt cx="9180512" cy="3794079"/>
          </a:xfrm>
        </p:grpSpPr>
        <p:sp>
          <p:nvSpPr>
            <p:cNvPr id="7" name="Rectangle 6"/>
            <p:cNvSpPr/>
            <p:nvPr/>
          </p:nvSpPr>
          <p:spPr>
            <a:xfrm>
              <a:off x="-36512" y="-171400"/>
              <a:ext cx="342920" cy="3794079"/>
            </a:xfrm>
            <a:prstGeom prst="rect">
              <a:avLst/>
            </a:prstGeom>
            <a:solidFill>
              <a:srgbClr val="42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7348" y="-171400"/>
              <a:ext cx="8856652" cy="3794079"/>
            </a:xfrm>
            <a:prstGeom prst="rect">
              <a:avLst/>
            </a:prstGeom>
            <a:solidFill>
              <a:srgbClr val="00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</a:t>
            </a:r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-24894"/>
            <a:ext cx="9180512" cy="1872207"/>
            <a:chOff x="-36512" y="-171400"/>
            <a:chExt cx="9180512" cy="3794079"/>
          </a:xfrm>
        </p:grpSpPr>
        <p:sp>
          <p:nvSpPr>
            <p:cNvPr id="7" name="Rectangle 6"/>
            <p:cNvSpPr/>
            <p:nvPr/>
          </p:nvSpPr>
          <p:spPr>
            <a:xfrm>
              <a:off x="-36512" y="-171400"/>
              <a:ext cx="342920" cy="3794079"/>
            </a:xfrm>
            <a:prstGeom prst="rect">
              <a:avLst/>
            </a:prstGeom>
            <a:solidFill>
              <a:srgbClr val="42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7348" y="-171400"/>
              <a:ext cx="8856652" cy="3794079"/>
            </a:xfrm>
            <a:prstGeom prst="rect">
              <a:avLst/>
            </a:prstGeom>
            <a:solidFill>
              <a:srgbClr val="00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</a:t>
            </a:r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6155980"/>
            <a:ext cx="2411744" cy="507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171400"/>
            <a:ext cx="9180512" cy="3794079"/>
            <a:chOff x="-36512" y="-171400"/>
            <a:chExt cx="9180512" cy="3794079"/>
          </a:xfrm>
        </p:grpSpPr>
        <p:sp>
          <p:nvSpPr>
            <p:cNvPr id="3" name="Rectangle 2"/>
            <p:cNvSpPr/>
            <p:nvPr/>
          </p:nvSpPr>
          <p:spPr>
            <a:xfrm>
              <a:off x="-36512" y="-171400"/>
              <a:ext cx="342920" cy="3794079"/>
            </a:xfrm>
            <a:prstGeom prst="rect">
              <a:avLst/>
            </a:prstGeom>
            <a:solidFill>
              <a:srgbClr val="42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7348" y="-171400"/>
              <a:ext cx="8856652" cy="3794079"/>
            </a:xfrm>
            <a:prstGeom prst="rect">
              <a:avLst/>
            </a:prstGeom>
            <a:solidFill>
              <a:srgbClr val="00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84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5267" y="86648"/>
            <a:ext cx="7417569" cy="3277982"/>
          </a:xfrm>
        </p:spPr>
        <p:txBody>
          <a:bodyPr>
            <a:normAutofit/>
          </a:bodyPr>
          <a:lstStyle/>
          <a:p>
            <a:pPr algn="l">
              <a:spcBef>
                <a:spcPct val="25000"/>
              </a:spcBef>
            </a:pPr>
            <a:r>
              <a:rPr lang="en-AU" sz="7500" dirty="0">
                <a:latin typeface="Calibri" pitchFamily="34" charset="0"/>
                <a:cs typeface="Calibri" pitchFamily="34" charset="0"/>
              </a:rPr>
              <a:t>Tron Topics</a:t>
            </a:r>
            <a:endParaRPr lang="en-AU" sz="55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82678"/>
            <a:ext cx="1548801" cy="2086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1" y="3873153"/>
            <a:ext cx="2378600" cy="2093968"/>
          </a:xfrm>
          <a:prstGeom prst="rect">
            <a:avLst/>
          </a:prstGeom>
        </p:spPr>
      </p:pic>
      <p:pic>
        <p:nvPicPr>
          <p:cNvPr id="1026" name="Picture 2" descr="C:\Users\SelvarT\Downloads\GPL 032.tif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3873153"/>
            <a:ext cx="2570649" cy="21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lvarT\Downloads\IMG_685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1672" y="3882678"/>
            <a:ext cx="2402328" cy="20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CF9152-6EBB-478D-A540-C1A433EBE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427" y="-49228"/>
            <a:ext cx="3512815" cy="35764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CCTV analytics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72622"/>
            <a:ext cx="3456384" cy="4885377"/>
          </a:xfrm>
        </p:spPr>
        <p:txBody>
          <a:bodyPr>
            <a:normAutofit/>
          </a:bodyPr>
          <a:lstStyle/>
          <a:p>
            <a:r>
              <a:rPr lang="en-US" sz="2200" dirty="0"/>
              <a:t>Incident alert (broken down vehicles)</a:t>
            </a:r>
            <a:endParaRPr lang="en-US" sz="1400" dirty="0"/>
          </a:p>
          <a:p>
            <a:pPr lvl="1"/>
            <a:r>
              <a:rPr lang="en-US" sz="1800" dirty="0"/>
              <a:t>Works in principle, but too much bandwidth and it’s not quite there</a:t>
            </a:r>
          </a:p>
          <a:p>
            <a:pPr lvl="1"/>
            <a:endParaRPr lang="en-US" sz="1800" dirty="0"/>
          </a:p>
          <a:p>
            <a:r>
              <a:rPr lang="en-US" sz="2200" dirty="0"/>
              <a:t>Pedestrian and vehicle classification/counting</a:t>
            </a:r>
          </a:p>
          <a:p>
            <a:pPr lvl="1"/>
            <a:r>
              <a:rPr lang="en-US" sz="1800" dirty="0"/>
              <a:t>Works well, scan image every 30s, low bandwidth</a:t>
            </a:r>
          </a:p>
          <a:p>
            <a:pPr lvl="1"/>
            <a:r>
              <a:rPr lang="en-US" sz="1800" dirty="0"/>
              <a:t>Intend to use for alerting of groups of pedestrians</a:t>
            </a:r>
          </a:p>
          <a:p>
            <a:pPr lvl="1"/>
            <a:endParaRPr lang="en-US" sz="1800" dirty="0"/>
          </a:p>
          <a:p>
            <a:r>
              <a:rPr lang="en-US" sz="2200" dirty="0"/>
              <a:t>Now testing edge devices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980E0-6C16-41E0-BE8D-C132CEFF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943635"/>
            <a:ext cx="5222276" cy="2137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61786-5292-4A18-BD2B-7E8D294D4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260" y="4272139"/>
            <a:ext cx="3456384" cy="23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Addinsight (travel time)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61" y="1877502"/>
            <a:ext cx="6336704" cy="4885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Easy way to get good visibility of network operation</a:t>
            </a:r>
            <a:endParaRPr lang="en-US" sz="1400" dirty="0"/>
          </a:p>
          <a:p>
            <a:pPr lvl="1"/>
            <a:r>
              <a:rPr lang="en-US" sz="1800" dirty="0"/>
              <a:t>Learns what is ‘normal’ and only alerts you to abnormal</a:t>
            </a:r>
          </a:p>
          <a:p>
            <a:pPr lvl="1"/>
            <a:r>
              <a:rPr lang="en-US" sz="1800" dirty="0"/>
              <a:t>Offers historical insights for optimization</a:t>
            </a:r>
          </a:p>
          <a:p>
            <a:pPr lvl="1"/>
            <a:r>
              <a:rPr lang="en-US" sz="1800" dirty="0"/>
              <a:t>Shows effects of road closures &amp; traffic management</a:t>
            </a:r>
          </a:p>
          <a:p>
            <a:pPr lvl="1"/>
            <a:r>
              <a:rPr lang="en-US" sz="1800" dirty="0"/>
              <a:t>Cheap &amp; fast deployment (leased solution)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430E2-48C7-46ED-88A2-B070BC894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42" b="11062"/>
          <a:stretch/>
        </p:blipFill>
        <p:spPr>
          <a:xfrm>
            <a:off x="716491" y="3728797"/>
            <a:ext cx="7970309" cy="3045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18A0AC-D0A5-4632-8923-AF54EE2D3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419" y="2045747"/>
            <a:ext cx="2721220" cy="13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Dashboard MVP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877502"/>
            <a:ext cx="7776864" cy="4885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Situational awareness via “single pane of glass”</a:t>
            </a:r>
          </a:p>
          <a:p>
            <a:pPr lvl="1"/>
            <a:r>
              <a:rPr lang="en-US" sz="1800" dirty="0"/>
              <a:t>Combines Addinsight, google, customer complaints, bus locations, and SCATS (alarms and unusual volumes, based on scenarios – </a:t>
            </a:r>
            <a:r>
              <a:rPr lang="en-US" sz="1800" dirty="0" err="1"/>
              <a:t>incl</a:t>
            </a:r>
            <a:r>
              <a:rPr lang="en-US" sz="1800" dirty="0"/>
              <a:t> pulsing)</a:t>
            </a:r>
          </a:p>
          <a:p>
            <a:pPr lvl="1"/>
            <a:r>
              <a:rPr lang="en-US" sz="1800" dirty="0"/>
              <a:t>Removes the need to monitor multiple windows</a:t>
            </a:r>
          </a:p>
          <a:p>
            <a:pPr lvl="1"/>
            <a:r>
              <a:rPr lang="en-US" sz="1800" dirty="0"/>
              <a:t>Smarter by combining multiple data sources (e.g. text alerts)</a:t>
            </a:r>
          </a:p>
          <a:p>
            <a:pPr lvl="1"/>
            <a:r>
              <a:rPr lang="en-US" sz="1800" dirty="0"/>
              <a:t>Machine learning to get better at sending the right alerts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D81D-8C50-4F0A-9F6C-F6A915F8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33056"/>
            <a:ext cx="5904656" cy="27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4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EF2C2-50F5-418F-835F-68A25D8F1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115181"/>
            <a:ext cx="43142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577245" cy="1143000"/>
          </a:xfrm>
        </p:spPr>
        <p:txBody>
          <a:bodyPr>
            <a:normAutofit/>
          </a:bodyPr>
          <a:lstStyle/>
          <a:p>
            <a:r>
              <a:rPr lang="en-US" dirty="0"/>
              <a:t>Name Change?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C7F9C0-F3AD-4A01-BD8C-17FB925E0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3"/>
          <a:stretch/>
        </p:blipFill>
        <p:spPr>
          <a:xfrm>
            <a:off x="-36512" y="-99391"/>
            <a:ext cx="3888432" cy="211019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B8CE394-5C93-4CE0-B6DF-F04B94762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487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should we change our name?</a:t>
            </a:r>
          </a:p>
          <a:p>
            <a:r>
              <a:rPr lang="en-US" sz="2400" dirty="0"/>
              <a:t>To better reflect what we do</a:t>
            </a:r>
          </a:p>
          <a:p>
            <a:pPr lvl="1"/>
            <a:r>
              <a:rPr lang="en-US" sz="2000" dirty="0"/>
              <a:t>Develop standards (P43)</a:t>
            </a:r>
          </a:p>
          <a:p>
            <a:pPr lvl="1"/>
            <a:r>
              <a:rPr lang="en-US" sz="2000" dirty="0"/>
              <a:t>Advise and submit on rules e.g. TCD</a:t>
            </a:r>
          </a:p>
          <a:p>
            <a:pPr lvl="1"/>
            <a:r>
              <a:rPr lang="en-US" sz="2000" dirty="0"/>
              <a:t>Much more than just a user group</a:t>
            </a:r>
          </a:p>
          <a:p>
            <a:r>
              <a:rPr lang="en-US" sz="2400" dirty="0"/>
              <a:t>To align better with Engineering NZ (recent name change)</a:t>
            </a:r>
          </a:p>
          <a:p>
            <a:r>
              <a:rPr lang="en-US" sz="2400" dirty="0"/>
              <a:t>Australia has recently done the same with SMUG</a:t>
            </a:r>
          </a:p>
          <a:p>
            <a:r>
              <a:rPr lang="en-US" sz="2400" dirty="0"/>
              <a:t>Because it means nothing to those who don’t know the acronym (and always gets some ribbing)</a:t>
            </a:r>
          </a:p>
          <a:p>
            <a:pPr marL="0" indent="0">
              <a:buNone/>
            </a:pPr>
            <a:r>
              <a:rPr lang="en-US" sz="2400" dirty="0"/>
              <a:t>Suggested name: Traffic Signals NZ</a:t>
            </a:r>
          </a:p>
          <a:p>
            <a:pPr lvl="1"/>
            <a:endParaRPr lang="en-US" sz="2400" dirty="0"/>
          </a:p>
          <a:p>
            <a:pPr lvl="1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B7CE4-D91B-42F5-834F-EFC3E1CB3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481" y="2324500"/>
            <a:ext cx="502117" cy="15887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E18531-3712-4CC4-97B2-E0BA72DBA9EE}"/>
              </a:ext>
            </a:extLst>
          </p:cNvPr>
          <p:cNvSpPr/>
          <p:nvPr/>
        </p:nvSpPr>
        <p:spPr>
          <a:xfrm>
            <a:off x="6644598" y="1995516"/>
            <a:ext cx="233552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VOTE on </a:t>
            </a:r>
            <a:r>
              <a:rPr lang="en-US" dirty="0" err="1"/>
              <a:t>Slido</a:t>
            </a:r>
            <a:r>
              <a:rPr lang="en-US" dirty="0"/>
              <a:t>:</a:t>
            </a:r>
          </a:p>
          <a:p>
            <a:endParaRPr lang="en-US" sz="900" dirty="0"/>
          </a:p>
          <a:p>
            <a:r>
              <a:rPr lang="en-US" dirty="0"/>
              <a:t>No – keep it SNUG</a:t>
            </a:r>
          </a:p>
          <a:p>
            <a:endParaRPr lang="en-US" dirty="0"/>
          </a:p>
          <a:p>
            <a:r>
              <a:rPr lang="en-US" dirty="0"/>
              <a:t>Yes but different name</a:t>
            </a:r>
          </a:p>
          <a:p>
            <a:endParaRPr lang="en-US" dirty="0"/>
          </a:p>
          <a:p>
            <a:r>
              <a:rPr lang="en-US" dirty="0"/>
              <a:t>Yes – Traffic Signals NZ</a:t>
            </a:r>
          </a:p>
        </p:txBody>
      </p:sp>
    </p:spTree>
    <p:extLst>
      <p:ext uri="{BB962C8B-B14F-4D97-AF65-F5344CB8AC3E}">
        <p14:creationId xmlns:p14="http://schemas.microsoft.com/office/powerpoint/2010/main" val="9464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7932"/>
            <a:ext cx="843528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Hamilton Operations</a:t>
            </a:r>
            <a:endParaRPr lang="en-NZ" sz="4400" dirty="0">
              <a:latin typeface="Calibri" panose="020F0502020204030204" pitchFamily="34" charset="0"/>
            </a:endParaRPr>
          </a:p>
        </p:txBody>
      </p:sp>
      <p:pic>
        <p:nvPicPr>
          <p:cNvPr id="5" name="Picture 2" descr="H:\PERSONAL\ADMIN and INFO\Templates\HCC 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893" y="6242418"/>
            <a:ext cx="2277859" cy="3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fileserver\kinghoj$\My Workspace\GoDaaS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colorTemperature colorTemp="6600"/>
                    </a14:imgEffect>
                    <a14:imgEffect>
                      <a14:saturation sat="120000"/>
                    </a14:imgEffect>
                    <a14:imgEffect>
                      <a14:brightnessContrast bright="-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11" y="1846908"/>
            <a:ext cx="9173011" cy="504552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6C87D-6C40-4E88-9A19-7AD7ADDB28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44000" cy="510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Case for Advanced Network Management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916832"/>
            <a:ext cx="5328591" cy="4752528"/>
          </a:xfrm>
        </p:spPr>
        <p:txBody>
          <a:bodyPr>
            <a:normAutofit/>
          </a:bodyPr>
          <a:lstStyle/>
          <a:p>
            <a:r>
              <a:rPr lang="en-US" sz="2000" dirty="0"/>
              <a:t>Focus is on moving from reactive to proactive, by focusing on:</a:t>
            </a:r>
          </a:p>
          <a:p>
            <a:pPr lvl="1"/>
            <a:r>
              <a:rPr lang="en-NZ" sz="1800" dirty="0"/>
              <a:t>The collection of good data to inform decisions</a:t>
            </a:r>
          </a:p>
          <a:p>
            <a:pPr lvl="1"/>
            <a:r>
              <a:rPr lang="en-NZ" sz="1800" dirty="0"/>
              <a:t>Real-time monitoring and management of events</a:t>
            </a:r>
          </a:p>
          <a:p>
            <a:pPr lvl="1"/>
            <a:r>
              <a:rPr lang="en-NZ" sz="1800" dirty="0"/>
              <a:t>Optimisation of the network</a:t>
            </a:r>
          </a:p>
          <a:p>
            <a:pPr lvl="1"/>
            <a:r>
              <a:rPr lang="en-NZ" sz="1800" dirty="0"/>
              <a:t>Better informed customers</a:t>
            </a:r>
          </a:p>
          <a:p>
            <a:r>
              <a:rPr lang="en-US" sz="2000" dirty="0"/>
              <a:t>Economically easy to justify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0745-1591-4D28-833A-4E89E15E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1" y="2079833"/>
            <a:ext cx="3279526" cy="4581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1461C-99DF-44A1-9D05-0E15E7A6684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43520"/>
            <a:ext cx="4520719" cy="20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Situation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332" y="2076144"/>
            <a:ext cx="2880319" cy="4752528"/>
          </a:xfrm>
        </p:spPr>
        <p:txBody>
          <a:bodyPr>
            <a:normAutofit/>
          </a:bodyPr>
          <a:lstStyle/>
          <a:p>
            <a:r>
              <a:rPr lang="en-US" sz="2000" dirty="0"/>
              <a:t>Business Case with NZ Transport Agency</a:t>
            </a:r>
          </a:p>
          <a:p>
            <a:r>
              <a:rPr lang="en-US" sz="2000" dirty="0"/>
              <a:t>Partnered with </a:t>
            </a:r>
            <a:r>
              <a:rPr lang="en-US" sz="2000" dirty="0" err="1"/>
              <a:t>CitySafe</a:t>
            </a:r>
            <a:r>
              <a:rPr lang="en-US" sz="2000" dirty="0"/>
              <a:t> team for operations room</a:t>
            </a:r>
          </a:p>
          <a:p>
            <a:r>
              <a:rPr lang="en-US" sz="2000" dirty="0"/>
              <a:t>Working on implementing the obvious stuff like</a:t>
            </a:r>
          </a:p>
          <a:p>
            <a:pPr lvl="1"/>
            <a:r>
              <a:rPr lang="en-US" sz="1800" dirty="0"/>
              <a:t>Better data</a:t>
            </a:r>
          </a:p>
          <a:p>
            <a:pPr lvl="1"/>
            <a:r>
              <a:rPr lang="en-US" sz="1800" dirty="0"/>
              <a:t>Systems</a:t>
            </a:r>
          </a:p>
          <a:p>
            <a:pPr lvl="1"/>
            <a:r>
              <a:rPr lang="en-US" sz="1800" dirty="0"/>
              <a:t>Resourcing</a:t>
            </a:r>
          </a:p>
          <a:p>
            <a:pPr lvl="1"/>
            <a:r>
              <a:rPr lang="en-US" sz="1800" dirty="0"/>
              <a:t>Resilience</a:t>
            </a:r>
          </a:p>
          <a:p>
            <a:pPr lvl="1"/>
            <a:r>
              <a:rPr lang="en-US" sz="1800" dirty="0" err="1"/>
              <a:t>Optimisation</a:t>
            </a:r>
            <a:r>
              <a:rPr lang="en-NZ" sz="1050" dirty="0"/>
              <a:t> </a:t>
            </a:r>
          </a:p>
          <a:p>
            <a:pPr lvl="1"/>
            <a:endParaRPr lang="en-NZ" sz="105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BB36A-5553-4A04-9892-12BE230A77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059" y="2060848"/>
            <a:ext cx="5761630" cy="40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7932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Things We Do Differently</a:t>
            </a:r>
            <a:br>
              <a:rPr lang="en-US" sz="4400" dirty="0">
                <a:latin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</a:rPr>
              <a:t>(because we’re special)</a:t>
            </a:r>
            <a:endParaRPr lang="en-NZ" sz="4400" dirty="0">
              <a:latin typeface="Calibri" panose="020F0502020204030204" pitchFamily="34" charset="0"/>
            </a:endParaRPr>
          </a:p>
        </p:txBody>
      </p:sp>
      <p:pic>
        <p:nvPicPr>
          <p:cNvPr id="5" name="Picture 2" descr="H:\PERSONAL\ADMIN and INFO\Templates\HCC 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893" y="6242418"/>
            <a:ext cx="2277859" cy="3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fileserver\kinghoj$\My Workspace\GoDaaS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colorTemperature colorTemp="6600"/>
                    </a14:imgEffect>
                    <a14:imgEffect>
                      <a14:saturation sat="120000"/>
                    </a14:imgEffect>
                    <a14:imgEffect>
                      <a14:brightnessContrast bright="-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11" y="1846908"/>
            <a:ext cx="9173011" cy="504552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Pedestrian Priority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16832"/>
            <a:ext cx="763284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At mid-block crossings, we give pedestrians an immediate cross phase (50k zones or less)</a:t>
            </a:r>
          </a:p>
          <a:p>
            <a:pPr lvl="1"/>
            <a:r>
              <a:rPr lang="en-US" sz="1800" dirty="0"/>
              <a:t>Approach gap set to zero</a:t>
            </a:r>
          </a:p>
          <a:p>
            <a:pPr lvl="1"/>
            <a:r>
              <a:rPr lang="en-US" sz="1800" dirty="0"/>
              <a:t>Minimum road phase set to say 25s</a:t>
            </a:r>
          </a:p>
          <a:p>
            <a:pPr marL="457200" lvl="1" indent="0">
              <a:buNone/>
            </a:pPr>
            <a:endParaRPr lang="en-US" sz="1100" dirty="0"/>
          </a:p>
          <a:p>
            <a:pPr marL="57150" indent="0">
              <a:buNone/>
            </a:pPr>
            <a:r>
              <a:rPr lang="en-US" sz="2200" dirty="0"/>
              <a:t>Why? </a:t>
            </a:r>
          </a:p>
          <a:p>
            <a:pPr lvl="1"/>
            <a:r>
              <a:rPr lang="en-US" sz="1800" dirty="0"/>
              <a:t>If we replace a zebra with signals, pedestrians end up with a worse </a:t>
            </a:r>
            <a:r>
              <a:rPr lang="en-US" sz="1800" dirty="0" err="1"/>
              <a:t>LoS</a:t>
            </a:r>
            <a:r>
              <a:rPr lang="en-US" sz="1800" dirty="0"/>
              <a:t> if they now have to wait for a gap (and road phase usually runs to max) </a:t>
            </a:r>
          </a:p>
          <a:p>
            <a:pPr lvl="1"/>
            <a:r>
              <a:rPr lang="en-US" sz="1800" dirty="0"/>
              <a:t>Why look for a gap when our intersections don’t in </a:t>
            </a:r>
            <a:r>
              <a:rPr lang="en-US" sz="1800" dirty="0" err="1"/>
              <a:t>Mlink</a:t>
            </a:r>
            <a:r>
              <a:rPr lang="en-US" sz="1800" dirty="0"/>
              <a:t> anyway?</a:t>
            </a:r>
          </a:p>
          <a:p>
            <a:pPr lvl="1"/>
            <a:r>
              <a:rPr lang="en-US" sz="1800" dirty="0"/>
              <a:t>Confirmation, </a:t>
            </a:r>
            <a:r>
              <a:rPr lang="en-US" sz="1800" dirty="0" err="1"/>
              <a:t>ped</a:t>
            </a:r>
            <a:r>
              <a:rPr lang="en-US" sz="1800" dirty="0"/>
              <a:t> approach and signals change</a:t>
            </a:r>
          </a:p>
          <a:p>
            <a:pPr lvl="1"/>
            <a:r>
              <a:rPr lang="en-US" sz="1800" dirty="0"/>
              <a:t>No need for walk cancellation</a:t>
            </a:r>
          </a:p>
          <a:p>
            <a:pPr lvl="1"/>
            <a:r>
              <a:rPr lang="en-US" sz="1800" dirty="0"/>
              <a:t>It’s the only way to ensure your staggered SIMPED crossings run properly!!</a:t>
            </a:r>
          </a:p>
          <a:p>
            <a:pPr lvl="1"/>
            <a:r>
              <a:rPr lang="en-US" sz="1800" dirty="0"/>
              <a:t>Increased compliance from vehicles and pedestrians</a:t>
            </a:r>
          </a:p>
          <a:p>
            <a:pPr marL="57150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91EF4-EC70-47EE-97FC-D4E2A324F7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745" y="2420888"/>
            <a:ext cx="1431055" cy="11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SCATS Communication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16832"/>
            <a:ext cx="763284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We run all our sites network (i.e. we don’t use </a:t>
            </a:r>
            <a:r>
              <a:rPr lang="en-US" sz="2200" dirty="0" err="1"/>
              <a:t>Eltima</a:t>
            </a:r>
            <a:r>
              <a:rPr lang="en-US" sz="2200" dirty="0"/>
              <a:t>)</a:t>
            </a:r>
            <a:endParaRPr lang="en-US" sz="1800" dirty="0"/>
          </a:p>
          <a:p>
            <a:pPr marL="457200" lvl="1" indent="0">
              <a:buNone/>
            </a:pPr>
            <a:endParaRPr lang="en-US" sz="1100" dirty="0"/>
          </a:p>
          <a:p>
            <a:pPr marL="57150" indent="0">
              <a:buNone/>
            </a:pPr>
            <a:r>
              <a:rPr lang="en-US" sz="2200" dirty="0"/>
              <a:t>A local ISP built us a private Layer 2 network</a:t>
            </a:r>
          </a:p>
          <a:p>
            <a:pPr lvl="1"/>
            <a:r>
              <a:rPr lang="en-US" sz="1800" dirty="0"/>
              <a:t>“Star of stars” design</a:t>
            </a:r>
          </a:p>
          <a:p>
            <a:pPr lvl="1"/>
            <a:r>
              <a:rPr lang="en-US" sz="1800" dirty="0" err="1"/>
              <a:t>Fibre</a:t>
            </a:r>
            <a:r>
              <a:rPr lang="en-US" sz="1800" dirty="0"/>
              <a:t> backhaul (~1/3</a:t>
            </a:r>
            <a:r>
              <a:rPr lang="en-US" sz="1800" baseline="30000" dirty="0"/>
              <a:t>rd</a:t>
            </a:r>
            <a:r>
              <a:rPr lang="en-US" sz="1800" dirty="0"/>
              <a:t> are </a:t>
            </a:r>
            <a:r>
              <a:rPr lang="en-US" sz="1800" dirty="0" err="1"/>
              <a:t>fibre</a:t>
            </a:r>
            <a:r>
              <a:rPr lang="en-US" sz="1800" dirty="0"/>
              <a:t> sites)</a:t>
            </a:r>
          </a:p>
          <a:p>
            <a:pPr lvl="1"/>
            <a:r>
              <a:rPr lang="en-US" sz="1800" dirty="0"/>
              <a:t>Point to point </a:t>
            </a:r>
            <a:r>
              <a:rPr lang="en-US" sz="1800" dirty="0" err="1"/>
              <a:t>wifi</a:t>
            </a:r>
            <a:r>
              <a:rPr lang="en-US" sz="1800" dirty="0"/>
              <a:t> links between close sites</a:t>
            </a:r>
          </a:p>
          <a:p>
            <a:pPr lvl="1"/>
            <a:r>
              <a:rPr lang="en-US" sz="1800" dirty="0"/>
              <a:t>75% cheaper than our previous copper network!</a:t>
            </a:r>
          </a:p>
          <a:p>
            <a:pPr marL="457200" lvl="1" indent="0">
              <a:buNone/>
            </a:pPr>
            <a:r>
              <a:rPr lang="en-US" sz="1800" dirty="0"/>
              <a:t>	(and it supports CCTV cameras)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A managed router is located in each traffic signal cabinet</a:t>
            </a:r>
          </a:p>
          <a:p>
            <a:pPr lvl="1"/>
            <a:r>
              <a:rPr lang="en-US" sz="1800" dirty="0"/>
              <a:t>Polls the controller for it’s site number</a:t>
            </a:r>
          </a:p>
          <a:p>
            <a:pPr lvl="1"/>
            <a:r>
              <a:rPr lang="en-US" sz="1800" dirty="0"/>
              <a:t>Converts analogue </a:t>
            </a:r>
            <a:r>
              <a:rPr lang="en-US" sz="1800" dirty="0" err="1"/>
              <a:t>comms</a:t>
            </a:r>
            <a:r>
              <a:rPr lang="en-US" sz="1800" dirty="0"/>
              <a:t> to digital</a:t>
            </a:r>
          </a:p>
          <a:p>
            <a:pPr lvl="1"/>
            <a:r>
              <a:rPr lang="en-US" sz="1800" dirty="0"/>
              <a:t>Establishes the network link to SCATS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ED356-90A1-49AE-87EE-EFE3302CF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636021"/>
            <a:ext cx="2857500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4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7932"/>
            <a:ext cx="843528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Current Initiatives</a:t>
            </a:r>
            <a:endParaRPr lang="en-NZ" dirty="0">
              <a:latin typeface="Calibri" panose="020F0502020204030204" pitchFamily="34" charset="0"/>
            </a:endParaRPr>
          </a:p>
        </p:txBody>
      </p:sp>
      <p:pic>
        <p:nvPicPr>
          <p:cNvPr id="5" name="Picture 2" descr="H:\PERSONAL\ADMIN and INFO\Templates\HCC 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893" y="6242418"/>
            <a:ext cx="2277859" cy="3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fileserver\kinghoj$\My Workspace\GoDaaS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colorTemperature colorTemp="6600"/>
                    </a14:imgEffect>
                    <a14:imgEffect>
                      <a14:saturation sat="120000"/>
                    </a14:imgEffect>
                    <a14:imgEffect>
                      <a14:brightnessContrast bright="-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11" y="1846908"/>
            <a:ext cx="9173011" cy="504552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2190491F4BA42A2E56D94AE3CDD31" ma:contentTypeVersion="2" ma:contentTypeDescription="Create a new document." ma:contentTypeScope="" ma:versionID="f857cd00a7d30a2d54870649d6823c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4a52358741cb2c6dcf227552c694f8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980B09-088E-4EFB-8337-E564BB96BC4D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3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C901CD-6CB2-4F3E-9C74-6F2A5705E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E364B7-79B2-4E61-9866-8C6BBAA604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531</Words>
  <Application>Microsoft Office PowerPoint</Application>
  <PresentationFormat>On-screen Show (4:3)</PresentationFormat>
  <Paragraphs>97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Frutiger</vt:lpstr>
      <vt:lpstr>Times New Roman</vt:lpstr>
      <vt:lpstr>Office Theme</vt:lpstr>
      <vt:lpstr>Tron Topics</vt:lpstr>
      <vt:lpstr>Hamilton Operations</vt:lpstr>
      <vt:lpstr>Growth</vt:lpstr>
      <vt:lpstr>The Case for Advanced Network Management</vt:lpstr>
      <vt:lpstr>Current Situation</vt:lpstr>
      <vt:lpstr>Things We Do Differently (because we’re special)</vt:lpstr>
      <vt:lpstr>Pedestrian Priority</vt:lpstr>
      <vt:lpstr>SCATS Communication</vt:lpstr>
      <vt:lpstr>Current Initiatives</vt:lpstr>
      <vt:lpstr>CCTV analytics</vt:lpstr>
      <vt:lpstr>Addinsight (travel time)</vt:lpstr>
      <vt:lpstr>Transport Dashboard MVP</vt:lpstr>
      <vt:lpstr>Questions?</vt:lpstr>
      <vt:lpstr>Name Change?</vt:lpstr>
    </vt:vector>
  </TitlesOfParts>
  <Company>HCC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Briefing    Organisational      Development Group</dc:title>
  <dc:creator>Jessica Ashworth</dc:creator>
  <cp:lastModifiedBy>John Kinghorn</cp:lastModifiedBy>
  <cp:revision>184</cp:revision>
  <cp:lastPrinted>2017-03-09T04:38:27Z</cp:lastPrinted>
  <dcterms:created xsi:type="dcterms:W3CDTF">2013-11-05T20:36:45Z</dcterms:created>
  <dcterms:modified xsi:type="dcterms:W3CDTF">2018-11-01T19:27:47Z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0x0101002CE2190491F4BA42A2E56D94AE3CDD31</vt:lpwstr>
  </property>
</Properties>
</file>