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4"/>
    <p:sldMasterId id="2147483652" r:id="rId5"/>
    <p:sldMasterId id="2147483658" r:id="rId6"/>
  </p:sldMasterIdLst>
  <p:notesMasterIdLst>
    <p:notesMasterId r:id="rId26"/>
  </p:notesMasterIdLst>
  <p:handoutMasterIdLst>
    <p:handoutMasterId r:id="rId27"/>
  </p:handoutMasterIdLst>
  <p:sldIdLst>
    <p:sldId id="257" r:id="rId7"/>
    <p:sldId id="321" r:id="rId8"/>
    <p:sldId id="345" r:id="rId9"/>
    <p:sldId id="346" r:id="rId10"/>
    <p:sldId id="320" r:id="rId11"/>
    <p:sldId id="344" r:id="rId12"/>
    <p:sldId id="338" r:id="rId13"/>
    <p:sldId id="339" r:id="rId14"/>
    <p:sldId id="347" r:id="rId15"/>
    <p:sldId id="337" r:id="rId16"/>
    <p:sldId id="348" r:id="rId17"/>
    <p:sldId id="327" r:id="rId18"/>
    <p:sldId id="349" r:id="rId19"/>
    <p:sldId id="350" r:id="rId20"/>
    <p:sldId id="351" r:id="rId21"/>
    <p:sldId id="352" r:id="rId22"/>
    <p:sldId id="353" r:id="rId23"/>
    <p:sldId id="340" r:id="rId24"/>
    <p:sldId id="354" r:id="rId25"/>
  </p:sldIdLst>
  <p:sldSz cx="12192000" cy="6858000"/>
  <p:notesSz cx="6797675" cy="9926638"/>
  <p:defaultTextStyle>
    <a:defPPr>
      <a:defRPr lang="en-A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6" userDrawn="1">
          <p15:clr>
            <a:srgbClr val="A4A3A4"/>
          </p15:clr>
        </p15:guide>
        <p15:guide id="2" orient="horz" pos="4210" userDrawn="1">
          <p15:clr>
            <a:srgbClr val="A4A3A4"/>
          </p15:clr>
        </p15:guide>
        <p15:guide id="3" orient="horz" pos="3891" userDrawn="1">
          <p15:clr>
            <a:srgbClr val="A4A3A4"/>
          </p15:clr>
        </p15:guide>
        <p15:guide id="4" orient="horz" pos="1276" userDrawn="1">
          <p15:clr>
            <a:srgbClr val="A4A3A4"/>
          </p15:clr>
        </p15:guide>
        <p15:guide id="5" pos="7215" userDrawn="1">
          <p15:clr>
            <a:srgbClr val="A4A3A4"/>
          </p15:clr>
        </p15:guide>
        <p15:guide id="6" pos="46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5A2"/>
    <a:srgbClr val="F8C3D8"/>
    <a:srgbClr val="EB4A8A"/>
    <a:srgbClr val="990033"/>
    <a:srgbClr val="FFF4BF"/>
    <a:srgbClr val="FFE980"/>
    <a:srgbClr val="FFDE40"/>
    <a:srgbClr val="D5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86728" autoAdjust="0"/>
  </p:normalViewPr>
  <p:slideViewPr>
    <p:cSldViewPr snapToGrid="0">
      <p:cViewPr varScale="1">
        <p:scale>
          <a:sx n="77" d="100"/>
          <a:sy n="77" d="100"/>
        </p:scale>
        <p:origin x="557" y="67"/>
      </p:cViewPr>
      <p:guideLst>
        <p:guide orient="horz" pos="346"/>
        <p:guide orient="horz" pos="4210"/>
        <p:guide orient="horz" pos="3891"/>
        <p:guide orient="horz" pos="1276"/>
        <p:guide pos="7215"/>
        <p:guide pos="4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150531"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150532"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150533"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AF4D53-7F12-45A4-BDF7-D87173B5E2D4}" type="slidenum">
              <a:rPr lang="en-AU"/>
              <a:pPr/>
              <a:t>‹#›</a:t>
            </a:fld>
            <a:endParaRPr lang="en-AU"/>
          </a:p>
        </p:txBody>
      </p:sp>
    </p:spTree>
    <p:extLst>
      <p:ext uri="{BB962C8B-B14F-4D97-AF65-F5344CB8AC3E}">
        <p14:creationId xmlns:p14="http://schemas.microsoft.com/office/powerpoint/2010/main" val="354024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4915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491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915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4915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FD8731-F792-4139-A240-9ADB62EC1891}" type="slidenum">
              <a:rPr lang="en-AU"/>
              <a:pPr/>
              <a:t>‹#›</a:t>
            </a:fld>
            <a:endParaRPr lang="en-AU"/>
          </a:p>
        </p:txBody>
      </p:sp>
    </p:spTree>
    <p:extLst>
      <p:ext uri="{BB962C8B-B14F-4D97-AF65-F5344CB8AC3E}">
        <p14:creationId xmlns:p14="http://schemas.microsoft.com/office/powerpoint/2010/main" val="3212550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1FD8731-F792-4139-A240-9ADB62EC1891}" type="slidenum">
              <a:rPr lang="en-AU" smtClean="0"/>
              <a:pPr/>
              <a:t>1</a:t>
            </a:fld>
            <a:endParaRPr lang="en-AU"/>
          </a:p>
        </p:txBody>
      </p:sp>
    </p:spTree>
    <p:extLst>
      <p:ext uri="{BB962C8B-B14F-4D97-AF65-F5344CB8AC3E}">
        <p14:creationId xmlns:p14="http://schemas.microsoft.com/office/powerpoint/2010/main" val="147927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10</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endParaRPr lang="en-AU" dirty="0"/>
          </a:p>
        </p:txBody>
      </p:sp>
    </p:spTree>
    <p:extLst>
      <p:ext uri="{BB962C8B-B14F-4D97-AF65-F5344CB8AC3E}">
        <p14:creationId xmlns:p14="http://schemas.microsoft.com/office/powerpoint/2010/main" val="214415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11</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pPr marL="171450" indent="-171450">
              <a:buFont typeface="Arial" panose="020B0604020202020204" pitchFamily="34" charset="0"/>
              <a:buChar char="•"/>
            </a:pPr>
            <a:r>
              <a:rPr lang="en-AU" dirty="0" err="1"/>
              <a:t>Straven</a:t>
            </a:r>
            <a:r>
              <a:rPr lang="en-AU" dirty="0"/>
              <a:t> Road 25,000 </a:t>
            </a:r>
            <a:r>
              <a:rPr lang="en-AU" dirty="0" err="1"/>
              <a:t>vpd</a:t>
            </a:r>
            <a:r>
              <a:rPr lang="en-AU" dirty="0"/>
              <a:t>, 700 cyclists per day on Uni-Cycle route near Dean Ave</a:t>
            </a:r>
          </a:p>
        </p:txBody>
      </p:sp>
    </p:spTree>
    <p:extLst>
      <p:ext uri="{BB962C8B-B14F-4D97-AF65-F5344CB8AC3E}">
        <p14:creationId xmlns:p14="http://schemas.microsoft.com/office/powerpoint/2010/main" val="168627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a:solidFill>
                  <a:schemeClr val="tx1"/>
                </a:solidFill>
                <a:effectLst/>
                <a:latin typeface="Arial" charset="0"/>
                <a:ea typeface="+mn-ea"/>
                <a:cs typeface="Arial" charset="0"/>
              </a:rPr>
              <a:t>During the survey, a total of 238 users were observed at the </a:t>
            </a:r>
            <a:r>
              <a:rPr lang="en-NZ" sz="1200" kern="1200" dirty="0" err="1">
                <a:solidFill>
                  <a:schemeClr val="tx1"/>
                </a:solidFill>
                <a:effectLst/>
                <a:latin typeface="Arial" charset="0"/>
                <a:ea typeface="+mn-ea"/>
                <a:cs typeface="Arial" charset="0"/>
              </a:rPr>
              <a:t>Straven</a:t>
            </a:r>
            <a:r>
              <a:rPr lang="en-NZ" sz="1200" kern="1200" dirty="0">
                <a:solidFill>
                  <a:schemeClr val="tx1"/>
                </a:solidFill>
                <a:effectLst/>
                <a:latin typeface="Arial" charset="0"/>
                <a:ea typeface="+mn-ea"/>
                <a:cs typeface="Arial" charset="0"/>
              </a:rPr>
              <a:t> Road crossing and 105 users at the Barrington Street crossing. </a:t>
            </a:r>
            <a:endParaRPr lang="en-NZ" sz="120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The </a:t>
            </a:r>
            <a:r>
              <a:rPr lang="en-NZ" sz="1200" kern="1200" dirty="0">
                <a:solidFill>
                  <a:schemeClr val="tx1"/>
                </a:solidFill>
                <a:effectLst/>
                <a:latin typeface="Arial" charset="0"/>
                <a:ea typeface="+mn-ea"/>
                <a:cs typeface="Arial" charset="0"/>
              </a:rPr>
              <a:t>modal split was similar across the two sites with 69% of observed users being on bicycles at the </a:t>
            </a:r>
            <a:r>
              <a:rPr lang="en-NZ" sz="1200" kern="1200" dirty="0" err="1">
                <a:solidFill>
                  <a:schemeClr val="tx1"/>
                </a:solidFill>
                <a:effectLst/>
                <a:latin typeface="Arial" charset="0"/>
                <a:ea typeface="+mn-ea"/>
                <a:cs typeface="Arial" charset="0"/>
              </a:rPr>
              <a:t>Straven</a:t>
            </a:r>
            <a:r>
              <a:rPr lang="en-NZ" sz="1200" kern="1200" dirty="0">
                <a:solidFill>
                  <a:schemeClr val="tx1"/>
                </a:solidFill>
                <a:effectLst/>
                <a:latin typeface="Arial" charset="0"/>
                <a:ea typeface="+mn-ea"/>
                <a:cs typeface="Arial" charset="0"/>
              </a:rPr>
              <a:t> Road crossing, compared to 70% at the Barrington Street crossing</a:t>
            </a:r>
            <a:r>
              <a:rPr lang="en-NZ" sz="1200" kern="1200" dirty="0" smtClean="0">
                <a:solidFill>
                  <a:schemeClr val="tx1"/>
                </a:solidFill>
                <a:effectLst/>
                <a:latin typeface="Arial" charset="0"/>
                <a:ea typeface="+mn-ea"/>
                <a:cs typeface="Arial" charset="0"/>
              </a:rPr>
              <a:t>.</a:t>
            </a:r>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12</a:t>
            </a:fld>
            <a:endParaRPr lang="en-AU"/>
          </a:p>
        </p:txBody>
      </p:sp>
    </p:spTree>
    <p:extLst>
      <p:ext uri="{BB962C8B-B14F-4D97-AF65-F5344CB8AC3E}">
        <p14:creationId xmlns:p14="http://schemas.microsoft.com/office/powerpoint/2010/main" val="72456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r>
              <a:rPr lang="en-NZ" sz="1200" kern="1200" dirty="0">
                <a:solidFill>
                  <a:schemeClr val="tx1"/>
                </a:solidFill>
                <a:effectLst/>
                <a:latin typeface="Arial" charset="0"/>
                <a:ea typeface="+mn-ea"/>
                <a:cs typeface="Arial" charset="0"/>
              </a:rPr>
              <a:t>The surveys recorded the compliance of </a:t>
            </a:r>
            <a:r>
              <a:rPr lang="en-NZ" sz="1200" kern="1200" dirty="0" smtClean="0">
                <a:solidFill>
                  <a:schemeClr val="tx1"/>
                </a:solidFill>
                <a:effectLst/>
                <a:latin typeface="Arial" charset="0"/>
                <a:ea typeface="+mn-ea"/>
                <a:cs typeface="Arial" charset="0"/>
              </a:rPr>
              <a:t>pedestrians</a:t>
            </a:r>
            <a:r>
              <a:rPr lang="en-NZ" sz="1200" kern="1200" baseline="0" dirty="0" smtClean="0">
                <a:solidFill>
                  <a:schemeClr val="tx1"/>
                </a:solidFill>
                <a:effectLst/>
                <a:latin typeface="Arial" charset="0"/>
                <a:ea typeface="+mn-ea"/>
                <a:cs typeface="Arial" charset="0"/>
              </a:rPr>
              <a:t> using both crossings</a:t>
            </a: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endParaRPr lang="en-N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r>
              <a:rPr lang="en-NZ" sz="1200" kern="1200" dirty="0" smtClean="0">
                <a:solidFill>
                  <a:schemeClr val="tx1"/>
                </a:solidFill>
                <a:effectLst/>
                <a:latin typeface="Arial" charset="0"/>
                <a:ea typeface="+mn-ea"/>
                <a:cs typeface="Arial" charset="0"/>
              </a:rPr>
              <a:t>At </a:t>
            </a:r>
            <a:r>
              <a:rPr lang="en-NZ" sz="1200" kern="1200" dirty="0">
                <a:solidFill>
                  <a:schemeClr val="tx1"/>
                </a:solidFill>
                <a:effectLst/>
                <a:latin typeface="Arial" charset="0"/>
                <a:ea typeface="+mn-ea"/>
                <a:cs typeface="Arial" charset="0"/>
              </a:rPr>
              <a:t>both </a:t>
            </a:r>
            <a:r>
              <a:rPr lang="en-NZ" sz="1200" kern="1200" dirty="0" smtClean="0">
                <a:solidFill>
                  <a:schemeClr val="tx1"/>
                </a:solidFill>
                <a:effectLst/>
                <a:latin typeface="Arial" charset="0"/>
                <a:ea typeface="+mn-ea"/>
                <a:cs typeface="Arial" charset="0"/>
              </a:rPr>
              <a:t>sites</a:t>
            </a:r>
            <a:r>
              <a:rPr lang="en-NZ" sz="1200" kern="1200" dirty="0">
                <a:solidFill>
                  <a:schemeClr val="tx1"/>
                </a:solidFill>
                <a:effectLst/>
                <a:latin typeface="Arial" charset="0"/>
                <a:ea typeface="+mn-ea"/>
                <a:cs typeface="Arial" charset="0"/>
              </a:rPr>
              <a:t>, approximately 85% of pedestrian users crossed on the green phase. </a:t>
            </a:r>
            <a:endParaRPr lang="en-N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endParaRPr lang="en-N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r>
              <a:rPr lang="en-NZ" sz="1200" kern="1200" dirty="0" smtClean="0">
                <a:solidFill>
                  <a:schemeClr val="tx1"/>
                </a:solidFill>
                <a:effectLst/>
                <a:latin typeface="Arial" charset="0"/>
                <a:ea typeface="+mn-ea"/>
                <a:cs typeface="Arial" charset="0"/>
              </a:rPr>
              <a:t>A </a:t>
            </a:r>
            <a:r>
              <a:rPr lang="en-NZ" sz="1200" kern="1200" dirty="0">
                <a:solidFill>
                  <a:schemeClr val="tx1"/>
                </a:solidFill>
                <a:effectLst/>
                <a:latin typeface="Arial" charset="0"/>
                <a:ea typeface="+mn-ea"/>
                <a:cs typeface="Arial" charset="0"/>
              </a:rPr>
              <a:t>greater number of pedestrians commenced crossing on the flashing red phase at the </a:t>
            </a:r>
            <a:r>
              <a:rPr lang="en-NZ" sz="1200" kern="1200" dirty="0" err="1">
                <a:solidFill>
                  <a:schemeClr val="tx1"/>
                </a:solidFill>
                <a:effectLst/>
                <a:latin typeface="Arial" charset="0"/>
                <a:ea typeface="+mn-ea"/>
                <a:cs typeface="Arial" charset="0"/>
              </a:rPr>
              <a:t>Straven</a:t>
            </a:r>
            <a:r>
              <a:rPr lang="en-NZ" sz="1200" kern="1200" dirty="0">
                <a:solidFill>
                  <a:schemeClr val="tx1"/>
                </a:solidFill>
                <a:effectLst/>
                <a:latin typeface="Arial" charset="0"/>
                <a:ea typeface="+mn-ea"/>
                <a:cs typeface="Arial" charset="0"/>
              </a:rPr>
              <a:t> Road crossing than at the Barrington Street crossing (13 compared to one). </a:t>
            </a:r>
            <a:endParaRPr lang="en-N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endParaRPr lang="en-NZ" sz="1200" kern="1200" dirty="0" smtClean="0">
              <a:solidFill>
                <a:schemeClr val="tx1"/>
              </a:solidFill>
              <a:effectLst/>
              <a:latin typeface="Arial" charset="0"/>
              <a:ea typeface="+mn-ea"/>
              <a:cs typeface="Arial" charset="0"/>
            </a:endParaRPr>
          </a:p>
          <a:p>
            <a:pPr marL="171450" marR="0" lvl="0" indent="-171450" algn="l" defTabSz="914400" rtl="0" eaLnBrk="1" fontAlgn="base" latinLnBrk="0" hangingPunct="1">
              <a:lnSpc>
                <a:spcPct val="150000"/>
              </a:lnSpc>
              <a:spcBef>
                <a:spcPct val="30000"/>
              </a:spcBef>
              <a:spcAft>
                <a:spcPct val="0"/>
              </a:spcAft>
              <a:buClrTx/>
              <a:buSzTx/>
              <a:buFont typeface="Arial" panose="020B0604020202020204" pitchFamily="34" charset="0"/>
              <a:buChar char="•"/>
              <a:tabLst/>
              <a:defRPr/>
            </a:pPr>
            <a:r>
              <a:rPr lang="en-NZ" sz="1200" kern="1200" dirty="0" smtClean="0">
                <a:solidFill>
                  <a:schemeClr val="tx1"/>
                </a:solidFill>
                <a:effectLst/>
                <a:latin typeface="Arial" charset="0"/>
                <a:ea typeface="+mn-ea"/>
                <a:cs typeface="Arial" charset="0"/>
              </a:rPr>
              <a:t>This </a:t>
            </a:r>
            <a:r>
              <a:rPr lang="en-NZ" sz="1200" kern="1200" dirty="0">
                <a:solidFill>
                  <a:schemeClr val="tx1"/>
                </a:solidFill>
                <a:effectLst/>
                <a:latin typeface="Arial" charset="0"/>
                <a:ea typeface="+mn-ea"/>
                <a:cs typeface="Arial" charset="0"/>
              </a:rPr>
              <a:t>included two groups of school children, one group of three and one group of nine, who crossed as groups and, therefore, </a:t>
            </a:r>
            <a:r>
              <a:rPr lang="en-NZ" sz="1200" b="1" kern="1200" dirty="0">
                <a:solidFill>
                  <a:schemeClr val="tx1"/>
                </a:solidFill>
                <a:effectLst/>
                <a:latin typeface="Arial" charset="0"/>
                <a:ea typeface="+mn-ea"/>
                <a:cs typeface="Arial" charset="0"/>
              </a:rPr>
              <a:t>group behaviour psychology </a:t>
            </a:r>
            <a:r>
              <a:rPr lang="en-NZ" sz="1200" kern="1200" dirty="0">
                <a:solidFill>
                  <a:schemeClr val="tx1"/>
                </a:solidFill>
                <a:effectLst/>
                <a:latin typeface="Arial" charset="0"/>
                <a:ea typeface="+mn-ea"/>
                <a:cs typeface="Arial" charset="0"/>
              </a:rPr>
              <a:t>would have had an impact</a:t>
            </a:r>
            <a:r>
              <a:rPr lang="en-NZ" sz="1200" kern="1200" dirty="0" smtClean="0">
                <a:solidFill>
                  <a:schemeClr val="tx1"/>
                </a:solidFill>
                <a:effectLst/>
                <a:latin typeface="Arial" charset="0"/>
                <a:ea typeface="+mn-ea"/>
                <a:cs typeface="Arial" charset="0"/>
              </a:rPr>
              <a:t>.</a:t>
            </a:r>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13</a:t>
            </a:fld>
            <a:endParaRPr lang="en-AU"/>
          </a:p>
        </p:txBody>
      </p:sp>
    </p:spTree>
    <p:extLst>
      <p:ext uri="{BB962C8B-B14F-4D97-AF65-F5344CB8AC3E}">
        <p14:creationId xmlns:p14="http://schemas.microsoft.com/office/powerpoint/2010/main" val="24182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kern="1200" dirty="0">
                <a:solidFill>
                  <a:schemeClr val="tx1"/>
                </a:solidFill>
                <a:effectLst/>
                <a:latin typeface="Arial" charset="0"/>
                <a:ea typeface="+mn-ea"/>
                <a:cs typeface="Arial" charset="0"/>
              </a:rPr>
              <a:t>A concern of the trial was that a cyclist who </a:t>
            </a:r>
            <a:r>
              <a:rPr lang="en-NZ" sz="1200" kern="1200" dirty="0" smtClean="0">
                <a:solidFill>
                  <a:schemeClr val="tx1"/>
                </a:solidFill>
                <a:effectLst/>
                <a:latin typeface="Arial" charset="0"/>
                <a:ea typeface="+mn-ea"/>
                <a:cs typeface="Arial" charset="0"/>
              </a:rPr>
              <a:t>commence</a:t>
            </a:r>
            <a:r>
              <a:rPr lang="en-NZ" sz="1200" kern="1200" baseline="0" dirty="0" smtClean="0">
                <a:solidFill>
                  <a:schemeClr val="tx1"/>
                </a:solidFill>
                <a:effectLst/>
                <a:latin typeface="Arial" charset="0"/>
                <a:ea typeface="+mn-ea"/>
                <a:cs typeface="Arial" charset="0"/>
              </a:rPr>
              <a:t> the</a:t>
            </a:r>
            <a:r>
              <a:rPr lang="en-NZ" sz="1200" kern="1200" dirty="0" smtClean="0">
                <a:solidFill>
                  <a:schemeClr val="tx1"/>
                </a:solidFill>
                <a:effectLst/>
                <a:latin typeface="Arial" charset="0"/>
                <a:ea typeface="+mn-ea"/>
                <a:cs typeface="Arial" charset="0"/>
              </a:rPr>
              <a:t> </a:t>
            </a:r>
            <a:r>
              <a:rPr lang="en-NZ" sz="1200" kern="1200" dirty="0">
                <a:solidFill>
                  <a:schemeClr val="tx1"/>
                </a:solidFill>
                <a:effectLst/>
                <a:latin typeface="Arial" charset="0"/>
                <a:ea typeface="+mn-ea"/>
                <a:cs typeface="Arial" charset="0"/>
              </a:rPr>
              <a:t>crossing when the signals are flashing red will not know if they have sufficient time to clear the crossing safely. However, the same is true for a cyclist who commences crossing when the signals are amber at a traditional site</a:t>
            </a:r>
            <a:r>
              <a:rPr lang="en-NZ" sz="1200" kern="1200" dirty="0" smtClean="0">
                <a:solidFill>
                  <a:schemeClr val="tx1"/>
                </a:solidFill>
                <a:effectLst/>
                <a:latin typeface="Arial" charset="0"/>
                <a:ea typeface="+mn-ea"/>
                <a:cs typeface="Arial" charset="0"/>
              </a:rPr>
              <a:t>.</a:t>
            </a:r>
          </a:p>
          <a:p>
            <a:pPr marL="171450" indent="-171450">
              <a:buFont typeface="Arial" panose="020B0604020202020204" pitchFamily="34" charset="0"/>
              <a:buChar char="•"/>
            </a:pPr>
            <a:endParaRPr lang="en-NZ" sz="1200" kern="1200" dirty="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GB" sz="1200" kern="1200" dirty="0">
                <a:solidFill>
                  <a:schemeClr val="tx1"/>
                </a:solidFill>
                <a:effectLst/>
                <a:latin typeface="Arial" charset="0"/>
                <a:ea typeface="+mn-ea"/>
                <a:cs typeface="Arial" charset="0"/>
              </a:rPr>
              <a:t>Of the cyclists who arrived on amber (</a:t>
            </a:r>
            <a:r>
              <a:rPr lang="en-GB" sz="1200" kern="1200" dirty="0" err="1">
                <a:solidFill>
                  <a:schemeClr val="tx1"/>
                </a:solidFill>
                <a:effectLst/>
                <a:latin typeface="Arial" charset="0"/>
                <a:ea typeface="+mn-ea"/>
                <a:cs typeface="Arial" charset="0"/>
              </a:rPr>
              <a:t>Straven</a:t>
            </a:r>
            <a:r>
              <a:rPr lang="en-GB" sz="1200" kern="1200" dirty="0">
                <a:solidFill>
                  <a:schemeClr val="tx1"/>
                </a:solidFill>
                <a:effectLst/>
                <a:latin typeface="Arial" charset="0"/>
                <a:ea typeface="+mn-ea"/>
                <a:cs typeface="Arial" charset="0"/>
              </a:rPr>
              <a:t> Road), 71% crossed anyway with the remaining pressing the pedestrian call button to wait for a green phase</a:t>
            </a:r>
            <a:r>
              <a:rPr lang="en-GB" sz="1200" kern="1200" dirty="0" smtClean="0">
                <a:solidFill>
                  <a:schemeClr val="tx1"/>
                </a:solidFill>
                <a:effectLst/>
                <a:latin typeface="Arial" charset="0"/>
                <a:ea typeface="+mn-ea"/>
                <a:cs typeface="Arial" charset="0"/>
              </a:rPr>
              <a:t>.</a:t>
            </a:r>
          </a:p>
          <a:p>
            <a:pPr marL="171450" lvl="0" indent="-171450">
              <a:buFont typeface="Arial" panose="020B0604020202020204" pitchFamily="34" charset="0"/>
              <a:buChar char="•"/>
            </a:pPr>
            <a:endParaRPr lang="en-NZ" sz="1200" kern="1200" dirty="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GB" sz="1200" kern="1200" dirty="0">
                <a:solidFill>
                  <a:schemeClr val="tx1"/>
                </a:solidFill>
                <a:effectLst/>
                <a:latin typeface="Arial" charset="0"/>
                <a:ea typeface="+mn-ea"/>
                <a:cs typeface="Arial" charset="0"/>
              </a:rPr>
              <a:t>Of the cyclists who arrive on flashing red (Barrington Street), 43% crossed anyway with the remaining pressing the call button to wait for a green phase</a:t>
            </a:r>
            <a:r>
              <a:rPr lang="en-GB" sz="1200" kern="1200" dirty="0" smtClean="0">
                <a:solidFill>
                  <a:schemeClr val="tx1"/>
                </a:solidFill>
                <a:effectLst/>
                <a:latin typeface="Arial" charset="0"/>
                <a:ea typeface="+mn-ea"/>
                <a:cs typeface="Arial" charset="0"/>
              </a:rPr>
              <a:t>.</a:t>
            </a:r>
          </a:p>
          <a:p>
            <a:pPr marL="171450" lvl="0" indent="-171450">
              <a:buFont typeface="Arial" panose="020B0604020202020204" pitchFamily="34" charset="0"/>
              <a:buChar char="•"/>
            </a:pPr>
            <a:endParaRPr lang="en-NZ" sz="1200" kern="1200" dirty="0">
              <a:solidFill>
                <a:schemeClr val="tx1"/>
              </a:solidFill>
              <a:effectLst/>
              <a:latin typeface="Arial" charset="0"/>
              <a:ea typeface="+mn-ea"/>
              <a:cs typeface="Arial" charset="0"/>
            </a:endParaRPr>
          </a:p>
          <a:p>
            <a:pPr marL="171450" indent="-171450">
              <a:buFont typeface="Arial" panose="020B0604020202020204" pitchFamily="34" charset="0"/>
              <a:buChar char="•"/>
            </a:pPr>
            <a:r>
              <a:rPr lang="en-NZ" sz="1200" kern="1200" dirty="0">
                <a:solidFill>
                  <a:schemeClr val="tx1"/>
                </a:solidFill>
                <a:effectLst/>
                <a:latin typeface="Arial" charset="0"/>
                <a:ea typeface="+mn-ea"/>
                <a:cs typeface="Arial" charset="0"/>
              </a:rPr>
              <a:t>This interim result indicates the use of pedestrian sequencing reduces the level of non-compliance by cyclists, however, this result should be reassessed once cyclists are more familiar with the Barrington Street signals.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a:solidFill>
                <a:schemeClr val="tx1"/>
              </a:solidFill>
              <a:effectLst/>
              <a:latin typeface="Arial" charset="0"/>
              <a:ea typeface="+mn-ea"/>
              <a:cs typeface="Arial" charset="0"/>
            </a:endParaRPr>
          </a:p>
          <a:p>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14</a:t>
            </a:fld>
            <a:endParaRPr lang="en-AU"/>
          </a:p>
        </p:txBody>
      </p:sp>
    </p:spTree>
    <p:extLst>
      <p:ext uri="{BB962C8B-B14F-4D97-AF65-F5344CB8AC3E}">
        <p14:creationId xmlns:p14="http://schemas.microsoft.com/office/powerpoint/2010/main" val="182711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00"/>
              </a:lnSpc>
              <a:spcAft>
                <a:spcPts val="600"/>
              </a:spcAft>
              <a:tabLst>
                <a:tab pos="540385" algn="l"/>
              </a:tabLst>
            </a:pPr>
            <a:r>
              <a:rPr lang="en-NZ" sz="1200" dirty="0">
                <a:effectLst/>
                <a:latin typeface="Arial" panose="020B0604020202020204" pitchFamily="34" charset="0"/>
                <a:ea typeface="Times New Roman" panose="02020603050405020304" pitchFamily="18" charset="0"/>
                <a:cs typeface="Times New Roman" panose="02020603050405020304" pitchFamily="18" charset="0"/>
              </a:rPr>
              <a:t>62% of users did not interact with the signals at </a:t>
            </a:r>
            <a:r>
              <a:rPr lang="en-NZ" sz="1200" dirty="0" err="1">
                <a:effectLst/>
                <a:latin typeface="Arial" panose="020B0604020202020204" pitchFamily="34" charset="0"/>
                <a:ea typeface="Times New Roman" panose="02020603050405020304" pitchFamily="18" charset="0"/>
                <a:cs typeface="Times New Roman" panose="02020603050405020304" pitchFamily="18" charset="0"/>
              </a:rPr>
              <a:t>Straven</a:t>
            </a:r>
            <a:r>
              <a:rPr lang="en-NZ" sz="1200" dirty="0">
                <a:effectLst/>
                <a:latin typeface="Arial" panose="020B0604020202020204" pitchFamily="34" charset="0"/>
                <a:ea typeface="Times New Roman" panose="02020603050405020304" pitchFamily="18" charset="0"/>
                <a:cs typeface="Times New Roman" panose="02020603050405020304" pitchFamily="18" charset="0"/>
              </a:rPr>
              <a:t> Road</a:t>
            </a:r>
          </a:p>
          <a:p>
            <a:pPr marL="342900" lvl="0" indent="-342900">
              <a:lnSpc>
                <a:spcPts val="1300"/>
              </a:lnSpc>
              <a:spcAft>
                <a:spcPts val="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cyclist did not activate the loops and waited at the signals which were activated by a following cyclist crossing the loops</a:t>
            </a:r>
            <a:endParaRPr lang="en-N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Pedestrians on two occasions did not press the pedestrian button and waited for a cyclist to activate the call</a:t>
            </a:r>
            <a:endParaRPr lang="en-N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pedestrian did not press the pedestrian button but was picked up by the camera</a:t>
            </a:r>
            <a:endParaRPr lang="en-N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120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remaining users arrived once a demand had already been put in</a:t>
            </a:r>
            <a:endParaRPr lang="en-N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1200"/>
              </a:spcAft>
              <a:tabLst>
                <a:tab pos="540385" algn="l"/>
              </a:tabLst>
            </a:pPr>
            <a:endParaRPr lang="en-NZ"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300"/>
              </a:lnSpc>
              <a:spcAft>
                <a:spcPts val="1200"/>
              </a:spcAft>
              <a:tabLst>
                <a:tab pos="540385" algn="l"/>
              </a:tabLst>
            </a:pPr>
            <a:r>
              <a:rPr lang="en-NZ" sz="1200" dirty="0" smtClean="0">
                <a:effectLst/>
                <a:latin typeface="Arial" panose="020B0604020202020204" pitchFamily="34" charset="0"/>
                <a:ea typeface="Times New Roman" panose="02020603050405020304" pitchFamily="18" charset="0"/>
                <a:cs typeface="Times New Roman" panose="02020603050405020304" pitchFamily="18" charset="0"/>
              </a:rPr>
              <a:t>36</a:t>
            </a:r>
            <a:r>
              <a:rPr lang="en-NZ" sz="1200" dirty="0">
                <a:effectLst/>
                <a:latin typeface="Arial" panose="020B0604020202020204" pitchFamily="34" charset="0"/>
                <a:ea typeface="Times New Roman" panose="02020603050405020304" pitchFamily="18" charset="0"/>
                <a:cs typeface="Times New Roman" panose="02020603050405020304" pitchFamily="18" charset="0"/>
              </a:rPr>
              <a:t>% of users did not interact with the signals at Barrington Street</a:t>
            </a:r>
          </a:p>
          <a:p>
            <a:pPr marL="342900" lvl="0" indent="-342900">
              <a:lnSpc>
                <a:spcPts val="1300"/>
              </a:lnSpc>
              <a:spcAft>
                <a:spcPts val="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Pedestrians on three occasions did not press the button and just crossed when there was a gap in the traffic</a:t>
            </a:r>
            <a:endParaRPr lang="en-NZ"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1200"/>
              </a:spcAft>
              <a:buClr>
                <a:srgbClr val="013799"/>
              </a:buClr>
              <a:buSzPts val="700"/>
              <a:buFont typeface="Wingdings" panose="05000000000000000000" pitchFamily="2" charset="2"/>
              <a:buChar char=""/>
              <a:tabLst>
                <a:tab pos="180340" algn="l"/>
                <a:tab pos="540385" algn="l"/>
              </a:tabLst>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Cyclists on four occasions were northbound on Barrington Street and used the signals to cross right into the MCR. There is no facility for these users to activate the signals without riding up onto the footpath</a:t>
            </a:r>
            <a:r>
              <a:rPr lang="en-GB"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NZ" sz="1200" kern="1200" dirty="0">
              <a:solidFill>
                <a:schemeClr val="tx1"/>
              </a:solidFill>
              <a:effectLst/>
              <a:latin typeface="Arial" charset="0"/>
              <a:ea typeface="+mn-ea"/>
              <a:cs typeface="Arial" charset="0"/>
            </a:endParaRPr>
          </a:p>
          <a:p>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15</a:t>
            </a:fld>
            <a:endParaRPr lang="en-AU"/>
          </a:p>
        </p:txBody>
      </p:sp>
    </p:spTree>
    <p:extLst>
      <p:ext uri="{BB962C8B-B14F-4D97-AF65-F5344CB8AC3E}">
        <p14:creationId xmlns:p14="http://schemas.microsoft.com/office/powerpoint/2010/main" val="319307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a:solidFill>
                <a:schemeClr val="tx1"/>
              </a:solidFill>
              <a:effectLst/>
              <a:latin typeface="Arial" charset="0"/>
              <a:ea typeface="+mn-ea"/>
              <a:cs typeface="Arial" charset="0"/>
            </a:endParaRPr>
          </a:p>
          <a:p>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16</a:t>
            </a:fld>
            <a:endParaRPr lang="en-AU"/>
          </a:p>
        </p:txBody>
      </p:sp>
    </p:spTree>
    <p:extLst>
      <p:ext uri="{BB962C8B-B14F-4D97-AF65-F5344CB8AC3E}">
        <p14:creationId xmlns:p14="http://schemas.microsoft.com/office/powerpoint/2010/main" val="349297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kern="1200" dirty="0">
                <a:solidFill>
                  <a:schemeClr val="tx1"/>
                </a:solidFill>
                <a:effectLst/>
                <a:latin typeface="Arial" charset="0"/>
                <a:ea typeface="+mn-ea"/>
                <a:cs typeface="Arial" charset="0"/>
              </a:rPr>
              <a:t>The survey found that 45% of users at the </a:t>
            </a:r>
            <a:r>
              <a:rPr lang="en-NZ" sz="1200" kern="1200" dirty="0" err="1">
                <a:solidFill>
                  <a:schemeClr val="tx1"/>
                </a:solidFill>
                <a:effectLst/>
                <a:latin typeface="Arial" charset="0"/>
                <a:ea typeface="+mn-ea"/>
                <a:cs typeface="Arial" charset="0"/>
              </a:rPr>
              <a:t>Straven</a:t>
            </a:r>
            <a:r>
              <a:rPr lang="en-NZ" sz="1200" kern="1200" dirty="0">
                <a:solidFill>
                  <a:schemeClr val="tx1"/>
                </a:solidFill>
                <a:effectLst/>
                <a:latin typeface="Arial" charset="0"/>
                <a:ea typeface="+mn-ea"/>
                <a:cs typeface="Arial" charset="0"/>
              </a:rPr>
              <a:t> Road crossing either crossed with a diagonal action (i.e., started crossing on the space for one user type and exited the crossing on the space for the other user type) or used the ‘wrong’ crosswalk (i.e., used the crosswalk lines for the other user type). </a:t>
            </a:r>
            <a:r>
              <a:rPr lang="en-NZ" sz="1200" kern="1200" dirty="0" smtClean="0">
                <a:solidFill>
                  <a:schemeClr val="tx1"/>
                </a:solidFill>
                <a:effectLst/>
                <a:latin typeface="Arial" charset="0"/>
                <a:ea typeface="+mn-ea"/>
                <a:cs typeface="Arial" charset="0"/>
              </a:rPr>
              <a:t>This was</a:t>
            </a:r>
            <a:r>
              <a:rPr lang="en-NZ" sz="1200" kern="1200" baseline="0" dirty="0" smtClean="0">
                <a:solidFill>
                  <a:schemeClr val="tx1"/>
                </a:solidFill>
                <a:effectLst/>
                <a:latin typeface="Arial" charset="0"/>
                <a:ea typeface="+mn-ea"/>
                <a:cs typeface="Arial" charset="0"/>
              </a:rPr>
              <a:t> evitable during the surveys</a:t>
            </a:r>
            <a:r>
              <a:rPr lang="en-NZ" sz="1200" kern="1200" dirty="0" smtClean="0">
                <a:solidFill>
                  <a:schemeClr val="tx1"/>
                </a:solidFill>
                <a:effectLst/>
                <a:latin typeface="Arial" charset="0"/>
                <a:ea typeface="+mn-ea"/>
                <a:cs typeface="Arial" charset="0"/>
              </a:rPr>
              <a:t>, with cyclists being particularly at fault. </a:t>
            </a:r>
          </a:p>
          <a:p>
            <a:pPr marL="171450" indent="-171450">
              <a:buFont typeface="Arial" panose="020B0604020202020204" pitchFamily="34" charset="0"/>
              <a:buChar char="•"/>
            </a:pPr>
            <a:endParaRPr lang="en-NZ" sz="1200" kern="120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en-NZ" sz="1200" kern="1200" dirty="0" smtClean="0">
                <a:solidFill>
                  <a:schemeClr val="tx1"/>
                </a:solidFill>
                <a:effectLst/>
                <a:latin typeface="Arial" charset="0"/>
                <a:ea typeface="+mn-ea"/>
                <a:cs typeface="Arial" charset="0"/>
              </a:rPr>
              <a:t>This indicates that users will use the crossing as it best suited to them, regardless of the pavement markings. However, as shown by the behaviour at Barrington Street with the shared crossing, users are able to navigate the crossing without specific user areas. It was also observed that the stub pole installed to separate the pedestrians from the cyclists at the </a:t>
            </a:r>
            <a:r>
              <a:rPr lang="en-NZ" sz="1200" kern="1200" dirty="0" err="1" smtClean="0">
                <a:solidFill>
                  <a:schemeClr val="tx1"/>
                </a:solidFill>
                <a:effectLst/>
                <a:latin typeface="Arial" charset="0"/>
                <a:ea typeface="+mn-ea"/>
                <a:cs typeface="Arial" charset="0"/>
              </a:rPr>
              <a:t>Straven</a:t>
            </a:r>
            <a:r>
              <a:rPr lang="en-NZ" sz="1200" kern="1200" dirty="0" smtClean="0">
                <a:solidFill>
                  <a:schemeClr val="tx1"/>
                </a:solidFill>
                <a:effectLst/>
                <a:latin typeface="Arial" charset="0"/>
                <a:ea typeface="+mn-ea"/>
                <a:cs typeface="Arial" charset="0"/>
              </a:rPr>
              <a:t> Road crossing is resulting in cyclists using the pedestrian crosswalks because manoeuvring around the pole is inconvenient / awkward. </a:t>
            </a:r>
          </a:p>
          <a:p>
            <a:endParaRPr lang="en-NZ"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a:solidFill>
                <a:schemeClr val="tx1"/>
              </a:solidFill>
              <a:effectLst/>
              <a:latin typeface="Arial" charset="0"/>
              <a:ea typeface="+mn-ea"/>
              <a:cs typeface="Arial" charset="0"/>
            </a:endParaRPr>
          </a:p>
          <a:p>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17</a:t>
            </a:fld>
            <a:endParaRPr lang="en-AU"/>
          </a:p>
        </p:txBody>
      </p:sp>
    </p:spTree>
    <p:extLst>
      <p:ext uri="{BB962C8B-B14F-4D97-AF65-F5344CB8AC3E}">
        <p14:creationId xmlns:p14="http://schemas.microsoft.com/office/powerpoint/2010/main" val="3303175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18</a:t>
            </a:fld>
            <a:endParaRPr lang="en-AU"/>
          </a:p>
        </p:txBody>
      </p:sp>
    </p:spTree>
    <p:extLst>
      <p:ext uri="{BB962C8B-B14F-4D97-AF65-F5344CB8AC3E}">
        <p14:creationId xmlns:p14="http://schemas.microsoft.com/office/powerpoint/2010/main" val="249034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1FD8731-F792-4139-A240-9ADB62EC1891}" type="slidenum">
              <a:rPr lang="en-AU" smtClean="0"/>
              <a:pPr/>
              <a:t>19</a:t>
            </a:fld>
            <a:endParaRPr lang="en-AU"/>
          </a:p>
        </p:txBody>
      </p:sp>
    </p:spTree>
    <p:extLst>
      <p:ext uri="{BB962C8B-B14F-4D97-AF65-F5344CB8AC3E}">
        <p14:creationId xmlns:p14="http://schemas.microsoft.com/office/powerpoint/2010/main" val="30653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2</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pPr marL="228600" indent="-228600">
              <a:buAutoNum type="arabicPeriod"/>
            </a:pPr>
            <a:r>
              <a:rPr lang="en-AU" baseline="0" dirty="0"/>
              <a:t>The trial was to install shared two-aspect lanterns at possible locations on Quarrymans Trail MCR</a:t>
            </a:r>
          </a:p>
          <a:p>
            <a:pPr marL="228600" indent="-228600">
              <a:buAutoNum type="arabicPeriod"/>
            </a:pPr>
            <a:r>
              <a:rPr lang="en-AU" baseline="0" dirty="0"/>
              <a:t>In accordance with the NZTA Traffic Note 10 – Trials of traffic control devices guidelines</a:t>
            </a:r>
          </a:p>
        </p:txBody>
      </p:sp>
    </p:spTree>
    <p:extLst>
      <p:ext uri="{BB962C8B-B14F-4D97-AF65-F5344CB8AC3E}">
        <p14:creationId xmlns:p14="http://schemas.microsoft.com/office/powerpoint/2010/main" val="74665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3</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r>
              <a:rPr lang="en-AU" dirty="0"/>
              <a:t>1.</a:t>
            </a:r>
            <a:r>
              <a:rPr lang="en-AU" baseline="0" dirty="0"/>
              <a:t> Reducing capital cost and signal maintenance costs.</a:t>
            </a:r>
          </a:p>
          <a:p>
            <a:r>
              <a:rPr lang="en-AU" baseline="0" dirty="0"/>
              <a:t>2. Improving streetscape and amenity</a:t>
            </a:r>
          </a:p>
          <a:p>
            <a:r>
              <a:rPr lang="en-AU" baseline="0" dirty="0"/>
              <a:t>3. Likely to ease confusion associated with cycle call accept buttons and intermittent detection at signalised intersections</a:t>
            </a:r>
          </a:p>
          <a:p>
            <a:r>
              <a:rPr lang="en-AU" baseline="0" dirty="0"/>
              <a:t>4. Improve interaction with removal of white line that determines this is ped space, and that is cyclists space</a:t>
            </a:r>
          </a:p>
          <a:p>
            <a:r>
              <a:rPr lang="en-AU" baseline="0" dirty="0"/>
              <a:t> </a:t>
            </a:r>
            <a:endParaRPr lang="en-AU" dirty="0"/>
          </a:p>
        </p:txBody>
      </p:sp>
    </p:spTree>
    <p:extLst>
      <p:ext uri="{BB962C8B-B14F-4D97-AF65-F5344CB8AC3E}">
        <p14:creationId xmlns:p14="http://schemas.microsoft.com/office/powerpoint/2010/main" val="300173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4</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r>
              <a:rPr lang="en-AU" baseline="0" dirty="0"/>
              <a:t>Formal trial location can be seen in the gazetted table on the slide. Auckland and Wellington have installed two-aspect cycle signals, however Christchurch have combined the </a:t>
            </a:r>
            <a:r>
              <a:rPr lang="en-AU" baseline="0" dirty="0" err="1"/>
              <a:t>ped</a:t>
            </a:r>
            <a:r>
              <a:rPr lang="en-AU" baseline="0" dirty="0"/>
              <a:t>/cycle signal within a two-aspect lantern. It is understood Dunedin City Council and Tauranga City Council have shown keen interest to adding to the trial at signalised intersections.</a:t>
            </a:r>
            <a:endParaRPr lang="en-AU" dirty="0"/>
          </a:p>
        </p:txBody>
      </p:sp>
    </p:spTree>
    <p:extLst>
      <p:ext uri="{BB962C8B-B14F-4D97-AF65-F5344CB8AC3E}">
        <p14:creationId xmlns:p14="http://schemas.microsoft.com/office/powerpoint/2010/main" val="21125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ADC49-FA8E-4D19-BBCB-AD1F5760BC8A}" type="slidenum">
              <a:rPr lang="en-AU"/>
              <a:pPr/>
              <a:t>5</a:t>
            </a:fld>
            <a:endParaRPr lang="en-AU"/>
          </a:p>
        </p:txBody>
      </p:sp>
      <p:sp>
        <p:nvSpPr>
          <p:cNvPr id="276482" name="Rectangle 2"/>
          <p:cNvSpPr>
            <a:spLocks noGrp="1" noRot="1" noChangeAspect="1" noChangeArrowheads="1" noTextEdit="1"/>
          </p:cNvSpPr>
          <p:nvPr>
            <p:ph type="sldImg"/>
          </p:nvPr>
        </p:nvSpPr>
        <p:spPr>
          <a:xfrm>
            <a:off x="90488" y="744538"/>
            <a:ext cx="6616700" cy="3722687"/>
          </a:xfrm>
          <a:ln/>
        </p:spPr>
      </p:sp>
      <p:sp>
        <p:nvSpPr>
          <p:cNvPr id="276483" name="Rectangle 3"/>
          <p:cNvSpPr>
            <a:spLocks noGrp="1" noChangeArrowheads="1"/>
          </p:cNvSpPr>
          <p:nvPr>
            <p:ph type="body" idx="1"/>
          </p:nvPr>
        </p:nvSpPr>
        <p:spPr>
          <a:xfrm>
            <a:off x="679768" y="4716877"/>
            <a:ext cx="5438140" cy="4465263"/>
          </a:xfrm>
        </p:spPr>
        <p:txBody>
          <a:bodyPr/>
          <a:lstStyle/>
          <a:p>
            <a:r>
              <a:rPr lang="en-AU" dirty="0"/>
              <a:t>Extensive</a:t>
            </a:r>
            <a:r>
              <a:rPr lang="en-AU" baseline="0" dirty="0"/>
              <a:t> MCR network within Christchurch City.</a:t>
            </a:r>
          </a:p>
          <a:p>
            <a:r>
              <a:rPr lang="en-AU" baseline="0" dirty="0"/>
              <a:t>Mention MCR’s that have already been built and currently operating.</a:t>
            </a:r>
          </a:p>
          <a:p>
            <a:r>
              <a:rPr lang="en-AU" baseline="0" dirty="0" err="1"/>
              <a:t>Quarrymans</a:t>
            </a:r>
            <a:r>
              <a:rPr lang="en-AU" baseline="0" dirty="0"/>
              <a:t> Trail MCR section 2 and 3 have been built which were completed by two different contractors FH &amp; Isaac</a:t>
            </a:r>
          </a:p>
          <a:p>
            <a:endParaRPr lang="en-AU" baseline="0" dirty="0"/>
          </a:p>
        </p:txBody>
      </p:sp>
    </p:spTree>
    <p:extLst>
      <p:ext uri="{BB962C8B-B14F-4D97-AF65-F5344CB8AC3E}">
        <p14:creationId xmlns:p14="http://schemas.microsoft.com/office/powerpoint/2010/main" val="66806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dirty="0"/>
              <a:t>Focus of ‘The Trial’ area </a:t>
            </a:r>
            <a:r>
              <a:rPr lang="en-AU" baseline="0" dirty="0" err="1"/>
              <a:t>Quarrymans</a:t>
            </a:r>
            <a:r>
              <a:rPr lang="en-AU" baseline="0" dirty="0"/>
              <a:t> Trail MCR</a:t>
            </a:r>
          </a:p>
          <a:p>
            <a:r>
              <a:rPr lang="en-NZ" dirty="0"/>
              <a:t>Section</a:t>
            </a:r>
            <a:r>
              <a:rPr lang="en-NZ" baseline="0" dirty="0"/>
              <a:t> 3 completed by FH</a:t>
            </a:r>
          </a:p>
          <a:p>
            <a:r>
              <a:rPr lang="en-NZ" baseline="0" dirty="0"/>
              <a:t>Section 2 completed by Isaac</a:t>
            </a:r>
          </a:p>
          <a:p>
            <a:r>
              <a:rPr lang="en-NZ" baseline="0" dirty="0"/>
              <a:t>Southern Lights will eventually tie into </a:t>
            </a:r>
            <a:r>
              <a:rPr lang="en-NZ" baseline="0" dirty="0" err="1"/>
              <a:t>Quarrymans</a:t>
            </a:r>
            <a:r>
              <a:rPr lang="en-NZ" baseline="0" dirty="0"/>
              <a:t> Trail once built</a:t>
            </a:r>
          </a:p>
          <a:p>
            <a:endParaRPr lang="en-NZ" baseline="0" dirty="0"/>
          </a:p>
          <a:p>
            <a:r>
              <a:rPr lang="en-NZ" baseline="0" dirty="0"/>
              <a:t>Trial Crossing 1 – Strickland St / Roker St</a:t>
            </a:r>
          </a:p>
          <a:p>
            <a:r>
              <a:rPr lang="en-NZ" baseline="0" dirty="0"/>
              <a:t>Trial Crossing 2 – Barrington St / Strauss Place</a:t>
            </a:r>
          </a:p>
          <a:p>
            <a:endParaRPr lang="en-NZ" baseline="0" dirty="0"/>
          </a:p>
          <a:p>
            <a:endParaRPr lang="en-NZ" baseline="0" dirty="0"/>
          </a:p>
        </p:txBody>
      </p:sp>
      <p:sp>
        <p:nvSpPr>
          <p:cNvPr id="4" name="Slide Number Placeholder 3"/>
          <p:cNvSpPr>
            <a:spLocks noGrp="1"/>
          </p:cNvSpPr>
          <p:nvPr>
            <p:ph type="sldNum" sz="quarter" idx="10"/>
          </p:nvPr>
        </p:nvSpPr>
        <p:spPr/>
        <p:txBody>
          <a:bodyPr/>
          <a:lstStyle/>
          <a:p>
            <a:fld id="{B1FD8731-F792-4139-A240-9ADB62EC1891}" type="slidenum">
              <a:rPr lang="en-AU" smtClean="0"/>
              <a:pPr/>
              <a:t>6</a:t>
            </a:fld>
            <a:endParaRPr lang="en-AU"/>
          </a:p>
        </p:txBody>
      </p:sp>
    </p:spTree>
    <p:extLst>
      <p:ext uri="{BB962C8B-B14F-4D97-AF65-F5344CB8AC3E}">
        <p14:creationId xmlns:p14="http://schemas.microsoft.com/office/powerpoint/2010/main" val="408539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7</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endParaRPr lang="en-AU" dirty="0"/>
          </a:p>
        </p:txBody>
      </p:sp>
    </p:spTree>
    <p:extLst>
      <p:ext uri="{BB962C8B-B14F-4D97-AF65-F5344CB8AC3E}">
        <p14:creationId xmlns:p14="http://schemas.microsoft.com/office/powerpoint/2010/main" val="30550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8</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r>
              <a:rPr lang="en-US" b="1"/>
              <a:t>Where are we?</a:t>
            </a:r>
          </a:p>
          <a:p>
            <a:endParaRPr lang="en-US"/>
          </a:p>
          <a:p>
            <a:r>
              <a:rPr lang="en-US"/>
              <a:t>We employ more than 6000 people in an integrated network of offices throughout Australia, New Zealand, Asia, the Middle East, the Americas and Europe</a:t>
            </a:r>
            <a:endParaRPr lang="en-AU"/>
          </a:p>
        </p:txBody>
      </p:sp>
    </p:spTree>
    <p:extLst>
      <p:ext uri="{BB962C8B-B14F-4D97-AF65-F5344CB8AC3E}">
        <p14:creationId xmlns:p14="http://schemas.microsoft.com/office/powerpoint/2010/main" val="56981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98BC-E6D7-407F-96A9-1F5986A507D9}" type="slidenum">
              <a:rPr lang="en-AU"/>
              <a:pPr/>
              <a:t>9</a:t>
            </a:fld>
            <a:endParaRPr lang="en-AU"/>
          </a:p>
        </p:txBody>
      </p:sp>
      <p:sp>
        <p:nvSpPr>
          <p:cNvPr id="278530" name="Rectangle 2"/>
          <p:cNvSpPr>
            <a:spLocks noGrp="1" noRot="1" noChangeAspect="1" noChangeArrowheads="1" noTextEdit="1"/>
          </p:cNvSpPr>
          <p:nvPr>
            <p:ph type="sldImg"/>
          </p:nvPr>
        </p:nvSpPr>
        <p:spPr>
          <a:xfrm>
            <a:off x="90488" y="744538"/>
            <a:ext cx="6616700" cy="3722687"/>
          </a:xfrm>
          <a:ln/>
        </p:spPr>
      </p:sp>
      <p:sp>
        <p:nvSpPr>
          <p:cNvPr id="278531" name="Rectangle 3"/>
          <p:cNvSpPr>
            <a:spLocks noGrp="1" noChangeArrowheads="1"/>
          </p:cNvSpPr>
          <p:nvPr>
            <p:ph type="body" idx="1"/>
          </p:nvPr>
        </p:nvSpPr>
        <p:spPr>
          <a:xfrm>
            <a:off x="679768" y="4716877"/>
            <a:ext cx="5438140" cy="4465263"/>
          </a:xfrm>
        </p:spPr>
        <p:txBody>
          <a:bodyPr/>
          <a:lstStyle/>
          <a:p>
            <a:r>
              <a:rPr lang="en-US" b="1"/>
              <a:t>Where are we?</a:t>
            </a:r>
          </a:p>
          <a:p>
            <a:endParaRPr lang="en-US"/>
          </a:p>
          <a:p>
            <a:r>
              <a:rPr lang="en-US"/>
              <a:t>We employ more than 6000 people in an integrated network of offices throughout Australia, New Zealand, Asia, the Middle East, the Americas and Europe</a:t>
            </a:r>
            <a:endParaRPr lang="en-AU"/>
          </a:p>
        </p:txBody>
      </p:sp>
    </p:spTree>
    <p:extLst>
      <p:ext uri="{BB962C8B-B14F-4D97-AF65-F5344CB8AC3E}">
        <p14:creationId xmlns:p14="http://schemas.microsoft.com/office/powerpoint/2010/main" val="597866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605367" y="3067050"/>
            <a:ext cx="8500533" cy="649288"/>
          </a:xfrm>
        </p:spPr>
        <p:txBody>
          <a:bodyPr/>
          <a:lstStyle>
            <a:lvl1pPr>
              <a:defRPr sz="1600"/>
            </a:lvl1pPr>
          </a:lstStyle>
          <a:p>
            <a:pPr lvl="0"/>
            <a:r>
              <a:rPr lang="en-US" noProof="0"/>
              <a:t>Click to edit Master subtitle style</a:t>
            </a:r>
            <a:endParaRPr lang="en-AU" noProof="0" dirty="0"/>
          </a:p>
        </p:txBody>
      </p:sp>
      <p:sp>
        <p:nvSpPr>
          <p:cNvPr id="5136" name="Rectangle 16"/>
          <p:cNvSpPr>
            <a:spLocks noGrp="1" noChangeArrowheads="1"/>
          </p:cNvSpPr>
          <p:nvPr>
            <p:ph type="ctrTitle"/>
          </p:nvPr>
        </p:nvSpPr>
        <p:spPr>
          <a:xfrm>
            <a:off x="605367" y="1909763"/>
            <a:ext cx="10320867" cy="1181100"/>
          </a:xfrm>
        </p:spPr>
        <p:txBody>
          <a:bodyPr/>
          <a:lstStyle>
            <a:lvl1pPr>
              <a:defRPr sz="3000"/>
            </a:lvl1pPr>
          </a:lstStyle>
          <a:p>
            <a:pPr lvl="0"/>
            <a:r>
              <a:rPr lang="en-US" noProof="0"/>
              <a:t>Click to edit Master title style</a:t>
            </a:r>
            <a:endParaRPr lang="en-AU" noProof="0" dirty="0"/>
          </a:p>
        </p:txBody>
      </p:sp>
      <p:sp>
        <p:nvSpPr>
          <p:cNvPr id="5137" name="Rectangle 17"/>
          <p:cNvSpPr>
            <a:spLocks noChangeArrowheads="1"/>
          </p:cNvSpPr>
          <p:nvPr userDrawn="1"/>
        </p:nvSpPr>
        <p:spPr bwMode="auto">
          <a:xfrm>
            <a:off x="0" y="0"/>
            <a:ext cx="12192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a:p>
        </p:txBody>
      </p:sp>
      <p:pic>
        <p:nvPicPr>
          <p:cNvPr id="262146" name="Picture 2" descr="C:\Lotus\Notes\Data\kmlamaro\ZMLNL_88485053\31630\Logo 301C_only_ne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285" y="505767"/>
            <a:ext cx="991753" cy="73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50959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051"/>
            <a:ext cx="2743200" cy="56038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7484" y="273051"/>
            <a:ext cx="8026400" cy="5603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198201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7484" y="741364"/>
            <a:ext cx="10363200" cy="1470025"/>
          </a:xfrm>
        </p:spPr>
        <p:txBody>
          <a:bodyPr/>
          <a:lstStyle>
            <a:lvl1pPr>
              <a:defRPr sz="3000"/>
            </a:lvl1pPr>
          </a:lstStyle>
          <a:p>
            <a:pPr lvl="0"/>
            <a:r>
              <a:rPr lang="en-AU" noProof="0"/>
              <a:t>Click to edit Master title style</a:t>
            </a:r>
          </a:p>
        </p:txBody>
      </p:sp>
      <p:sp>
        <p:nvSpPr>
          <p:cNvPr id="7171" name="Rectangle 3"/>
          <p:cNvSpPr>
            <a:spLocks noGrp="1" noChangeArrowheads="1"/>
          </p:cNvSpPr>
          <p:nvPr>
            <p:ph type="subTitle" idx="1"/>
          </p:nvPr>
        </p:nvSpPr>
        <p:spPr>
          <a:xfrm>
            <a:off x="624417" y="2205039"/>
            <a:ext cx="8534400" cy="503237"/>
          </a:xfrm>
        </p:spPr>
        <p:txBody>
          <a:bodyPr/>
          <a:lstStyle>
            <a:lvl1pPr>
              <a:defRPr sz="1600"/>
            </a:lvl1pPr>
          </a:lstStyle>
          <a:p>
            <a:pPr lvl="0"/>
            <a:r>
              <a:rPr lang="en-AU" noProof="0"/>
              <a:t>Click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878034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48537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7484" y="1909763"/>
            <a:ext cx="53848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5484" y="1909763"/>
            <a:ext cx="53848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947841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393186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586353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5044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451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08974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069302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440571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051"/>
            <a:ext cx="2743200" cy="56038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7484" y="273051"/>
            <a:ext cx="80264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767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0955" name="Rectangle 11"/>
          <p:cNvSpPr>
            <a:spLocks noGrp="1" noChangeArrowheads="1"/>
          </p:cNvSpPr>
          <p:nvPr>
            <p:ph type="ctrTitle" sz="quarter"/>
          </p:nvPr>
        </p:nvSpPr>
        <p:spPr>
          <a:xfrm>
            <a:off x="637118" y="4724401"/>
            <a:ext cx="10816167" cy="504825"/>
          </a:xfrm>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a:spcBef>
                <a:spcPct val="50000"/>
              </a:spcBef>
              <a:defRPr>
                <a:solidFill>
                  <a:schemeClr val="bg1"/>
                </a:solidFill>
              </a:defRPr>
            </a:lvl1pPr>
          </a:lstStyle>
          <a:p>
            <a:pPr lvl="0"/>
            <a:r>
              <a:rPr lang="en-AU" noProof="0"/>
              <a:t>Click to edit Master title style</a:t>
            </a:r>
          </a:p>
        </p:txBody>
      </p:sp>
      <p:sp>
        <p:nvSpPr>
          <p:cNvPr id="210956" name="Rectangle 12"/>
          <p:cNvSpPr>
            <a:spLocks noGrp="1" noChangeArrowheads="1"/>
          </p:cNvSpPr>
          <p:nvPr>
            <p:ph type="subTitle" sz="quarter" idx="1"/>
          </p:nvPr>
        </p:nvSpPr>
        <p:spPr>
          <a:xfrm>
            <a:off x="637118" y="5389564"/>
            <a:ext cx="10816167" cy="415925"/>
          </a:xfrm>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a:defRPr sz="1600">
                <a:solidFill>
                  <a:schemeClr val="bg1"/>
                </a:solidFill>
              </a:defRPr>
            </a:lvl1pPr>
          </a:lstStyle>
          <a:p>
            <a:pPr lvl="0"/>
            <a:r>
              <a:rPr lang="en-AU" noProof="0"/>
              <a:t>Click to edit Master subtitle style</a:t>
            </a:r>
          </a:p>
        </p:txBody>
      </p:sp>
      <p:grpSp>
        <p:nvGrpSpPr>
          <p:cNvPr id="210994" name="Group 50"/>
          <p:cNvGrpSpPr>
            <a:grpSpLocks noChangeAspect="1"/>
          </p:cNvGrpSpPr>
          <p:nvPr userDrawn="1"/>
        </p:nvGrpSpPr>
        <p:grpSpPr bwMode="auto">
          <a:xfrm>
            <a:off x="700618" y="6296026"/>
            <a:ext cx="514349" cy="396875"/>
            <a:chOff x="1290" y="2184"/>
            <a:chExt cx="448" cy="459"/>
          </a:xfrm>
        </p:grpSpPr>
        <p:sp>
          <p:nvSpPr>
            <p:cNvPr id="210995" name="Rectangle 51"/>
            <p:cNvSpPr>
              <a:spLocks noChangeAspect="1" noChangeArrowheads="1"/>
            </p:cNvSpPr>
            <p:nvPr/>
          </p:nvSpPr>
          <p:spPr bwMode="ltGray">
            <a:xfrm>
              <a:off x="1313" y="2184"/>
              <a:ext cx="406" cy="4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sz="1600"/>
            </a:p>
          </p:txBody>
        </p:sp>
        <p:sp>
          <p:nvSpPr>
            <p:cNvPr id="210996" name="Freeform 52"/>
            <p:cNvSpPr>
              <a:spLocks noChangeAspect="1"/>
            </p:cNvSpPr>
            <p:nvPr/>
          </p:nvSpPr>
          <p:spPr bwMode="ltGray">
            <a:xfrm>
              <a:off x="1328" y="2198"/>
              <a:ext cx="378" cy="430"/>
            </a:xfrm>
            <a:custGeom>
              <a:avLst/>
              <a:gdLst>
                <a:gd name="T0" fmla="*/ 378 w 378"/>
                <a:gd name="T1" fmla="*/ 430 h 430"/>
                <a:gd name="T2" fmla="*/ 378 w 378"/>
                <a:gd name="T3" fmla="*/ 0 h 430"/>
                <a:gd name="T4" fmla="*/ 0 w 378"/>
                <a:gd name="T5" fmla="*/ 0 h 430"/>
                <a:gd name="T6" fmla="*/ 0 w 378"/>
                <a:gd name="T7" fmla="*/ 430 h 430"/>
                <a:gd name="T8" fmla="*/ 378 w 378"/>
                <a:gd name="T9" fmla="*/ 430 h 430"/>
                <a:gd name="T10" fmla="*/ 378 w 378"/>
                <a:gd name="T11" fmla="*/ 430 h 430"/>
              </a:gdLst>
              <a:ahLst/>
              <a:cxnLst>
                <a:cxn ang="0">
                  <a:pos x="T0" y="T1"/>
                </a:cxn>
                <a:cxn ang="0">
                  <a:pos x="T2" y="T3"/>
                </a:cxn>
                <a:cxn ang="0">
                  <a:pos x="T4" y="T5"/>
                </a:cxn>
                <a:cxn ang="0">
                  <a:pos x="T6" y="T7"/>
                </a:cxn>
                <a:cxn ang="0">
                  <a:pos x="T8" y="T9"/>
                </a:cxn>
                <a:cxn ang="0">
                  <a:pos x="T10" y="T11"/>
                </a:cxn>
              </a:cxnLst>
              <a:rect l="0" t="0" r="r" b="b"/>
              <a:pathLst>
                <a:path w="378" h="430">
                  <a:moveTo>
                    <a:pt x="378" y="430"/>
                  </a:moveTo>
                  <a:lnTo>
                    <a:pt x="378" y="0"/>
                  </a:lnTo>
                  <a:lnTo>
                    <a:pt x="0" y="0"/>
                  </a:lnTo>
                  <a:lnTo>
                    <a:pt x="0" y="430"/>
                  </a:lnTo>
                  <a:lnTo>
                    <a:pt x="378" y="430"/>
                  </a:lnTo>
                  <a:lnTo>
                    <a:pt x="378" y="430"/>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0997" name="Oval 53"/>
            <p:cNvSpPr>
              <a:spLocks noChangeAspect="1" noChangeArrowheads="1"/>
            </p:cNvSpPr>
            <p:nvPr/>
          </p:nvSpPr>
          <p:spPr bwMode="ltGray">
            <a:xfrm>
              <a:off x="1290" y="2276"/>
              <a:ext cx="448" cy="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0998" name="Oval 54"/>
            <p:cNvSpPr>
              <a:spLocks noChangeAspect="1" noChangeArrowheads="1"/>
            </p:cNvSpPr>
            <p:nvPr/>
          </p:nvSpPr>
          <p:spPr bwMode="ltGray">
            <a:xfrm>
              <a:off x="1302" y="2290"/>
              <a:ext cx="424" cy="242"/>
            </a:xfrm>
            <a:prstGeom prst="ellipse">
              <a:avLst/>
            </a:pr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0999" name="Freeform 55"/>
            <p:cNvSpPr>
              <a:spLocks noChangeAspect="1"/>
            </p:cNvSpPr>
            <p:nvPr/>
          </p:nvSpPr>
          <p:spPr bwMode="ltGray">
            <a:xfrm>
              <a:off x="1333" y="2339"/>
              <a:ext cx="114" cy="137"/>
            </a:xfrm>
            <a:custGeom>
              <a:avLst/>
              <a:gdLst>
                <a:gd name="T0" fmla="*/ 102 w 111"/>
                <a:gd name="T1" fmla="*/ 27 h 134"/>
                <a:gd name="T2" fmla="*/ 110 w 111"/>
                <a:gd name="T3" fmla="*/ 51 h 134"/>
                <a:gd name="T4" fmla="*/ 76 w 111"/>
                <a:gd name="T5" fmla="*/ 51 h 134"/>
                <a:gd name="T6" fmla="*/ 63 w 111"/>
                <a:gd name="T7" fmla="*/ 33 h 134"/>
                <a:gd name="T8" fmla="*/ 47 w 111"/>
                <a:gd name="T9" fmla="*/ 36 h 134"/>
                <a:gd name="T10" fmla="*/ 40 w 111"/>
                <a:gd name="T11" fmla="*/ 79 h 134"/>
                <a:gd name="T12" fmla="*/ 53 w 111"/>
                <a:gd name="T13" fmla="*/ 104 h 134"/>
                <a:gd name="T14" fmla="*/ 75 w 111"/>
                <a:gd name="T15" fmla="*/ 95 h 134"/>
                <a:gd name="T16" fmla="*/ 76 w 111"/>
                <a:gd name="T17" fmla="*/ 87 h 134"/>
                <a:gd name="T18" fmla="*/ 58 w 111"/>
                <a:gd name="T19" fmla="*/ 87 h 134"/>
                <a:gd name="T20" fmla="*/ 58 w 111"/>
                <a:gd name="T21" fmla="*/ 63 h 134"/>
                <a:gd name="T22" fmla="*/ 110 w 111"/>
                <a:gd name="T23" fmla="*/ 63 h 134"/>
                <a:gd name="T24" fmla="*/ 110 w 111"/>
                <a:gd name="T25" fmla="*/ 130 h 134"/>
                <a:gd name="T26" fmla="*/ 94 w 111"/>
                <a:gd name="T27" fmla="*/ 130 h 134"/>
                <a:gd name="T28" fmla="*/ 88 w 111"/>
                <a:gd name="T29" fmla="*/ 117 h 134"/>
                <a:gd name="T30" fmla="*/ 35 w 111"/>
                <a:gd name="T31" fmla="*/ 128 h 134"/>
                <a:gd name="T32" fmla="*/ 1 w 111"/>
                <a:gd name="T33" fmla="*/ 74 h 134"/>
                <a:gd name="T34" fmla="*/ 24 w 111"/>
                <a:gd name="T35" fmla="*/ 16 h 134"/>
                <a:gd name="T36" fmla="*/ 102 w 111"/>
                <a:gd name="T37"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34">
                  <a:moveTo>
                    <a:pt x="102" y="27"/>
                  </a:moveTo>
                  <a:cubicBezTo>
                    <a:pt x="107" y="33"/>
                    <a:pt x="111" y="42"/>
                    <a:pt x="110" y="51"/>
                  </a:cubicBezTo>
                  <a:cubicBezTo>
                    <a:pt x="76" y="51"/>
                    <a:pt x="76" y="51"/>
                    <a:pt x="76" y="51"/>
                  </a:cubicBezTo>
                  <a:cubicBezTo>
                    <a:pt x="75" y="44"/>
                    <a:pt x="71" y="36"/>
                    <a:pt x="63" y="33"/>
                  </a:cubicBezTo>
                  <a:cubicBezTo>
                    <a:pt x="58" y="31"/>
                    <a:pt x="52" y="33"/>
                    <a:pt x="47" y="36"/>
                  </a:cubicBezTo>
                  <a:cubicBezTo>
                    <a:pt x="37" y="47"/>
                    <a:pt x="39" y="64"/>
                    <a:pt x="40" y="79"/>
                  </a:cubicBezTo>
                  <a:cubicBezTo>
                    <a:pt x="40" y="89"/>
                    <a:pt x="44" y="99"/>
                    <a:pt x="53" y="104"/>
                  </a:cubicBezTo>
                  <a:cubicBezTo>
                    <a:pt x="62" y="106"/>
                    <a:pt x="71" y="103"/>
                    <a:pt x="75" y="95"/>
                  </a:cubicBezTo>
                  <a:cubicBezTo>
                    <a:pt x="75" y="93"/>
                    <a:pt x="77" y="90"/>
                    <a:pt x="76" y="87"/>
                  </a:cubicBezTo>
                  <a:cubicBezTo>
                    <a:pt x="58" y="87"/>
                    <a:pt x="58" y="87"/>
                    <a:pt x="58" y="87"/>
                  </a:cubicBezTo>
                  <a:cubicBezTo>
                    <a:pt x="58" y="63"/>
                    <a:pt x="58" y="63"/>
                    <a:pt x="58" y="63"/>
                  </a:cubicBezTo>
                  <a:cubicBezTo>
                    <a:pt x="110" y="63"/>
                    <a:pt x="110" y="63"/>
                    <a:pt x="110" y="63"/>
                  </a:cubicBezTo>
                  <a:cubicBezTo>
                    <a:pt x="110" y="130"/>
                    <a:pt x="110" y="130"/>
                    <a:pt x="110" y="130"/>
                  </a:cubicBezTo>
                  <a:cubicBezTo>
                    <a:pt x="94" y="130"/>
                    <a:pt x="94" y="130"/>
                    <a:pt x="94" y="130"/>
                  </a:cubicBezTo>
                  <a:cubicBezTo>
                    <a:pt x="91" y="126"/>
                    <a:pt x="91" y="121"/>
                    <a:pt x="88" y="117"/>
                  </a:cubicBezTo>
                  <a:cubicBezTo>
                    <a:pt x="75" y="131"/>
                    <a:pt x="53" y="134"/>
                    <a:pt x="35" y="128"/>
                  </a:cubicBezTo>
                  <a:cubicBezTo>
                    <a:pt x="12" y="121"/>
                    <a:pt x="2" y="96"/>
                    <a:pt x="1" y="74"/>
                  </a:cubicBezTo>
                  <a:cubicBezTo>
                    <a:pt x="0" y="51"/>
                    <a:pt x="6" y="31"/>
                    <a:pt x="24" y="16"/>
                  </a:cubicBezTo>
                  <a:cubicBezTo>
                    <a:pt x="47" y="0"/>
                    <a:pt x="84" y="4"/>
                    <a:pt x="10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1000" name="Freeform 56"/>
            <p:cNvSpPr>
              <a:spLocks noChangeAspect="1"/>
            </p:cNvSpPr>
            <p:nvPr/>
          </p:nvSpPr>
          <p:spPr bwMode="ltGray">
            <a:xfrm>
              <a:off x="1586" y="2347"/>
              <a:ext cx="115" cy="125"/>
            </a:xfrm>
            <a:custGeom>
              <a:avLst/>
              <a:gdLst>
                <a:gd name="T0" fmla="*/ 47 w 112"/>
                <a:gd name="T1" fmla="*/ 1 h 122"/>
                <a:gd name="T2" fmla="*/ 97 w 112"/>
                <a:gd name="T3" fmla="*/ 23 h 122"/>
                <a:gd name="T4" fmla="*/ 97 w 112"/>
                <a:gd name="T5" fmla="*/ 100 h 122"/>
                <a:gd name="T6" fmla="*/ 42 w 112"/>
                <a:gd name="T7" fmla="*/ 121 h 122"/>
                <a:gd name="T8" fmla="*/ 1 w 112"/>
                <a:gd name="T9" fmla="*/ 122 h 122"/>
                <a:gd name="T10" fmla="*/ 1 w 112"/>
                <a:gd name="T11" fmla="*/ 1 h 122"/>
                <a:gd name="T12" fmla="*/ 47 w 112"/>
                <a:gd name="T13" fmla="*/ 1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47" y="1"/>
                  </a:moveTo>
                  <a:cubicBezTo>
                    <a:pt x="67" y="1"/>
                    <a:pt x="86" y="4"/>
                    <a:pt x="97" y="23"/>
                  </a:cubicBezTo>
                  <a:cubicBezTo>
                    <a:pt x="112" y="45"/>
                    <a:pt x="111" y="79"/>
                    <a:pt x="97" y="100"/>
                  </a:cubicBezTo>
                  <a:cubicBezTo>
                    <a:pt x="83" y="119"/>
                    <a:pt x="63" y="121"/>
                    <a:pt x="42" y="121"/>
                  </a:cubicBezTo>
                  <a:cubicBezTo>
                    <a:pt x="32" y="122"/>
                    <a:pt x="0" y="122"/>
                    <a:pt x="1" y="122"/>
                  </a:cubicBezTo>
                  <a:cubicBezTo>
                    <a:pt x="1" y="1"/>
                    <a:pt x="1" y="1"/>
                    <a:pt x="1" y="1"/>
                  </a:cubicBezTo>
                  <a:cubicBezTo>
                    <a:pt x="15" y="1"/>
                    <a:pt x="31" y="0"/>
                    <a:pt x="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1001" name="Freeform 57"/>
            <p:cNvSpPr>
              <a:spLocks noChangeAspect="1"/>
            </p:cNvSpPr>
            <p:nvPr/>
          </p:nvSpPr>
          <p:spPr bwMode="ltGray">
            <a:xfrm>
              <a:off x="1463" y="2348"/>
              <a:ext cx="105" cy="124"/>
            </a:xfrm>
            <a:custGeom>
              <a:avLst/>
              <a:gdLst>
                <a:gd name="T0" fmla="*/ 37 w 105"/>
                <a:gd name="T1" fmla="*/ 45 h 124"/>
                <a:gd name="T2" fmla="*/ 68 w 105"/>
                <a:gd name="T3" fmla="*/ 45 h 124"/>
                <a:gd name="T4" fmla="*/ 68 w 105"/>
                <a:gd name="T5" fmla="*/ 0 h 124"/>
                <a:gd name="T6" fmla="*/ 105 w 105"/>
                <a:gd name="T7" fmla="*/ 0 h 124"/>
                <a:gd name="T8" fmla="*/ 105 w 105"/>
                <a:gd name="T9" fmla="*/ 124 h 124"/>
                <a:gd name="T10" fmla="*/ 68 w 105"/>
                <a:gd name="T11" fmla="*/ 124 h 124"/>
                <a:gd name="T12" fmla="*/ 68 w 105"/>
                <a:gd name="T13" fmla="*/ 75 h 124"/>
                <a:gd name="T14" fmla="*/ 37 w 105"/>
                <a:gd name="T15" fmla="*/ 75 h 124"/>
                <a:gd name="T16" fmla="*/ 37 w 105"/>
                <a:gd name="T17" fmla="*/ 124 h 124"/>
                <a:gd name="T18" fmla="*/ 0 w 105"/>
                <a:gd name="T19" fmla="*/ 124 h 124"/>
                <a:gd name="T20" fmla="*/ 0 w 105"/>
                <a:gd name="T21" fmla="*/ 0 h 124"/>
                <a:gd name="T22" fmla="*/ 37 w 105"/>
                <a:gd name="T23" fmla="*/ 0 h 124"/>
                <a:gd name="T24" fmla="*/ 37 w 105"/>
                <a:gd name="T25" fmla="*/ 45 h 124"/>
                <a:gd name="T26" fmla="*/ 37 w 105"/>
                <a:gd name="T27" fmla="*/ 4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24">
                  <a:moveTo>
                    <a:pt x="37" y="45"/>
                  </a:moveTo>
                  <a:lnTo>
                    <a:pt x="68" y="45"/>
                  </a:lnTo>
                  <a:lnTo>
                    <a:pt x="68" y="0"/>
                  </a:lnTo>
                  <a:lnTo>
                    <a:pt x="105" y="0"/>
                  </a:lnTo>
                  <a:lnTo>
                    <a:pt x="105" y="124"/>
                  </a:lnTo>
                  <a:lnTo>
                    <a:pt x="68" y="124"/>
                  </a:lnTo>
                  <a:lnTo>
                    <a:pt x="68" y="75"/>
                  </a:lnTo>
                  <a:lnTo>
                    <a:pt x="37" y="75"/>
                  </a:lnTo>
                  <a:lnTo>
                    <a:pt x="37" y="124"/>
                  </a:lnTo>
                  <a:lnTo>
                    <a:pt x="0" y="124"/>
                  </a:lnTo>
                  <a:lnTo>
                    <a:pt x="0" y="0"/>
                  </a:lnTo>
                  <a:lnTo>
                    <a:pt x="37" y="0"/>
                  </a:lnTo>
                  <a:lnTo>
                    <a:pt x="37" y="45"/>
                  </a:lnTo>
                  <a:lnTo>
                    <a:pt x="3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211002" name="Freeform 58"/>
            <p:cNvSpPr>
              <a:spLocks noChangeAspect="1"/>
            </p:cNvSpPr>
            <p:nvPr/>
          </p:nvSpPr>
          <p:spPr bwMode="ltGray">
            <a:xfrm>
              <a:off x="1625" y="2373"/>
              <a:ext cx="33" cy="72"/>
            </a:xfrm>
            <a:custGeom>
              <a:avLst/>
              <a:gdLst>
                <a:gd name="T0" fmla="*/ 22 w 32"/>
                <a:gd name="T1" fmla="*/ 9 h 71"/>
                <a:gd name="T2" fmla="*/ 32 w 32"/>
                <a:gd name="T3" fmla="*/ 40 h 71"/>
                <a:gd name="T4" fmla="*/ 23 w 32"/>
                <a:gd name="T5" fmla="*/ 64 h 71"/>
                <a:gd name="T6" fmla="*/ 0 w 32"/>
                <a:gd name="T7" fmla="*/ 70 h 71"/>
                <a:gd name="T8" fmla="*/ 0 w 32"/>
                <a:gd name="T9" fmla="*/ 2 h 71"/>
                <a:gd name="T10" fmla="*/ 22 w 32"/>
                <a:gd name="T11" fmla="*/ 9 h 71"/>
              </a:gdLst>
              <a:ahLst/>
              <a:cxnLst>
                <a:cxn ang="0">
                  <a:pos x="T0" y="T1"/>
                </a:cxn>
                <a:cxn ang="0">
                  <a:pos x="T2" y="T3"/>
                </a:cxn>
                <a:cxn ang="0">
                  <a:pos x="T4" y="T5"/>
                </a:cxn>
                <a:cxn ang="0">
                  <a:pos x="T6" y="T7"/>
                </a:cxn>
                <a:cxn ang="0">
                  <a:pos x="T8" y="T9"/>
                </a:cxn>
                <a:cxn ang="0">
                  <a:pos x="T10" y="T11"/>
                </a:cxn>
              </a:cxnLst>
              <a:rect l="0" t="0" r="r" b="b"/>
              <a:pathLst>
                <a:path w="32" h="71">
                  <a:moveTo>
                    <a:pt x="22" y="9"/>
                  </a:moveTo>
                  <a:cubicBezTo>
                    <a:pt x="30" y="17"/>
                    <a:pt x="32" y="28"/>
                    <a:pt x="32" y="40"/>
                  </a:cubicBezTo>
                  <a:cubicBezTo>
                    <a:pt x="31" y="49"/>
                    <a:pt x="28" y="56"/>
                    <a:pt x="23" y="64"/>
                  </a:cubicBezTo>
                  <a:cubicBezTo>
                    <a:pt x="17" y="69"/>
                    <a:pt x="9" y="71"/>
                    <a:pt x="0" y="70"/>
                  </a:cubicBezTo>
                  <a:cubicBezTo>
                    <a:pt x="0" y="2"/>
                    <a:pt x="0" y="2"/>
                    <a:pt x="0" y="2"/>
                  </a:cubicBezTo>
                  <a:cubicBezTo>
                    <a:pt x="9" y="0"/>
                    <a:pt x="16" y="4"/>
                    <a:pt x="22" y="9"/>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gr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252046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450098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916113"/>
            <a:ext cx="53848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916113"/>
            <a:ext cx="53848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86295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122038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6484739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35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205659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792609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269688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127517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646357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607484" y="1909763"/>
            <a:ext cx="53848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5484" y="1909763"/>
            <a:ext cx="53848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976254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098726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284124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7885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88292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46036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ChangeArrowheads="1"/>
          </p:cNvSpPr>
          <p:nvPr/>
        </p:nvSpPr>
        <p:spPr bwMode="auto">
          <a:xfrm>
            <a:off x="0" y="0"/>
            <a:ext cx="12192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a:p>
        </p:txBody>
      </p:sp>
      <p:sp>
        <p:nvSpPr>
          <p:cNvPr id="4098" name="Rectangle 2"/>
          <p:cNvSpPr>
            <a:spLocks noGrp="1" noChangeArrowheads="1"/>
          </p:cNvSpPr>
          <p:nvPr>
            <p:ph type="title"/>
          </p:nvPr>
        </p:nvSpPr>
        <p:spPr bwMode="auto">
          <a:xfrm>
            <a:off x="607484" y="27305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4104" name="Text Box 8"/>
          <p:cNvSpPr txBox="1">
            <a:spLocks noChangeArrowheads="1"/>
          </p:cNvSpPr>
          <p:nvPr/>
        </p:nvSpPr>
        <p:spPr bwMode="auto">
          <a:xfrm>
            <a:off x="7548033" y="6564313"/>
            <a:ext cx="3905251"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spcBef>
                <a:spcPct val="50000"/>
              </a:spcBef>
            </a:pPr>
            <a:r>
              <a:rPr lang="en-AU" sz="1000" dirty="0">
                <a:latin typeface="Arial Black" pitchFamily="34" charset="0"/>
              </a:rPr>
              <a:t>Presentation </a:t>
            </a:r>
            <a:r>
              <a:rPr lang="en-AU" sz="1000" dirty="0"/>
              <a:t>title</a:t>
            </a:r>
          </a:p>
        </p:txBody>
      </p:sp>
      <p:sp>
        <p:nvSpPr>
          <p:cNvPr id="4106" name="Rectangle 10"/>
          <p:cNvSpPr>
            <a:spLocks noGrp="1" noChangeArrowheads="1"/>
          </p:cNvSpPr>
          <p:nvPr>
            <p:ph type="body" idx="1"/>
          </p:nvPr>
        </p:nvSpPr>
        <p:spPr bwMode="auto">
          <a:xfrm>
            <a:off x="607484" y="1909763"/>
            <a:ext cx="10972800"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4139" name="Group 43"/>
          <p:cNvGrpSpPr>
            <a:grpSpLocks noChangeAspect="1"/>
          </p:cNvGrpSpPr>
          <p:nvPr/>
        </p:nvGrpSpPr>
        <p:grpSpPr bwMode="auto">
          <a:xfrm>
            <a:off x="700618" y="6296026"/>
            <a:ext cx="514349" cy="396875"/>
            <a:chOff x="1290" y="2184"/>
            <a:chExt cx="448" cy="459"/>
          </a:xfrm>
        </p:grpSpPr>
        <p:sp>
          <p:nvSpPr>
            <p:cNvPr id="4140" name="Rectangle 44"/>
            <p:cNvSpPr>
              <a:spLocks noChangeAspect="1" noChangeArrowheads="1"/>
            </p:cNvSpPr>
            <p:nvPr/>
          </p:nvSpPr>
          <p:spPr bwMode="ltGray">
            <a:xfrm>
              <a:off x="1313" y="2184"/>
              <a:ext cx="406" cy="4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sz="1600"/>
            </a:p>
          </p:txBody>
        </p:sp>
        <p:sp>
          <p:nvSpPr>
            <p:cNvPr id="4141" name="Freeform 45"/>
            <p:cNvSpPr>
              <a:spLocks noChangeAspect="1"/>
            </p:cNvSpPr>
            <p:nvPr/>
          </p:nvSpPr>
          <p:spPr bwMode="ltGray">
            <a:xfrm>
              <a:off x="1328" y="2198"/>
              <a:ext cx="378" cy="430"/>
            </a:xfrm>
            <a:custGeom>
              <a:avLst/>
              <a:gdLst>
                <a:gd name="T0" fmla="*/ 378 w 378"/>
                <a:gd name="T1" fmla="*/ 430 h 430"/>
                <a:gd name="T2" fmla="*/ 378 w 378"/>
                <a:gd name="T3" fmla="*/ 0 h 430"/>
                <a:gd name="T4" fmla="*/ 0 w 378"/>
                <a:gd name="T5" fmla="*/ 0 h 430"/>
                <a:gd name="T6" fmla="*/ 0 w 378"/>
                <a:gd name="T7" fmla="*/ 430 h 430"/>
                <a:gd name="T8" fmla="*/ 378 w 378"/>
                <a:gd name="T9" fmla="*/ 430 h 430"/>
                <a:gd name="T10" fmla="*/ 378 w 378"/>
                <a:gd name="T11" fmla="*/ 430 h 430"/>
              </a:gdLst>
              <a:ahLst/>
              <a:cxnLst>
                <a:cxn ang="0">
                  <a:pos x="T0" y="T1"/>
                </a:cxn>
                <a:cxn ang="0">
                  <a:pos x="T2" y="T3"/>
                </a:cxn>
                <a:cxn ang="0">
                  <a:pos x="T4" y="T5"/>
                </a:cxn>
                <a:cxn ang="0">
                  <a:pos x="T6" y="T7"/>
                </a:cxn>
                <a:cxn ang="0">
                  <a:pos x="T8" y="T9"/>
                </a:cxn>
                <a:cxn ang="0">
                  <a:pos x="T10" y="T11"/>
                </a:cxn>
              </a:cxnLst>
              <a:rect l="0" t="0" r="r" b="b"/>
              <a:pathLst>
                <a:path w="378" h="430">
                  <a:moveTo>
                    <a:pt x="378" y="430"/>
                  </a:moveTo>
                  <a:lnTo>
                    <a:pt x="378" y="0"/>
                  </a:lnTo>
                  <a:lnTo>
                    <a:pt x="0" y="0"/>
                  </a:lnTo>
                  <a:lnTo>
                    <a:pt x="0" y="430"/>
                  </a:lnTo>
                  <a:lnTo>
                    <a:pt x="378" y="430"/>
                  </a:lnTo>
                  <a:lnTo>
                    <a:pt x="378" y="430"/>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2" name="Oval 46"/>
            <p:cNvSpPr>
              <a:spLocks noChangeAspect="1" noChangeArrowheads="1"/>
            </p:cNvSpPr>
            <p:nvPr/>
          </p:nvSpPr>
          <p:spPr bwMode="ltGray">
            <a:xfrm>
              <a:off x="1290" y="2276"/>
              <a:ext cx="448" cy="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3" name="Oval 47"/>
            <p:cNvSpPr>
              <a:spLocks noChangeAspect="1" noChangeArrowheads="1"/>
            </p:cNvSpPr>
            <p:nvPr/>
          </p:nvSpPr>
          <p:spPr bwMode="ltGray">
            <a:xfrm>
              <a:off x="1302" y="2290"/>
              <a:ext cx="424" cy="242"/>
            </a:xfrm>
            <a:prstGeom prst="ellipse">
              <a:avLst/>
            </a:pr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4" name="Freeform 48"/>
            <p:cNvSpPr>
              <a:spLocks noChangeAspect="1"/>
            </p:cNvSpPr>
            <p:nvPr/>
          </p:nvSpPr>
          <p:spPr bwMode="ltGray">
            <a:xfrm>
              <a:off x="1333" y="2339"/>
              <a:ext cx="114" cy="137"/>
            </a:xfrm>
            <a:custGeom>
              <a:avLst/>
              <a:gdLst>
                <a:gd name="T0" fmla="*/ 102 w 111"/>
                <a:gd name="T1" fmla="*/ 27 h 134"/>
                <a:gd name="T2" fmla="*/ 110 w 111"/>
                <a:gd name="T3" fmla="*/ 51 h 134"/>
                <a:gd name="T4" fmla="*/ 76 w 111"/>
                <a:gd name="T5" fmla="*/ 51 h 134"/>
                <a:gd name="T6" fmla="*/ 63 w 111"/>
                <a:gd name="T7" fmla="*/ 33 h 134"/>
                <a:gd name="T8" fmla="*/ 47 w 111"/>
                <a:gd name="T9" fmla="*/ 36 h 134"/>
                <a:gd name="T10" fmla="*/ 40 w 111"/>
                <a:gd name="T11" fmla="*/ 79 h 134"/>
                <a:gd name="T12" fmla="*/ 53 w 111"/>
                <a:gd name="T13" fmla="*/ 104 h 134"/>
                <a:gd name="T14" fmla="*/ 75 w 111"/>
                <a:gd name="T15" fmla="*/ 95 h 134"/>
                <a:gd name="T16" fmla="*/ 76 w 111"/>
                <a:gd name="T17" fmla="*/ 87 h 134"/>
                <a:gd name="T18" fmla="*/ 58 w 111"/>
                <a:gd name="T19" fmla="*/ 87 h 134"/>
                <a:gd name="T20" fmla="*/ 58 w 111"/>
                <a:gd name="T21" fmla="*/ 63 h 134"/>
                <a:gd name="T22" fmla="*/ 110 w 111"/>
                <a:gd name="T23" fmla="*/ 63 h 134"/>
                <a:gd name="T24" fmla="*/ 110 w 111"/>
                <a:gd name="T25" fmla="*/ 130 h 134"/>
                <a:gd name="T26" fmla="*/ 94 w 111"/>
                <a:gd name="T27" fmla="*/ 130 h 134"/>
                <a:gd name="T28" fmla="*/ 88 w 111"/>
                <a:gd name="T29" fmla="*/ 117 h 134"/>
                <a:gd name="T30" fmla="*/ 35 w 111"/>
                <a:gd name="T31" fmla="*/ 128 h 134"/>
                <a:gd name="T32" fmla="*/ 1 w 111"/>
                <a:gd name="T33" fmla="*/ 74 h 134"/>
                <a:gd name="T34" fmla="*/ 24 w 111"/>
                <a:gd name="T35" fmla="*/ 16 h 134"/>
                <a:gd name="T36" fmla="*/ 102 w 111"/>
                <a:gd name="T37"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34">
                  <a:moveTo>
                    <a:pt x="102" y="27"/>
                  </a:moveTo>
                  <a:cubicBezTo>
                    <a:pt x="107" y="33"/>
                    <a:pt x="111" y="42"/>
                    <a:pt x="110" y="51"/>
                  </a:cubicBezTo>
                  <a:cubicBezTo>
                    <a:pt x="76" y="51"/>
                    <a:pt x="76" y="51"/>
                    <a:pt x="76" y="51"/>
                  </a:cubicBezTo>
                  <a:cubicBezTo>
                    <a:pt x="75" y="44"/>
                    <a:pt x="71" y="36"/>
                    <a:pt x="63" y="33"/>
                  </a:cubicBezTo>
                  <a:cubicBezTo>
                    <a:pt x="58" y="31"/>
                    <a:pt x="52" y="33"/>
                    <a:pt x="47" y="36"/>
                  </a:cubicBezTo>
                  <a:cubicBezTo>
                    <a:pt x="37" y="47"/>
                    <a:pt x="39" y="64"/>
                    <a:pt x="40" y="79"/>
                  </a:cubicBezTo>
                  <a:cubicBezTo>
                    <a:pt x="40" y="89"/>
                    <a:pt x="44" y="99"/>
                    <a:pt x="53" y="104"/>
                  </a:cubicBezTo>
                  <a:cubicBezTo>
                    <a:pt x="62" y="106"/>
                    <a:pt x="71" y="103"/>
                    <a:pt x="75" y="95"/>
                  </a:cubicBezTo>
                  <a:cubicBezTo>
                    <a:pt x="75" y="93"/>
                    <a:pt x="77" y="90"/>
                    <a:pt x="76" y="87"/>
                  </a:cubicBezTo>
                  <a:cubicBezTo>
                    <a:pt x="58" y="87"/>
                    <a:pt x="58" y="87"/>
                    <a:pt x="58" y="87"/>
                  </a:cubicBezTo>
                  <a:cubicBezTo>
                    <a:pt x="58" y="63"/>
                    <a:pt x="58" y="63"/>
                    <a:pt x="58" y="63"/>
                  </a:cubicBezTo>
                  <a:cubicBezTo>
                    <a:pt x="110" y="63"/>
                    <a:pt x="110" y="63"/>
                    <a:pt x="110" y="63"/>
                  </a:cubicBezTo>
                  <a:cubicBezTo>
                    <a:pt x="110" y="130"/>
                    <a:pt x="110" y="130"/>
                    <a:pt x="110" y="130"/>
                  </a:cubicBezTo>
                  <a:cubicBezTo>
                    <a:pt x="94" y="130"/>
                    <a:pt x="94" y="130"/>
                    <a:pt x="94" y="130"/>
                  </a:cubicBezTo>
                  <a:cubicBezTo>
                    <a:pt x="91" y="126"/>
                    <a:pt x="91" y="121"/>
                    <a:pt x="88" y="117"/>
                  </a:cubicBezTo>
                  <a:cubicBezTo>
                    <a:pt x="75" y="131"/>
                    <a:pt x="53" y="134"/>
                    <a:pt x="35" y="128"/>
                  </a:cubicBezTo>
                  <a:cubicBezTo>
                    <a:pt x="12" y="121"/>
                    <a:pt x="2" y="96"/>
                    <a:pt x="1" y="74"/>
                  </a:cubicBezTo>
                  <a:cubicBezTo>
                    <a:pt x="0" y="51"/>
                    <a:pt x="6" y="31"/>
                    <a:pt x="24" y="16"/>
                  </a:cubicBezTo>
                  <a:cubicBezTo>
                    <a:pt x="47" y="0"/>
                    <a:pt x="84" y="4"/>
                    <a:pt x="10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5" name="Freeform 49"/>
            <p:cNvSpPr>
              <a:spLocks noChangeAspect="1"/>
            </p:cNvSpPr>
            <p:nvPr/>
          </p:nvSpPr>
          <p:spPr bwMode="ltGray">
            <a:xfrm>
              <a:off x="1586" y="2347"/>
              <a:ext cx="115" cy="125"/>
            </a:xfrm>
            <a:custGeom>
              <a:avLst/>
              <a:gdLst>
                <a:gd name="T0" fmla="*/ 47 w 112"/>
                <a:gd name="T1" fmla="*/ 1 h 122"/>
                <a:gd name="T2" fmla="*/ 97 w 112"/>
                <a:gd name="T3" fmla="*/ 23 h 122"/>
                <a:gd name="T4" fmla="*/ 97 w 112"/>
                <a:gd name="T5" fmla="*/ 100 h 122"/>
                <a:gd name="T6" fmla="*/ 42 w 112"/>
                <a:gd name="T7" fmla="*/ 121 h 122"/>
                <a:gd name="T8" fmla="*/ 1 w 112"/>
                <a:gd name="T9" fmla="*/ 122 h 122"/>
                <a:gd name="T10" fmla="*/ 1 w 112"/>
                <a:gd name="T11" fmla="*/ 1 h 122"/>
                <a:gd name="T12" fmla="*/ 47 w 112"/>
                <a:gd name="T13" fmla="*/ 1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47" y="1"/>
                  </a:moveTo>
                  <a:cubicBezTo>
                    <a:pt x="67" y="1"/>
                    <a:pt x="86" y="4"/>
                    <a:pt x="97" y="23"/>
                  </a:cubicBezTo>
                  <a:cubicBezTo>
                    <a:pt x="112" y="45"/>
                    <a:pt x="111" y="79"/>
                    <a:pt x="97" y="100"/>
                  </a:cubicBezTo>
                  <a:cubicBezTo>
                    <a:pt x="83" y="119"/>
                    <a:pt x="63" y="121"/>
                    <a:pt x="42" y="121"/>
                  </a:cubicBezTo>
                  <a:cubicBezTo>
                    <a:pt x="32" y="122"/>
                    <a:pt x="0" y="122"/>
                    <a:pt x="1" y="122"/>
                  </a:cubicBezTo>
                  <a:cubicBezTo>
                    <a:pt x="1" y="1"/>
                    <a:pt x="1" y="1"/>
                    <a:pt x="1" y="1"/>
                  </a:cubicBezTo>
                  <a:cubicBezTo>
                    <a:pt x="15" y="1"/>
                    <a:pt x="31" y="0"/>
                    <a:pt x="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6" name="Freeform 50"/>
            <p:cNvSpPr>
              <a:spLocks noChangeAspect="1"/>
            </p:cNvSpPr>
            <p:nvPr/>
          </p:nvSpPr>
          <p:spPr bwMode="ltGray">
            <a:xfrm>
              <a:off x="1463" y="2348"/>
              <a:ext cx="105" cy="124"/>
            </a:xfrm>
            <a:custGeom>
              <a:avLst/>
              <a:gdLst>
                <a:gd name="T0" fmla="*/ 37 w 105"/>
                <a:gd name="T1" fmla="*/ 45 h 124"/>
                <a:gd name="T2" fmla="*/ 68 w 105"/>
                <a:gd name="T3" fmla="*/ 45 h 124"/>
                <a:gd name="T4" fmla="*/ 68 w 105"/>
                <a:gd name="T5" fmla="*/ 0 h 124"/>
                <a:gd name="T6" fmla="*/ 105 w 105"/>
                <a:gd name="T7" fmla="*/ 0 h 124"/>
                <a:gd name="T8" fmla="*/ 105 w 105"/>
                <a:gd name="T9" fmla="*/ 124 h 124"/>
                <a:gd name="T10" fmla="*/ 68 w 105"/>
                <a:gd name="T11" fmla="*/ 124 h 124"/>
                <a:gd name="T12" fmla="*/ 68 w 105"/>
                <a:gd name="T13" fmla="*/ 75 h 124"/>
                <a:gd name="T14" fmla="*/ 37 w 105"/>
                <a:gd name="T15" fmla="*/ 75 h 124"/>
                <a:gd name="T16" fmla="*/ 37 w 105"/>
                <a:gd name="T17" fmla="*/ 124 h 124"/>
                <a:gd name="T18" fmla="*/ 0 w 105"/>
                <a:gd name="T19" fmla="*/ 124 h 124"/>
                <a:gd name="T20" fmla="*/ 0 w 105"/>
                <a:gd name="T21" fmla="*/ 0 h 124"/>
                <a:gd name="T22" fmla="*/ 37 w 105"/>
                <a:gd name="T23" fmla="*/ 0 h 124"/>
                <a:gd name="T24" fmla="*/ 37 w 105"/>
                <a:gd name="T25" fmla="*/ 45 h 124"/>
                <a:gd name="T26" fmla="*/ 37 w 105"/>
                <a:gd name="T27" fmla="*/ 4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24">
                  <a:moveTo>
                    <a:pt x="37" y="45"/>
                  </a:moveTo>
                  <a:lnTo>
                    <a:pt x="68" y="45"/>
                  </a:lnTo>
                  <a:lnTo>
                    <a:pt x="68" y="0"/>
                  </a:lnTo>
                  <a:lnTo>
                    <a:pt x="105" y="0"/>
                  </a:lnTo>
                  <a:lnTo>
                    <a:pt x="105" y="124"/>
                  </a:lnTo>
                  <a:lnTo>
                    <a:pt x="68" y="124"/>
                  </a:lnTo>
                  <a:lnTo>
                    <a:pt x="68" y="75"/>
                  </a:lnTo>
                  <a:lnTo>
                    <a:pt x="37" y="75"/>
                  </a:lnTo>
                  <a:lnTo>
                    <a:pt x="37" y="124"/>
                  </a:lnTo>
                  <a:lnTo>
                    <a:pt x="0" y="124"/>
                  </a:lnTo>
                  <a:lnTo>
                    <a:pt x="0" y="0"/>
                  </a:lnTo>
                  <a:lnTo>
                    <a:pt x="37" y="0"/>
                  </a:lnTo>
                  <a:lnTo>
                    <a:pt x="37" y="45"/>
                  </a:lnTo>
                  <a:lnTo>
                    <a:pt x="3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4147" name="Freeform 51"/>
            <p:cNvSpPr>
              <a:spLocks noChangeAspect="1"/>
            </p:cNvSpPr>
            <p:nvPr/>
          </p:nvSpPr>
          <p:spPr bwMode="ltGray">
            <a:xfrm>
              <a:off x="1625" y="2373"/>
              <a:ext cx="33" cy="72"/>
            </a:xfrm>
            <a:custGeom>
              <a:avLst/>
              <a:gdLst>
                <a:gd name="T0" fmla="*/ 22 w 32"/>
                <a:gd name="T1" fmla="*/ 9 h 71"/>
                <a:gd name="T2" fmla="*/ 32 w 32"/>
                <a:gd name="T3" fmla="*/ 40 h 71"/>
                <a:gd name="T4" fmla="*/ 23 w 32"/>
                <a:gd name="T5" fmla="*/ 64 h 71"/>
                <a:gd name="T6" fmla="*/ 0 w 32"/>
                <a:gd name="T7" fmla="*/ 70 h 71"/>
                <a:gd name="T8" fmla="*/ 0 w 32"/>
                <a:gd name="T9" fmla="*/ 2 h 71"/>
                <a:gd name="T10" fmla="*/ 22 w 32"/>
                <a:gd name="T11" fmla="*/ 9 h 71"/>
              </a:gdLst>
              <a:ahLst/>
              <a:cxnLst>
                <a:cxn ang="0">
                  <a:pos x="T0" y="T1"/>
                </a:cxn>
                <a:cxn ang="0">
                  <a:pos x="T2" y="T3"/>
                </a:cxn>
                <a:cxn ang="0">
                  <a:pos x="T4" y="T5"/>
                </a:cxn>
                <a:cxn ang="0">
                  <a:pos x="T6" y="T7"/>
                </a:cxn>
                <a:cxn ang="0">
                  <a:pos x="T8" y="T9"/>
                </a:cxn>
                <a:cxn ang="0">
                  <a:pos x="T10" y="T11"/>
                </a:cxn>
              </a:cxnLst>
              <a:rect l="0" t="0" r="r" b="b"/>
              <a:pathLst>
                <a:path w="32" h="71">
                  <a:moveTo>
                    <a:pt x="22" y="9"/>
                  </a:moveTo>
                  <a:cubicBezTo>
                    <a:pt x="30" y="17"/>
                    <a:pt x="32" y="28"/>
                    <a:pt x="32" y="40"/>
                  </a:cubicBezTo>
                  <a:cubicBezTo>
                    <a:pt x="31" y="49"/>
                    <a:pt x="28" y="56"/>
                    <a:pt x="23" y="64"/>
                  </a:cubicBezTo>
                  <a:cubicBezTo>
                    <a:pt x="17" y="69"/>
                    <a:pt x="9" y="71"/>
                    <a:pt x="0" y="70"/>
                  </a:cubicBezTo>
                  <a:cubicBezTo>
                    <a:pt x="0" y="2"/>
                    <a:pt x="0" y="2"/>
                    <a:pt x="0" y="2"/>
                  </a:cubicBezTo>
                  <a:cubicBezTo>
                    <a:pt x="9" y="0"/>
                    <a:pt x="16" y="4"/>
                    <a:pt x="22" y="9"/>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grpSp>
    </p:spTree>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p:transition>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34" charset="0"/>
          <a:cs typeface="Arial" charset="0"/>
        </a:defRPr>
      </a:lvl2pPr>
      <a:lvl3pPr algn="l" rtl="0" eaLnBrk="1" fontAlgn="base" hangingPunct="1">
        <a:spcBef>
          <a:spcPct val="0"/>
        </a:spcBef>
        <a:spcAft>
          <a:spcPct val="0"/>
        </a:spcAft>
        <a:defRPr sz="2400">
          <a:solidFill>
            <a:schemeClr val="tx2"/>
          </a:solidFill>
          <a:latin typeface="Arial Black" pitchFamily="34" charset="0"/>
          <a:cs typeface="Arial" charset="0"/>
        </a:defRPr>
      </a:lvl3pPr>
      <a:lvl4pPr algn="l" rtl="0" eaLnBrk="1" fontAlgn="base" hangingPunct="1">
        <a:spcBef>
          <a:spcPct val="0"/>
        </a:spcBef>
        <a:spcAft>
          <a:spcPct val="0"/>
        </a:spcAft>
        <a:defRPr sz="2400">
          <a:solidFill>
            <a:schemeClr val="tx2"/>
          </a:solidFill>
          <a:latin typeface="Arial Black" pitchFamily="34" charset="0"/>
          <a:cs typeface="Arial" charset="0"/>
        </a:defRPr>
      </a:lvl4pPr>
      <a:lvl5pPr algn="l" rtl="0" eaLnBrk="1" fontAlgn="base" hangingPunct="1">
        <a:spcBef>
          <a:spcPct val="0"/>
        </a:spcBef>
        <a:spcAft>
          <a:spcPct val="0"/>
        </a:spcAft>
        <a:defRPr sz="2400">
          <a:solidFill>
            <a:schemeClr val="tx2"/>
          </a:solidFill>
          <a:latin typeface="Arial Black" pitchFamily="34" charset="0"/>
          <a:cs typeface="Arial" charset="0"/>
        </a:defRPr>
      </a:lvl5pPr>
      <a:lvl6pPr marL="457200" algn="l" rtl="0" eaLnBrk="1" fontAlgn="base" hangingPunct="1">
        <a:spcBef>
          <a:spcPct val="0"/>
        </a:spcBef>
        <a:spcAft>
          <a:spcPct val="0"/>
        </a:spcAft>
        <a:defRPr sz="2400">
          <a:solidFill>
            <a:schemeClr val="tx2"/>
          </a:solidFill>
          <a:latin typeface="Arial Black" pitchFamily="34" charset="0"/>
          <a:cs typeface="Arial" charset="0"/>
        </a:defRPr>
      </a:lvl6pPr>
      <a:lvl7pPr marL="914400" algn="l" rtl="0" eaLnBrk="1" fontAlgn="base" hangingPunct="1">
        <a:spcBef>
          <a:spcPct val="0"/>
        </a:spcBef>
        <a:spcAft>
          <a:spcPct val="0"/>
        </a:spcAft>
        <a:defRPr sz="2400">
          <a:solidFill>
            <a:schemeClr val="tx2"/>
          </a:solidFill>
          <a:latin typeface="Arial Black" pitchFamily="34" charset="0"/>
          <a:cs typeface="Arial" charset="0"/>
        </a:defRPr>
      </a:lvl7pPr>
      <a:lvl8pPr marL="1371600" algn="l" rtl="0" eaLnBrk="1" fontAlgn="base" hangingPunct="1">
        <a:spcBef>
          <a:spcPct val="0"/>
        </a:spcBef>
        <a:spcAft>
          <a:spcPct val="0"/>
        </a:spcAft>
        <a:defRPr sz="2400">
          <a:solidFill>
            <a:schemeClr val="tx2"/>
          </a:solidFill>
          <a:latin typeface="Arial Black" pitchFamily="34" charset="0"/>
          <a:cs typeface="Arial" charset="0"/>
        </a:defRPr>
      </a:lvl8pPr>
      <a:lvl9pPr marL="1828800" algn="l" rtl="0" eaLnBrk="1" fontAlgn="base" hangingPunct="1">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287338" indent="-285750" algn="l" rtl="0" eaLnBrk="1" fontAlgn="base" hangingPunct="1">
        <a:spcBef>
          <a:spcPct val="20000"/>
        </a:spcBef>
        <a:spcAft>
          <a:spcPct val="0"/>
        </a:spcAft>
        <a:buChar char="•"/>
        <a:defRPr>
          <a:solidFill>
            <a:schemeClr val="tx1"/>
          </a:solidFill>
          <a:latin typeface="+mn-lt"/>
          <a:cs typeface="+mn-cs"/>
        </a:defRPr>
      </a:lvl2pPr>
      <a:lvl3pPr marL="601663" indent="-312738" algn="l" rtl="0" eaLnBrk="1" fontAlgn="base" hangingPunct="1">
        <a:spcBef>
          <a:spcPct val="20000"/>
        </a:spcBef>
        <a:spcAft>
          <a:spcPct val="0"/>
        </a:spcAft>
        <a:buFont typeface="Arial" charset="0"/>
        <a:buChar char="–"/>
        <a:defRPr>
          <a:solidFill>
            <a:schemeClr val="tx1"/>
          </a:solidFill>
          <a:latin typeface="+mn-lt"/>
          <a:cs typeface="+mn-cs"/>
        </a:defRPr>
      </a:lvl3pPr>
      <a:lvl4pPr marL="973138" indent="-369888"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4" name="Rectangle 10"/>
          <p:cNvSpPr>
            <a:spLocks noChangeArrowheads="1"/>
          </p:cNvSpPr>
          <p:nvPr/>
        </p:nvSpPr>
        <p:spPr bwMode="auto">
          <a:xfrm>
            <a:off x="0" y="0"/>
            <a:ext cx="12192000" cy="185738"/>
          </a:xfrm>
          <a:prstGeom prst="rect">
            <a:avLst/>
          </a:prstGeom>
          <a:solidFill>
            <a:srgbClr val="A7A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1800"/>
          </a:p>
        </p:txBody>
      </p:sp>
      <p:sp>
        <p:nvSpPr>
          <p:cNvPr id="6146" name="Rectangle 2"/>
          <p:cNvSpPr>
            <a:spLocks noGrp="1" noChangeArrowheads="1"/>
          </p:cNvSpPr>
          <p:nvPr>
            <p:ph type="title"/>
          </p:nvPr>
        </p:nvSpPr>
        <p:spPr bwMode="auto">
          <a:xfrm>
            <a:off x="607484" y="27305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6147" name="Rectangle 3"/>
          <p:cNvSpPr>
            <a:spLocks noGrp="1" noChangeArrowheads="1"/>
          </p:cNvSpPr>
          <p:nvPr>
            <p:ph type="body" idx="1"/>
          </p:nvPr>
        </p:nvSpPr>
        <p:spPr bwMode="auto">
          <a:xfrm>
            <a:off x="607484" y="1909763"/>
            <a:ext cx="10972800"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190" name="Text Box 46"/>
          <p:cNvSpPr txBox="1">
            <a:spLocks noChangeArrowheads="1"/>
          </p:cNvSpPr>
          <p:nvPr/>
        </p:nvSpPr>
        <p:spPr bwMode="auto">
          <a:xfrm>
            <a:off x="7548033" y="6564313"/>
            <a:ext cx="3905251"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spcBef>
                <a:spcPct val="50000"/>
              </a:spcBef>
            </a:pPr>
            <a:r>
              <a:rPr lang="en-AU" sz="1000" dirty="0">
                <a:latin typeface="Arial Black" pitchFamily="34" charset="0"/>
              </a:rPr>
              <a:t>Presentation </a:t>
            </a:r>
            <a:r>
              <a:rPr lang="en-AU" sz="1000" dirty="0"/>
              <a:t>title</a:t>
            </a:r>
          </a:p>
        </p:txBody>
      </p:sp>
      <p:grpSp>
        <p:nvGrpSpPr>
          <p:cNvPr id="6191" name="Group 47"/>
          <p:cNvGrpSpPr>
            <a:grpSpLocks noChangeAspect="1"/>
          </p:cNvGrpSpPr>
          <p:nvPr/>
        </p:nvGrpSpPr>
        <p:grpSpPr bwMode="auto">
          <a:xfrm>
            <a:off x="700618" y="6296026"/>
            <a:ext cx="514349" cy="396875"/>
            <a:chOff x="1290" y="2184"/>
            <a:chExt cx="448" cy="459"/>
          </a:xfrm>
        </p:grpSpPr>
        <p:sp>
          <p:nvSpPr>
            <p:cNvPr id="6192" name="Rectangle 48"/>
            <p:cNvSpPr>
              <a:spLocks noChangeAspect="1" noChangeArrowheads="1"/>
            </p:cNvSpPr>
            <p:nvPr/>
          </p:nvSpPr>
          <p:spPr bwMode="ltGray">
            <a:xfrm>
              <a:off x="1313" y="2184"/>
              <a:ext cx="406" cy="4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sz="1600"/>
            </a:p>
          </p:txBody>
        </p:sp>
        <p:sp>
          <p:nvSpPr>
            <p:cNvPr id="6193" name="Freeform 49"/>
            <p:cNvSpPr>
              <a:spLocks noChangeAspect="1"/>
            </p:cNvSpPr>
            <p:nvPr/>
          </p:nvSpPr>
          <p:spPr bwMode="ltGray">
            <a:xfrm>
              <a:off x="1328" y="2198"/>
              <a:ext cx="378" cy="430"/>
            </a:xfrm>
            <a:custGeom>
              <a:avLst/>
              <a:gdLst>
                <a:gd name="T0" fmla="*/ 378 w 378"/>
                <a:gd name="T1" fmla="*/ 430 h 430"/>
                <a:gd name="T2" fmla="*/ 378 w 378"/>
                <a:gd name="T3" fmla="*/ 0 h 430"/>
                <a:gd name="T4" fmla="*/ 0 w 378"/>
                <a:gd name="T5" fmla="*/ 0 h 430"/>
                <a:gd name="T6" fmla="*/ 0 w 378"/>
                <a:gd name="T7" fmla="*/ 430 h 430"/>
                <a:gd name="T8" fmla="*/ 378 w 378"/>
                <a:gd name="T9" fmla="*/ 430 h 430"/>
                <a:gd name="T10" fmla="*/ 378 w 378"/>
                <a:gd name="T11" fmla="*/ 430 h 430"/>
              </a:gdLst>
              <a:ahLst/>
              <a:cxnLst>
                <a:cxn ang="0">
                  <a:pos x="T0" y="T1"/>
                </a:cxn>
                <a:cxn ang="0">
                  <a:pos x="T2" y="T3"/>
                </a:cxn>
                <a:cxn ang="0">
                  <a:pos x="T4" y="T5"/>
                </a:cxn>
                <a:cxn ang="0">
                  <a:pos x="T6" y="T7"/>
                </a:cxn>
                <a:cxn ang="0">
                  <a:pos x="T8" y="T9"/>
                </a:cxn>
                <a:cxn ang="0">
                  <a:pos x="T10" y="T11"/>
                </a:cxn>
              </a:cxnLst>
              <a:rect l="0" t="0" r="r" b="b"/>
              <a:pathLst>
                <a:path w="378" h="430">
                  <a:moveTo>
                    <a:pt x="378" y="430"/>
                  </a:moveTo>
                  <a:lnTo>
                    <a:pt x="378" y="0"/>
                  </a:lnTo>
                  <a:lnTo>
                    <a:pt x="0" y="0"/>
                  </a:lnTo>
                  <a:lnTo>
                    <a:pt x="0" y="430"/>
                  </a:lnTo>
                  <a:lnTo>
                    <a:pt x="378" y="430"/>
                  </a:lnTo>
                  <a:lnTo>
                    <a:pt x="378" y="430"/>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4" name="Oval 50"/>
            <p:cNvSpPr>
              <a:spLocks noChangeAspect="1" noChangeArrowheads="1"/>
            </p:cNvSpPr>
            <p:nvPr/>
          </p:nvSpPr>
          <p:spPr bwMode="ltGray">
            <a:xfrm>
              <a:off x="1290" y="2276"/>
              <a:ext cx="448" cy="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5" name="Oval 51"/>
            <p:cNvSpPr>
              <a:spLocks noChangeAspect="1" noChangeArrowheads="1"/>
            </p:cNvSpPr>
            <p:nvPr/>
          </p:nvSpPr>
          <p:spPr bwMode="ltGray">
            <a:xfrm>
              <a:off x="1302" y="2290"/>
              <a:ext cx="424" cy="242"/>
            </a:xfrm>
            <a:prstGeom prst="ellipse">
              <a:avLst/>
            </a:pr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6" name="Freeform 52"/>
            <p:cNvSpPr>
              <a:spLocks noChangeAspect="1"/>
            </p:cNvSpPr>
            <p:nvPr/>
          </p:nvSpPr>
          <p:spPr bwMode="ltGray">
            <a:xfrm>
              <a:off x="1333" y="2339"/>
              <a:ext cx="114" cy="137"/>
            </a:xfrm>
            <a:custGeom>
              <a:avLst/>
              <a:gdLst>
                <a:gd name="T0" fmla="*/ 102 w 111"/>
                <a:gd name="T1" fmla="*/ 27 h 134"/>
                <a:gd name="T2" fmla="*/ 110 w 111"/>
                <a:gd name="T3" fmla="*/ 51 h 134"/>
                <a:gd name="T4" fmla="*/ 76 w 111"/>
                <a:gd name="T5" fmla="*/ 51 h 134"/>
                <a:gd name="T6" fmla="*/ 63 w 111"/>
                <a:gd name="T7" fmla="*/ 33 h 134"/>
                <a:gd name="T8" fmla="*/ 47 w 111"/>
                <a:gd name="T9" fmla="*/ 36 h 134"/>
                <a:gd name="T10" fmla="*/ 40 w 111"/>
                <a:gd name="T11" fmla="*/ 79 h 134"/>
                <a:gd name="T12" fmla="*/ 53 w 111"/>
                <a:gd name="T13" fmla="*/ 104 h 134"/>
                <a:gd name="T14" fmla="*/ 75 w 111"/>
                <a:gd name="T15" fmla="*/ 95 h 134"/>
                <a:gd name="T16" fmla="*/ 76 w 111"/>
                <a:gd name="T17" fmla="*/ 87 h 134"/>
                <a:gd name="T18" fmla="*/ 58 w 111"/>
                <a:gd name="T19" fmla="*/ 87 h 134"/>
                <a:gd name="T20" fmla="*/ 58 w 111"/>
                <a:gd name="T21" fmla="*/ 63 h 134"/>
                <a:gd name="T22" fmla="*/ 110 w 111"/>
                <a:gd name="T23" fmla="*/ 63 h 134"/>
                <a:gd name="T24" fmla="*/ 110 w 111"/>
                <a:gd name="T25" fmla="*/ 130 h 134"/>
                <a:gd name="T26" fmla="*/ 94 w 111"/>
                <a:gd name="T27" fmla="*/ 130 h 134"/>
                <a:gd name="T28" fmla="*/ 88 w 111"/>
                <a:gd name="T29" fmla="*/ 117 h 134"/>
                <a:gd name="T30" fmla="*/ 35 w 111"/>
                <a:gd name="T31" fmla="*/ 128 h 134"/>
                <a:gd name="T32" fmla="*/ 1 w 111"/>
                <a:gd name="T33" fmla="*/ 74 h 134"/>
                <a:gd name="T34" fmla="*/ 24 w 111"/>
                <a:gd name="T35" fmla="*/ 16 h 134"/>
                <a:gd name="T36" fmla="*/ 102 w 111"/>
                <a:gd name="T37"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34">
                  <a:moveTo>
                    <a:pt x="102" y="27"/>
                  </a:moveTo>
                  <a:cubicBezTo>
                    <a:pt x="107" y="33"/>
                    <a:pt x="111" y="42"/>
                    <a:pt x="110" y="51"/>
                  </a:cubicBezTo>
                  <a:cubicBezTo>
                    <a:pt x="76" y="51"/>
                    <a:pt x="76" y="51"/>
                    <a:pt x="76" y="51"/>
                  </a:cubicBezTo>
                  <a:cubicBezTo>
                    <a:pt x="75" y="44"/>
                    <a:pt x="71" y="36"/>
                    <a:pt x="63" y="33"/>
                  </a:cubicBezTo>
                  <a:cubicBezTo>
                    <a:pt x="58" y="31"/>
                    <a:pt x="52" y="33"/>
                    <a:pt x="47" y="36"/>
                  </a:cubicBezTo>
                  <a:cubicBezTo>
                    <a:pt x="37" y="47"/>
                    <a:pt x="39" y="64"/>
                    <a:pt x="40" y="79"/>
                  </a:cubicBezTo>
                  <a:cubicBezTo>
                    <a:pt x="40" y="89"/>
                    <a:pt x="44" y="99"/>
                    <a:pt x="53" y="104"/>
                  </a:cubicBezTo>
                  <a:cubicBezTo>
                    <a:pt x="62" y="106"/>
                    <a:pt x="71" y="103"/>
                    <a:pt x="75" y="95"/>
                  </a:cubicBezTo>
                  <a:cubicBezTo>
                    <a:pt x="75" y="93"/>
                    <a:pt x="77" y="90"/>
                    <a:pt x="76" y="87"/>
                  </a:cubicBezTo>
                  <a:cubicBezTo>
                    <a:pt x="58" y="87"/>
                    <a:pt x="58" y="87"/>
                    <a:pt x="58" y="87"/>
                  </a:cubicBezTo>
                  <a:cubicBezTo>
                    <a:pt x="58" y="63"/>
                    <a:pt x="58" y="63"/>
                    <a:pt x="58" y="63"/>
                  </a:cubicBezTo>
                  <a:cubicBezTo>
                    <a:pt x="110" y="63"/>
                    <a:pt x="110" y="63"/>
                    <a:pt x="110" y="63"/>
                  </a:cubicBezTo>
                  <a:cubicBezTo>
                    <a:pt x="110" y="130"/>
                    <a:pt x="110" y="130"/>
                    <a:pt x="110" y="130"/>
                  </a:cubicBezTo>
                  <a:cubicBezTo>
                    <a:pt x="94" y="130"/>
                    <a:pt x="94" y="130"/>
                    <a:pt x="94" y="130"/>
                  </a:cubicBezTo>
                  <a:cubicBezTo>
                    <a:pt x="91" y="126"/>
                    <a:pt x="91" y="121"/>
                    <a:pt x="88" y="117"/>
                  </a:cubicBezTo>
                  <a:cubicBezTo>
                    <a:pt x="75" y="131"/>
                    <a:pt x="53" y="134"/>
                    <a:pt x="35" y="128"/>
                  </a:cubicBezTo>
                  <a:cubicBezTo>
                    <a:pt x="12" y="121"/>
                    <a:pt x="2" y="96"/>
                    <a:pt x="1" y="74"/>
                  </a:cubicBezTo>
                  <a:cubicBezTo>
                    <a:pt x="0" y="51"/>
                    <a:pt x="6" y="31"/>
                    <a:pt x="24" y="16"/>
                  </a:cubicBezTo>
                  <a:cubicBezTo>
                    <a:pt x="47" y="0"/>
                    <a:pt x="84" y="4"/>
                    <a:pt x="10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7" name="Freeform 53"/>
            <p:cNvSpPr>
              <a:spLocks noChangeAspect="1"/>
            </p:cNvSpPr>
            <p:nvPr/>
          </p:nvSpPr>
          <p:spPr bwMode="ltGray">
            <a:xfrm>
              <a:off x="1586" y="2347"/>
              <a:ext cx="115" cy="125"/>
            </a:xfrm>
            <a:custGeom>
              <a:avLst/>
              <a:gdLst>
                <a:gd name="T0" fmla="*/ 47 w 112"/>
                <a:gd name="T1" fmla="*/ 1 h 122"/>
                <a:gd name="T2" fmla="*/ 97 w 112"/>
                <a:gd name="T3" fmla="*/ 23 h 122"/>
                <a:gd name="T4" fmla="*/ 97 w 112"/>
                <a:gd name="T5" fmla="*/ 100 h 122"/>
                <a:gd name="T6" fmla="*/ 42 w 112"/>
                <a:gd name="T7" fmla="*/ 121 h 122"/>
                <a:gd name="T8" fmla="*/ 1 w 112"/>
                <a:gd name="T9" fmla="*/ 122 h 122"/>
                <a:gd name="T10" fmla="*/ 1 w 112"/>
                <a:gd name="T11" fmla="*/ 1 h 122"/>
                <a:gd name="T12" fmla="*/ 47 w 112"/>
                <a:gd name="T13" fmla="*/ 1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47" y="1"/>
                  </a:moveTo>
                  <a:cubicBezTo>
                    <a:pt x="67" y="1"/>
                    <a:pt x="86" y="4"/>
                    <a:pt x="97" y="23"/>
                  </a:cubicBezTo>
                  <a:cubicBezTo>
                    <a:pt x="112" y="45"/>
                    <a:pt x="111" y="79"/>
                    <a:pt x="97" y="100"/>
                  </a:cubicBezTo>
                  <a:cubicBezTo>
                    <a:pt x="83" y="119"/>
                    <a:pt x="63" y="121"/>
                    <a:pt x="42" y="121"/>
                  </a:cubicBezTo>
                  <a:cubicBezTo>
                    <a:pt x="32" y="122"/>
                    <a:pt x="0" y="122"/>
                    <a:pt x="1" y="122"/>
                  </a:cubicBezTo>
                  <a:cubicBezTo>
                    <a:pt x="1" y="1"/>
                    <a:pt x="1" y="1"/>
                    <a:pt x="1" y="1"/>
                  </a:cubicBezTo>
                  <a:cubicBezTo>
                    <a:pt x="15" y="1"/>
                    <a:pt x="31" y="0"/>
                    <a:pt x="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8" name="Freeform 54"/>
            <p:cNvSpPr>
              <a:spLocks noChangeAspect="1"/>
            </p:cNvSpPr>
            <p:nvPr/>
          </p:nvSpPr>
          <p:spPr bwMode="ltGray">
            <a:xfrm>
              <a:off x="1463" y="2348"/>
              <a:ext cx="105" cy="124"/>
            </a:xfrm>
            <a:custGeom>
              <a:avLst/>
              <a:gdLst>
                <a:gd name="T0" fmla="*/ 37 w 105"/>
                <a:gd name="T1" fmla="*/ 45 h 124"/>
                <a:gd name="T2" fmla="*/ 68 w 105"/>
                <a:gd name="T3" fmla="*/ 45 h 124"/>
                <a:gd name="T4" fmla="*/ 68 w 105"/>
                <a:gd name="T5" fmla="*/ 0 h 124"/>
                <a:gd name="T6" fmla="*/ 105 w 105"/>
                <a:gd name="T7" fmla="*/ 0 h 124"/>
                <a:gd name="T8" fmla="*/ 105 w 105"/>
                <a:gd name="T9" fmla="*/ 124 h 124"/>
                <a:gd name="T10" fmla="*/ 68 w 105"/>
                <a:gd name="T11" fmla="*/ 124 h 124"/>
                <a:gd name="T12" fmla="*/ 68 w 105"/>
                <a:gd name="T13" fmla="*/ 75 h 124"/>
                <a:gd name="T14" fmla="*/ 37 w 105"/>
                <a:gd name="T15" fmla="*/ 75 h 124"/>
                <a:gd name="T16" fmla="*/ 37 w 105"/>
                <a:gd name="T17" fmla="*/ 124 h 124"/>
                <a:gd name="T18" fmla="*/ 0 w 105"/>
                <a:gd name="T19" fmla="*/ 124 h 124"/>
                <a:gd name="T20" fmla="*/ 0 w 105"/>
                <a:gd name="T21" fmla="*/ 0 h 124"/>
                <a:gd name="T22" fmla="*/ 37 w 105"/>
                <a:gd name="T23" fmla="*/ 0 h 124"/>
                <a:gd name="T24" fmla="*/ 37 w 105"/>
                <a:gd name="T25" fmla="*/ 45 h 124"/>
                <a:gd name="T26" fmla="*/ 37 w 105"/>
                <a:gd name="T27" fmla="*/ 4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24">
                  <a:moveTo>
                    <a:pt x="37" y="45"/>
                  </a:moveTo>
                  <a:lnTo>
                    <a:pt x="68" y="45"/>
                  </a:lnTo>
                  <a:lnTo>
                    <a:pt x="68" y="0"/>
                  </a:lnTo>
                  <a:lnTo>
                    <a:pt x="105" y="0"/>
                  </a:lnTo>
                  <a:lnTo>
                    <a:pt x="105" y="124"/>
                  </a:lnTo>
                  <a:lnTo>
                    <a:pt x="68" y="124"/>
                  </a:lnTo>
                  <a:lnTo>
                    <a:pt x="68" y="75"/>
                  </a:lnTo>
                  <a:lnTo>
                    <a:pt x="37" y="75"/>
                  </a:lnTo>
                  <a:lnTo>
                    <a:pt x="37" y="124"/>
                  </a:lnTo>
                  <a:lnTo>
                    <a:pt x="0" y="124"/>
                  </a:lnTo>
                  <a:lnTo>
                    <a:pt x="0" y="0"/>
                  </a:lnTo>
                  <a:lnTo>
                    <a:pt x="37" y="0"/>
                  </a:lnTo>
                  <a:lnTo>
                    <a:pt x="37" y="45"/>
                  </a:lnTo>
                  <a:lnTo>
                    <a:pt x="3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sp>
          <p:nvSpPr>
            <p:cNvPr id="6199" name="Freeform 55"/>
            <p:cNvSpPr>
              <a:spLocks noChangeAspect="1"/>
            </p:cNvSpPr>
            <p:nvPr/>
          </p:nvSpPr>
          <p:spPr bwMode="ltGray">
            <a:xfrm>
              <a:off x="1625" y="2373"/>
              <a:ext cx="33" cy="72"/>
            </a:xfrm>
            <a:custGeom>
              <a:avLst/>
              <a:gdLst>
                <a:gd name="T0" fmla="*/ 22 w 32"/>
                <a:gd name="T1" fmla="*/ 9 h 71"/>
                <a:gd name="T2" fmla="*/ 32 w 32"/>
                <a:gd name="T3" fmla="*/ 40 h 71"/>
                <a:gd name="T4" fmla="*/ 23 w 32"/>
                <a:gd name="T5" fmla="*/ 64 h 71"/>
                <a:gd name="T6" fmla="*/ 0 w 32"/>
                <a:gd name="T7" fmla="*/ 70 h 71"/>
                <a:gd name="T8" fmla="*/ 0 w 32"/>
                <a:gd name="T9" fmla="*/ 2 h 71"/>
                <a:gd name="T10" fmla="*/ 22 w 32"/>
                <a:gd name="T11" fmla="*/ 9 h 71"/>
              </a:gdLst>
              <a:ahLst/>
              <a:cxnLst>
                <a:cxn ang="0">
                  <a:pos x="T0" y="T1"/>
                </a:cxn>
                <a:cxn ang="0">
                  <a:pos x="T2" y="T3"/>
                </a:cxn>
                <a:cxn ang="0">
                  <a:pos x="T4" y="T5"/>
                </a:cxn>
                <a:cxn ang="0">
                  <a:pos x="T6" y="T7"/>
                </a:cxn>
                <a:cxn ang="0">
                  <a:pos x="T8" y="T9"/>
                </a:cxn>
                <a:cxn ang="0">
                  <a:pos x="T10" y="T11"/>
                </a:cxn>
              </a:cxnLst>
              <a:rect l="0" t="0" r="r" b="b"/>
              <a:pathLst>
                <a:path w="32" h="71">
                  <a:moveTo>
                    <a:pt x="22" y="9"/>
                  </a:moveTo>
                  <a:cubicBezTo>
                    <a:pt x="30" y="17"/>
                    <a:pt x="32" y="28"/>
                    <a:pt x="32" y="40"/>
                  </a:cubicBezTo>
                  <a:cubicBezTo>
                    <a:pt x="31" y="49"/>
                    <a:pt x="28" y="56"/>
                    <a:pt x="23" y="64"/>
                  </a:cubicBezTo>
                  <a:cubicBezTo>
                    <a:pt x="17" y="69"/>
                    <a:pt x="9" y="71"/>
                    <a:pt x="0" y="70"/>
                  </a:cubicBezTo>
                  <a:cubicBezTo>
                    <a:pt x="0" y="2"/>
                    <a:pt x="0" y="2"/>
                    <a:pt x="0" y="2"/>
                  </a:cubicBezTo>
                  <a:cubicBezTo>
                    <a:pt x="9" y="0"/>
                    <a:pt x="16" y="4"/>
                    <a:pt x="22" y="9"/>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600"/>
            </a:p>
          </p:txBody>
        </p:sp>
      </p:grpSp>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p:transition>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Black" pitchFamily="34" charset="0"/>
          <a:cs typeface="Arial" charset="0"/>
        </a:defRPr>
      </a:lvl2pPr>
      <a:lvl3pPr algn="l" rtl="0" fontAlgn="base">
        <a:spcBef>
          <a:spcPct val="0"/>
        </a:spcBef>
        <a:spcAft>
          <a:spcPct val="0"/>
        </a:spcAft>
        <a:defRPr sz="2400">
          <a:solidFill>
            <a:schemeClr val="tx2"/>
          </a:solidFill>
          <a:latin typeface="Arial Black" pitchFamily="34" charset="0"/>
          <a:cs typeface="Arial" charset="0"/>
        </a:defRPr>
      </a:lvl3pPr>
      <a:lvl4pPr algn="l" rtl="0" fontAlgn="base">
        <a:spcBef>
          <a:spcPct val="0"/>
        </a:spcBef>
        <a:spcAft>
          <a:spcPct val="0"/>
        </a:spcAft>
        <a:defRPr sz="2400">
          <a:solidFill>
            <a:schemeClr val="tx2"/>
          </a:solidFill>
          <a:latin typeface="Arial Black" pitchFamily="34" charset="0"/>
          <a:cs typeface="Arial" charset="0"/>
        </a:defRPr>
      </a:lvl4pPr>
      <a:lvl5pPr algn="l" rtl="0" fontAlgn="base">
        <a:spcBef>
          <a:spcPct val="0"/>
        </a:spcBef>
        <a:spcAft>
          <a:spcPct val="0"/>
        </a:spcAft>
        <a:defRPr sz="2400">
          <a:solidFill>
            <a:schemeClr val="tx2"/>
          </a:solidFill>
          <a:latin typeface="Arial Black" pitchFamily="34" charset="0"/>
          <a:cs typeface="Arial" charset="0"/>
        </a:defRPr>
      </a:lvl5pPr>
      <a:lvl6pPr marL="457200" algn="l" rtl="0" fontAlgn="base">
        <a:spcBef>
          <a:spcPct val="0"/>
        </a:spcBef>
        <a:spcAft>
          <a:spcPct val="0"/>
        </a:spcAft>
        <a:defRPr sz="2400">
          <a:solidFill>
            <a:schemeClr val="tx2"/>
          </a:solidFill>
          <a:latin typeface="Arial Black" pitchFamily="34" charset="0"/>
          <a:cs typeface="Arial" charset="0"/>
        </a:defRPr>
      </a:lvl6pPr>
      <a:lvl7pPr marL="914400" algn="l" rtl="0" fontAlgn="base">
        <a:spcBef>
          <a:spcPct val="0"/>
        </a:spcBef>
        <a:spcAft>
          <a:spcPct val="0"/>
        </a:spcAft>
        <a:defRPr sz="2400">
          <a:solidFill>
            <a:schemeClr val="tx2"/>
          </a:solidFill>
          <a:latin typeface="Arial Black" pitchFamily="34" charset="0"/>
          <a:cs typeface="Arial" charset="0"/>
        </a:defRPr>
      </a:lvl7pPr>
      <a:lvl8pPr marL="1371600" algn="l" rtl="0" fontAlgn="base">
        <a:spcBef>
          <a:spcPct val="0"/>
        </a:spcBef>
        <a:spcAft>
          <a:spcPct val="0"/>
        </a:spcAft>
        <a:defRPr sz="2400">
          <a:solidFill>
            <a:schemeClr val="tx2"/>
          </a:solidFill>
          <a:latin typeface="Arial Black" pitchFamily="34" charset="0"/>
          <a:cs typeface="Arial" charset="0"/>
        </a:defRPr>
      </a:lvl8pPr>
      <a:lvl9pPr marL="1828800" algn="l" rtl="0" fontAlgn="base">
        <a:spcBef>
          <a:spcPct val="0"/>
        </a:spcBef>
        <a:spcAft>
          <a:spcPct val="0"/>
        </a:spcAft>
        <a:defRPr sz="2400">
          <a:solidFill>
            <a:schemeClr val="tx2"/>
          </a:solidFill>
          <a:latin typeface="Arial Black" pitchFamily="34" charset="0"/>
          <a:cs typeface="Arial" charset="0"/>
        </a:defRPr>
      </a:lvl9pPr>
    </p:titleStyle>
    <p:bodyStyle>
      <a:lvl1pPr algn="l" rtl="0" fontAlgn="base">
        <a:spcBef>
          <a:spcPct val="20000"/>
        </a:spcBef>
        <a:spcAft>
          <a:spcPct val="0"/>
        </a:spcAft>
        <a:defRPr>
          <a:solidFill>
            <a:schemeClr val="tx1"/>
          </a:solidFill>
          <a:latin typeface="+mn-lt"/>
          <a:ea typeface="+mn-ea"/>
          <a:cs typeface="+mn-cs"/>
        </a:defRPr>
      </a:lvl1pPr>
      <a:lvl2pPr marL="287338" indent="-285750" algn="l" rtl="0" fontAlgn="base">
        <a:spcBef>
          <a:spcPct val="20000"/>
        </a:spcBef>
        <a:spcAft>
          <a:spcPct val="0"/>
        </a:spcAft>
        <a:buChar char="•"/>
        <a:defRPr>
          <a:solidFill>
            <a:schemeClr val="tx1"/>
          </a:solidFill>
          <a:latin typeface="+mn-lt"/>
          <a:cs typeface="+mn-cs"/>
        </a:defRPr>
      </a:lvl2pPr>
      <a:lvl3pPr marL="601663" indent="-312738" algn="l" rtl="0" fontAlgn="base">
        <a:spcBef>
          <a:spcPct val="20000"/>
        </a:spcBef>
        <a:spcAft>
          <a:spcPct val="0"/>
        </a:spcAft>
        <a:buFont typeface="Arial" charset="0"/>
        <a:buChar char="–"/>
        <a:defRPr>
          <a:solidFill>
            <a:schemeClr val="tx1"/>
          </a:solidFill>
          <a:latin typeface="+mn-lt"/>
          <a:cs typeface="+mn-cs"/>
        </a:defRPr>
      </a:lvl3pPr>
      <a:lvl4pPr marL="973138" indent="-369888" algn="l" rtl="0" fontAlgn="base">
        <a:spcBef>
          <a:spcPct val="20000"/>
        </a:spcBef>
        <a:spcAft>
          <a:spcPct val="0"/>
        </a:spcAft>
        <a:buChar char="•"/>
        <a:defRPr>
          <a:solidFill>
            <a:schemeClr val="tx1"/>
          </a:solidFill>
          <a:latin typeface="+mn-lt"/>
          <a:cs typeface="+mn-cs"/>
        </a:defRPr>
      </a:lvl4pPr>
      <a:lvl5pPr marL="2057400" indent="-228600" algn="l" rtl="0" fontAlgn="base">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209923" name="Rectangle 3"/>
          <p:cNvSpPr>
            <a:spLocks noGrp="1" noChangeArrowheads="1"/>
          </p:cNvSpPr>
          <p:nvPr>
            <p:ph type="body" idx="1"/>
          </p:nvPr>
        </p:nvSpPr>
        <p:spPr bwMode="auto">
          <a:xfrm>
            <a:off x="609600" y="1916113"/>
            <a:ext cx="109728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fade/>
  </p:transition>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Black" pitchFamily="34" charset="0"/>
          <a:cs typeface="Arial" charset="0"/>
        </a:defRPr>
      </a:lvl2pPr>
      <a:lvl3pPr algn="l" rtl="0" fontAlgn="base">
        <a:spcBef>
          <a:spcPct val="0"/>
        </a:spcBef>
        <a:spcAft>
          <a:spcPct val="0"/>
        </a:spcAft>
        <a:defRPr sz="2400">
          <a:solidFill>
            <a:schemeClr val="tx2"/>
          </a:solidFill>
          <a:latin typeface="Arial Black" pitchFamily="34" charset="0"/>
          <a:cs typeface="Arial" charset="0"/>
        </a:defRPr>
      </a:lvl3pPr>
      <a:lvl4pPr algn="l" rtl="0" fontAlgn="base">
        <a:spcBef>
          <a:spcPct val="0"/>
        </a:spcBef>
        <a:spcAft>
          <a:spcPct val="0"/>
        </a:spcAft>
        <a:defRPr sz="2400">
          <a:solidFill>
            <a:schemeClr val="tx2"/>
          </a:solidFill>
          <a:latin typeface="Arial Black" pitchFamily="34" charset="0"/>
          <a:cs typeface="Arial" charset="0"/>
        </a:defRPr>
      </a:lvl4pPr>
      <a:lvl5pPr algn="l" rtl="0" fontAlgn="base">
        <a:spcBef>
          <a:spcPct val="0"/>
        </a:spcBef>
        <a:spcAft>
          <a:spcPct val="0"/>
        </a:spcAft>
        <a:defRPr sz="2400">
          <a:solidFill>
            <a:schemeClr val="tx2"/>
          </a:solidFill>
          <a:latin typeface="Arial Black" pitchFamily="34" charset="0"/>
          <a:cs typeface="Arial" charset="0"/>
        </a:defRPr>
      </a:lvl5pPr>
      <a:lvl6pPr marL="457200" algn="l" rtl="0" fontAlgn="base">
        <a:spcBef>
          <a:spcPct val="0"/>
        </a:spcBef>
        <a:spcAft>
          <a:spcPct val="0"/>
        </a:spcAft>
        <a:defRPr sz="2400">
          <a:solidFill>
            <a:schemeClr val="tx2"/>
          </a:solidFill>
          <a:latin typeface="Arial Black" pitchFamily="34" charset="0"/>
          <a:cs typeface="Arial" charset="0"/>
        </a:defRPr>
      </a:lvl6pPr>
      <a:lvl7pPr marL="914400" algn="l" rtl="0" fontAlgn="base">
        <a:spcBef>
          <a:spcPct val="0"/>
        </a:spcBef>
        <a:spcAft>
          <a:spcPct val="0"/>
        </a:spcAft>
        <a:defRPr sz="2400">
          <a:solidFill>
            <a:schemeClr val="tx2"/>
          </a:solidFill>
          <a:latin typeface="Arial Black" pitchFamily="34" charset="0"/>
          <a:cs typeface="Arial" charset="0"/>
        </a:defRPr>
      </a:lvl7pPr>
      <a:lvl8pPr marL="1371600" algn="l" rtl="0" fontAlgn="base">
        <a:spcBef>
          <a:spcPct val="0"/>
        </a:spcBef>
        <a:spcAft>
          <a:spcPct val="0"/>
        </a:spcAft>
        <a:defRPr sz="2400">
          <a:solidFill>
            <a:schemeClr val="tx2"/>
          </a:solidFill>
          <a:latin typeface="Arial Black" pitchFamily="34" charset="0"/>
          <a:cs typeface="Arial" charset="0"/>
        </a:defRPr>
      </a:lvl8pPr>
      <a:lvl9pPr marL="1828800" algn="l" rtl="0" fontAlgn="base">
        <a:spcBef>
          <a:spcPct val="0"/>
        </a:spcBef>
        <a:spcAft>
          <a:spcPct val="0"/>
        </a:spcAft>
        <a:defRPr sz="2400">
          <a:solidFill>
            <a:schemeClr val="tx2"/>
          </a:solidFill>
          <a:latin typeface="Arial Black" pitchFamily="34" charset="0"/>
          <a:cs typeface="Arial" charset="0"/>
        </a:defRPr>
      </a:lvl9pPr>
    </p:titleStyle>
    <p:bodyStyle>
      <a:lvl1pPr algn="l" rtl="0" fontAlgn="base">
        <a:spcBef>
          <a:spcPct val="20000"/>
        </a:spcBef>
        <a:spcAft>
          <a:spcPct val="0"/>
        </a:spcAft>
        <a:defRPr>
          <a:solidFill>
            <a:schemeClr val="tx1"/>
          </a:solidFill>
          <a:latin typeface="+mn-lt"/>
          <a:ea typeface="+mn-ea"/>
          <a:cs typeface="+mn-cs"/>
        </a:defRPr>
      </a:lvl1pPr>
      <a:lvl2pPr marL="287338" indent="-285750" algn="l" rtl="0" fontAlgn="base">
        <a:spcBef>
          <a:spcPct val="20000"/>
        </a:spcBef>
        <a:spcAft>
          <a:spcPct val="0"/>
        </a:spcAft>
        <a:buChar char="•"/>
        <a:defRPr>
          <a:solidFill>
            <a:schemeClr val="tx1"/>
          </a:solidFill>
          <a:latin typeface="+mn-lt"/>
          <a:cs typeface="+mn-cs"/>
        </a:defRPr>
      </a:lvl2pPr>
      <a:lvl3pPr marL="601663" indent="-312738" algn="l" rtl="0" fontAlgn="base">
        <a:spcBef>
          <a:spcPct val="20000"/>
        </a:spcBef>
        <a:spcAft>
          <a:spcPct val="0"/>
        </a:spcAft>
        <a:buFont typeface="Arial" charset="0"/>
        <a:buChar char="–"/>
        <a:defRPr>
          <a:solidFill>
            <a:schemeClr val="tx1"/>
          </a:solidFill>
          <a:latin typeface="+mn-lt"/>
          <a:cs typeface="+mn-cs"/>
        </a:defRPr>
      </a:lvl3pPr>
      <a:lvl4pPr marL="973138" indent="-369888" algn="l" rtl="0" fontAlgn="base">
        <a:spcBef>
          <a:spcPct val="20000"/>
        </a:spcBef>
        <a:spcAft>
          <a:spcPct val="0"/>
        </a:spcAft>
        <a:buChar char="•"/>
        <a:defRPr>
          <a:solidFill>
            <a:schemeClr val="tx1"/>
          </a:solidFill>
          <a:latin typeface="+mn-lt"/>
          <a:cs typeface="+mn-cs"/>
        </a:defRPr>
      </a:lvl4pPr>
      <a:lvl5pPr marL="2057400" indent="-228600" algn="l" rtl="0" fontAlgn="base">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Rectangle 19"/>
          <p:cNvSpPr>
            <a:spLocks noGrp="1" noChangeArrowheads="1"/>
          </p:cNvSpPr>
          <p:nvPr>
            <p:ph type="ctrTitle"/>
          </p:nvPr>
        </p:nvSpPr>
        <p:spPr/>
        <p:txBody>
          <a:bodyPr/>
          <a:lstStyle/>
          <a:p>
            <a:r>
              <a:rPr lang="en-AU" dirty="0">
                <a:latin typeface="Arial" charset="0"/>
              </a:rPr>
              <a:t>NZTA Shared Pedestrian and Cycle Lantern Trial</a:t>
            </a:r>
            <a:br>
              <a:rPr lang="en-AU" dirty="0">
                <a:latin typeface="Arial" charset="0"/>
              </a:rPr>
            </a:br>
            <a:endParaRPr lang="en-AU" sz="2000" dirty="0">
              <a:latin typeface="Arial" charset="0"/>
            </a:endParaRPr>
          </a:p>
        </p:txBody>
      </p:sp>
      <p:sp>
        <p:nvSpPr>
          <p:cNvPr id="11284" name="Rectangle 20"/>
          <p:cNvSpPr>
            <a:spLocks noGrp="1" noChangeArrowheads="1"/>
          </p:cNvSpPr>
          <p:nvPr>
            <p:ph type="subTitle" idx="1"/>
          </p:nvPr>
        </p:nvSpPr>
        <p:spPr>
          <a:xfrm>
            <a:off x="605367" y="3303717"/>
            <a:ext cx="8500533" cy="1247017"/>
          </a:xfrm>
        </p:spPr>
        <p:txBody>
          <a:bodyPr/>
          <a:lstStyle/>
          <a:p>
            <a:pPr>
              <a:spcBef>
                <a:spcPct val="50000"/>
              </a:spcBef>
            </a:pPr>
            <a:r>
              <a:rPr lang="en-AU" b="1" dirty="0">
                <a:latin typeface="Arial Black" pitchFamily="34" charset="0"/>
              </a:rPr>
              <a:t>Oliver Brown </a:t>
            </a:r>
            <a:r>
              <a:rPr lang="en-AU" dirty="0"/>
              <a:t>| </a:t>
            </a:r>
            <a:r>
              <a:rPr lang="en-AU" dirty="0" err="1"/>
              <a:t>Stantec</a:t>
            </a:r>
            <a:r>
              <a:rPr lang="en-AU" dirty="0"/>
              <a:t> | Peloton – Lead Traffic Engineer</a:t>
            </a:r>
          </a:p>
          <a:p>
            <a:pPr>
              <a:spcBef>
                <a:spcPct val="50000"/>
              </a:spcBef>
            </a:pPr>
            <a:r>
              <a:rPr lang="en-AU" b="1" dirty="0">
                <a:latin typeface="Arial Black" pitchFamily="34" charset="0"/>
              </a:rPr>
              <a:t>Alex Lumsdon </a:t>
            </a:r>
            <a:r>
              <a:rPr lang="en-AU" dirty="0"/>
              <a:t>| </a:t>
            </a:r>
            <a:r>
              <a:rPr lang="en-AU" dirty="0" err="1"/>
              <a:t>Beca</a:t>
            </a:r>
            <a:r>
              <a:rPr lang="en-AU" dirty="0"/>
              <a:t> | Peloton – Traffic Engineer</a:t>
            </a:r>
          </a:p>
          <a:p>
            <a:pPr>
              <a:spcBef>
                <a:spcPct val="50000"/>
              </a:spcBef>
            </a:pPr>
            <a:endParaRPr lang="en-AU" dirty="0"/>
          </a:p>
          <a:p>
            <a:pPr>
              <a:spcBef>
                <a:spcPct val="50000"/>
              </a:spcBef>
            </a:pPr>
            <a:endParaRPr lang="en-AU" dirty="0"/>
          </a:p>
          <a:p>
            <a:pPr>
              <a:spcBef>
                <a:spcPct val="50000"/>
              </a:spcBef>
            </a:pPr>
            <a:endParaRPr lang="en-AU" dirty="0"/>
          </a:p>
        </p:txBody>
      </p:sp>
      <p:sp>
        <p:nvSpPr>
          <p:cNvPr id="11279" name="Rectangle 15"/>
          <p:cNvSpPr>
            <a:spLocks noChangeArrowheads="1"/>
          </p:cNvSpPr>
          <p:nvPr/>
        </p:nvSpPr>
        <p:spPr bwMode="auto">
          <a:xfrm>
            <a:off x="6110288" y="5103813"/>
            <a:ext cx="1282700" cy="1282700"/>
          </a:xfrm>
          <a:prstGeom prst="rect">
            <a:avLst/>
          </a:prstGeom>
          <a:solidFill>
            <a:srgbClr val="D5E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dirty="0"/>
              <a:t>Image </a:t>
            </a:r>
            <a:br>
              <a:rPr lang="en-AU" dirty="0"/>
            </a:br>
            <a:r>
              <a:rPr lang="en-AU" dirty="0"/>
              <a:t>placeholder</a:t>
            </a:r>
          </a:p>
          <a:p>
            <a:pPr algn="ctr"/>
            <a:endParaRPr lang="en-AU" dirty="0"/>
          </a:p>
        </p:txBody>
      </p:sp>
      <p:sp>
        <p:nvSpPr>
          <p:cNvPr id="11280" name="Rectangle 16"/>
          <p:cNvSpPr>
            <a:spLocks noChangeArrowheads="1"/>
          </p:cNvSpPr>
          <p:nvPr/>
        </p:nvSpPr>
        <p:spPr bwMode="auto">
          <a:xfrm>
            <a:off x="7529513" y="5103813"/>
            <a:ext cx="1282700" cy="1282700"/>
          </a:xfrm>
          <a:prstGeom prst="rect">
            <a:avLst/>
          </a:prstGeom>
          <a:solidFill>
            <a:srgbClr val="D5E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a:t>Image </a:t>
            </a:r>
            <a:br>
              <a:rPr lang="en-AU"/>
            </a:br>
            <a:r>
              <a:rPr lang="en-AU"/>
              <a:t>placeholder</a:t>
            </a:r>
          </a:p>
          <a:p>
            <a:pPr algn="ctr"/>
            <a:endParaRPr lang="en-AU"/>
          </a:p>
        </p:txBody>
      </p:sp>
      <p:sp>
        <p:nvSpPr>
          <p:cNvPr id="11281" name="Rectangle 17"/>
          <p:cNvSpPr>
            <a:spLocks noChangeArrowheads="1"/>
          </p:cNvSpPr>
          <p:nvPr/>
        </p:nvSpPr>
        <p:spPr bwMode="auto">
          <a:xfrm>
            <a:off x="8921750" y="5103813"/>
            <a:ext cx="1282700" cy="1282700"/>
          </a:xfrm>
          <a:prstGeom prst="rect">
            <a:avLst/>
          </a:prstGeom>
          <a:solidFill>
            <a:srgbClr val="D5E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a:t>Image </a:t>
            </a:r>
            <a:br>
              <a:rPr lang="en-AU"/>
            </a:br>
            <a:r>
              <a:rPr lang="en-AU"/>
              <a:t>placeholder</a:t>
            </a:r>
          </a:p>
          <a:p>
            <a:pPr algn="ctr"/>
            <a:endParaRPr lang="en-AU"/>
          </a:p>
        </p:txBody>
      </p:sp>
      <p:pic>
        <p:nvPicPr>
          <p:cNvPr id="2" name="Picture 1"/>
          <p:cNvPicPr>
            <a:picLocks noChangeAspect="1"/>
          </p:cNvPicPr>
          <p:nvPr/>
        </p:nvPicPr>
        <p:blipFill>
          <a:blip r:embed="rId4"/>
          <a:stretch>
            <a:fillRect/>
          </a:stretch>
        </p:blipFill>
        <p:spPr>
          <a:xfrm>
            <a:off x="5449359" y="4690370"/>
            <a:ext cx="4755091" cy="1794530"/>
          </a:xfrm>
          <a:prstGeom prst="rect">
            <a:avLst/>
          </a:prstGeom>
        </p:spPr>
      </p:pic>
      <p:pic>
        <p:nvPicPr>
          <p:cNvPr id="3" name="Picture 2"/>
          <p:cNvPicPr>
            <a:picLocks noChangeAspect="1"/>
          </p:cNvPicPr>
          <p:nvPr/>
        </p:nvPicPr>
        <p:blipFill>
          <a:blip r:embed="rId5"/>
          <a:stretch>
            <a:fillRect/>
          </a:stretch>
        </p:blipFill>
        <p:spPr>
          <a:xfrm>
            <a:off x="2489411" y="655511"/>
            <a:ext cx="2400300" cy="7334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281" y="457842"/>
            <a:ext cx="936354" cy="931094"/>
          </a:xfrm>
          <a:prstGeom prst="rect">
            <a:avLst/>
          </a:prstGeom>
        </p:spPr>
      </p:pic>
      <p:sp>
        <p:nvSpPr>
          <p:cNvPr id="5" name="Rectangle 4"/>
          <p:cNvSpPr/>
          <p:nvPr/>
        </p:nvSpPr>
        <p:spPr>
          <a:xfrm>
            <a:off x="605367" y="440871"/>
            <a:ext cx="1117297" cy="948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7"/>
          <a:stretch>
            <a:fillRect/>
          </a:stretch>
        </p:blipFill>
        <p:spPr>
          <a:xfrm>
            <a:off x="508416" y="724435"/>
            <a:ext cx="1819275" cy="54292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37879" y="2462"/>
            <a:ext cx="10972800" cy="1143000"/>
          </a:xfrm>
        </p:spPr>
        <p:txBody>
          <a:bodyPr/>
          <a:lstStyle/>
          <a:p>
            <a:r>
              <a:rPr lang="en-AU" dirty="0"/>
              <a:t>Design</a:t>
            </a:r>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3" name="Picture 2"/>
          <p:cNvPicPr>
            <a:picLocks noChangeAspect="1"/>
          </p:cNvPicPr>
          <p:nvPr/>
        </p:nvPicPr>
        <p:blipFill rotWithShape="1">
          <a:blip r:embed="rId3"/>
          <a:srcRect r="27731"/>
          <a:stretch/>
        </p:blipFill>
        <p:spPr>
          <a:xfrm>
            <a:off x="6471724" y="1471361"/>
            <a:ext cx="5000671" cy="4593537"/>
          </a:xfrm>
          <a:prstGeom prst="rect">
            <a:avLst/>
          </a:prstGeom>
        </p:spPr>
      </p:pic>
      <p:sp>
        <p:nvSpPr>
          <p:cNvPr id="4" name="Rectangle 3"/>
          <p:cNvSpPr/>
          <p:nvPr/>
        </p:nvSpPr>
        <p:spPr>
          <a:xfrm>
            <a:off x="6316736" y="3852612"/>
            <a:ext cx="1548882" cy="245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rotWithShape="1">
          <a:blip r:embed="rId4"/>
          <a:srcRect t="7442" r="14322" b="17735"/>
          <a:stretch/>
        </p:blipFill>
        <p:spPr>
          <a:xfrm>
            <a:off x="274463" y="1471361"/>
            <a:ext cx="5302093" cy="4590662"/>
          </a:xfrm>
          <a:prstGeom prst="rect">
            <a:avLst/>
          </a:prstGeom>
        </p:spPr>
      </p:pic>
      <p:sp>
        <p:nvSpPr>
          <p:cNvPr id="12" name="Rectangle 11"/>
          <p:cNvSpPr/>
          <p:nvPr/>
        </p:nvSpPr>
        <p:spPr>
          <a:xfrm>
            <a:off x="96594" y="3412946"/>
            <a:ext cx="1548882" cy="2717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5"/>
          <a:stretch>
            <a:fillRect/>
          </a:stretch>
        </p:blipFill>
        <p:spPr>
          <a:xfrm>
            <a:off x="398895" y="5828427"/>
            <a:ext cx="2493162" cy="940898"/>
          </a:xfrm>
          <a:prstGeom prst="rect">
            <a:avLst/>
          </a:prstGeom>
        </p:spPr>
      </p:pic>
      <p:sp>
        <p:nvSpPr>
          <p:cNvPr id="13" name="Title 1"/>
          <p:cNvSpPr txBox="1">
            <a:spLocks/>
          </p:cNvSpPr>
          <p:nvPr/>
        </p:nvSpPr>
        <p:spPr bwMode="auto">
          <a:xfrm>
            <a:off x="2155244" y="747107"/>
            <a:ext cx="1473626" cy="39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400" kern="0" dirty="0">
                <a:solidFill>
                  <a:srgbClr val="FF0000"/>
                </a:solidFill>
              </a:rPr>
              <a:t>Traditional Layout</a:t>
            </a:r>
          </a:p>
        </p:txBody>
      </p:sp>
      <p:sp>
        <p:nvSpPr>
          <p:cNvPr id="14" name="Title 1"/>
          <p:cNvSpPr txBox="1">
            <a:spLocks/>
          </p:cNvSpPr>
          <p:nvPr/>
        </p:nvSpPr>
        <p:spPr bwMode="auto">
          <a:xfrm>
            <a:off x="7972064" y="827863"/>
            <a:ext cx="1573152" cy="39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400" kern="0" dirty="0">
                <a:solidFill>
                  <a:srgbClr val="FF0000"/>
                </a:solidFill>
              </a:rPr>
              <a:t>Trial Layout</a:t>
            </a:r>
          </a:p>
        </p:txBody>
      </p:sp>
    </p:spTree>
    <p:extLst>
      <p:ext uri="{BB962C8B-B14F-4D97-AF65-F5344CB8AC3E}">
        <p14:creationId xmlns:p14="http://schemas.microsoft.com/office/powerpoint/2010/main" val="40767597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98895" y="326213"/>
            <a:ext cx="10972800" cy="1143000"/>
          </a:xfrm>
        </p:spPr>
        <p:txBody>
          <a:bodyPr/>
          <a:lstStyle/>
          <a:p>
            <a:r>
              <a:rPr lang="en-AU" dirty="0"/>
              <a:t>Site Evaluations</a:t>
            </a:r>
          </a:p>
        </p:txBody>
      </p:sp>
      <p:sp>
        <p:nvSpPr>
          <p:cNvPr id="2" name="Rectangle 1"/>
          <p:cNvSpPr/>
          <p:nvPr/>
        </p:nvSpPr>
        <p:spPr>
          <a:xfrm>
            <a:off x="478466" y="1275135"/>
            <a:ext cx="6323550" cy="6617196"/>
          </a:xfrm>
          <a:prstGeom prst="rect">
            <a:avLst/>
          </a:prstGeom>
        </p:spPr>
        <p:txBody>
          <a:bodyPr wrap="square">
            <a:spAutoFit/>
          </a:bodyPr>
          <a:lstStyle/>
          <a:p>
            <a:pPr marL="285750" indent="-285750">
              <a:buFont typeface="Arial" panose="020B0604020202020204" pitchFamily="34" charset="0"/>
              <a:buChar char="•"/>
            </a:pPr>
            <a:r>
              <a:rPr lang="en-AU" dirty="0"/>
              <a:t>Surveys were undertaken as part of the pre and post installation evaluations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surveys involved observing users at both a combined two-aspect trial site and benchmark site with the traditional separated cycle and pedestrian lanterns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err="1"/>
              <a:t>Straven</a:t>
            </a:r>
            <a:r>
              <a:rPr lang="en-AU" dirty="0"/>
              <a:t> Road is the traditional layout, Barrington Street the trial layout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Peak demand periods were obtained from Christchurch Transport Operations Centre (CTOC) by looking at the number of push button demands at the crossing</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Survey data was collected manually onsite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A video camera was also installed for the duration of the survey for any post analysis reviews and quality control.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pic>
        <p:nvPicPr>
          <p:cNvPr id="3" name="Picture 2"/>
          <p:cNvPicPr>
            <a:picLocks noChangeAspect="1"/>
          </p:cNvPicPr>
          <p:nvPr/>
        </p:nvPicPr>
        <p:blipFill>
          <a:blip r:embed="rId4"/>
          <a:stretch>
            <a:fillRect/>
          </a:stretch>
        </p:blipFill>
        <p:spPr>
          <a:xfrm>
            <a:off x="8462525" y="897713"/>
            <a:ext cx="2909170" cy="2525407"/>
          </a:xfrm>
          <a:prstGeom prst="rect">
            <a:avLst/>
          </a:prstGeom>
        </p:spPr>
      </p:pic>
      <p:sp>
        <p:nvSpPr>
          <p:cNvPr id="12" name="Title 1"/>
          <p:cNvSpPr txBox="1">
            <a:spLocks/>
          </p:cNvSpPr>
          <p:nvPr/>
        </p:nvSpPr>
        <p:spPr bwMode="auto">
          <a:xfrm>
            <a:off x="8821411" y="412786"/>
            <a:ext cx="2191398" cy="39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400" kern="0" dirty="0">
                <a:solidFill>
                  <a:srgbClr val="FF0000"/>
                </a:solidFill>
              </a:rPr>
              <a:t>Traditional Layout </a:t>
            </a:r>
            <a:r>
              <a:rPr lang="en-US" sz="1400" kern="0" dirty="0" err="1">
                <a:solidFill>
                  <a:srgbClr val="FF0000"/>
                </a:solidFill>
              </a:rPr>
              <a:t>Straven</a:t>
            </a:r>
            <a:r>
              <a:rPr lang="en-US" sz="1400" kern="0" dirty="0">
                <a:solidFill>
                  <a:srgbClr val="FF0000"/>
                </a:solidFill>
              </a:rPr>
              <a:t> Road</a:t>
            </a:r>
          </a:p>
        </p:txBody>
      </p:sp>
      <p:pic>
        <p:nvPicPr>
          <p:cNvPr id="4" name="Picture 3"/>
          <p:cNvPicPr>
            <a:picLocks noChangeAspect="1"/>
          </p:cNvPicPr>
          <p:nvPr/>
        </p:nvPicPr>
        <p:blipFill>
          <a:blip r:embed="rId5"/>
          <a:stretch>
            <a:fillRect/>
          </a:stretch>
        </p:blipFill>
        <p:spPr>
          <a:xfrm>
            <a:off x="8462525" y="4080181"/>
            <a:ext cx="2909170" cy="2637245"/>
          </a:xfrm>
          <a:prstGeom prst="rect">
            <a:avLst/>
          </a:prstGeom>
        </p:spPr>
      </p:pic>
      <p:sp>
        <p:nvSpPr>
          <p:cNvPr id="13" name="Title 1"/>
          <p:cNvSpPr txBox="1">
            <a:spLocks/>
          </p:cNvSpPr>
          <p:nvPr/>
        </p:nvSpPr>
        <p:spPr bwMode="auto">
          <a:xfrm>
            <a:off x="8796529" y="3552604"/>
            <a:ext cx="2241161" cy="39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1400" kern="0" dirty="0">
                <a:solidFill>
                  <a:srgbClr val="FF0000"/>
                </a:solidFill>
              </a:rPr>
              <a:t>Trial Layout</a:t>
            </a:r>
          </a:p>
          <a:p>
            <a:r>
              <a:rPr lang="en-US" sz="1400" kern="0" dirty="0">
                <a:solidFill>
                  <a:srgbClr val="FF0000"/>
                </a:solidFill>
              </a:rPr>
              <a:t>Barrington Street</a:t>
            </a:r>
          </a:p>
        </p:txBody>
      </p:sp>
      <p:sp>
        <p:nvSpPr>
          <p:cNvPr id="7" name="Oval 6"/>
          <p:cNvSpPr/>
          <p:nvPr/>
        </p:nvSpPr>
        <p:spPr>
          <a:xfrm>
            <a:off x="9469240" y="2040284"/>
            <a:ext cx="895738" cy="811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9471985" y="5162103"/>
            <a:ext cx="895738" cy="811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625773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Modal Split</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1" r="851" b="1422"/>
          <a:stretch/>
        </p:blipFill>
        <p:spPr bwMode="auto">
          <a:xfrm>
            <a:off x="466531" y="1325144"/>
            <a:ext cx="11504645" cy="54306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42190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User Compliance (Pedestrians)</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6" y="1447624"/>
            <a:ext cx="10447985" cy="5308178"/>
          </a:xfrm>
          <a:prstGeom prst="rect">
            <a:avLst/>
          </a:prstGeom>
          <a:noFill/>
          <a:ln>
            <a:noFill/>
          </a:ln>
        </p:spPr>
      </p:pic>
    </p:spTree>
    <p:extLst>
      <p:ext uri="{BB962C8B-B14F-4D97-AF65-F5344CB8AC3E}">
        <p14:creationId xmlns:p14="http://schemas.microsoft.com/office/powerpoint/2010/main" val="5023840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User Compliance (Cyclist)</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484" y="1372540"/>
            <a:ext cx="10972799" cy="5383262"/>
          </a:xfrm>
          <a:prstGeom prst="rect">
            <a:avLst/>
          </a:prstGeom>
          <a:noFill/>
          <a:ln>
            <a:noFill/>
          </a:ln>
        </p:spPr>
      </p:pic>
    </p:spTree>
    <p:extLst>
      <p:ext uri="{BB962C8B-B14F-4D97-AF65-F5344CB8AC3E}">
        <p14:creationId xmlns:p14="http://schemas.microsoft.com/office/powerpoint/2010/main" val="32125655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User Interaction (Pedestrians &amp; Cyclists)</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878" y="1307582"/>
            <a:ext cx="11252718" cy="5382468"/>
          </a:xfrm>
          <a:prstGeom prst="rect">
            <a:avLst/>
          </a:prstGeom>
          <a:noFill/>
          <a:ln>
            <a:noFill/>
          </a:ln>
        </p:spPr>
      </p:pic>
    </p:spTree>
    <p:extLst>
      <p:ext uri="{BB962C8B-B14F-4D97-AF65-F5344CB8AC3E}">
        <p14:creationId xmlns:p14="http://schemas.microsoft.com/office/powerpoint/2010/main" val="28539389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Infrastructure</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sp>
        <p:nvSpPr>
          <p:cNvPr id="9" name="Rectangle 8"/>
          <p:cNvSpPr/>
          <p:nvPr/>
        </p:nvSpPr>
        <p:spPr>
          <a:xfrm>
            <a:off x="375830" y="1452417"/>
            <a:ext cx="4783999" cy="1815882"/>
          </a:xfrm>
          <a:prstGeom prst="rect">
            <a:avLst/>
          </a:prstGeom>
        </p:spPr>
        <p:txBody>
          <a:bodyPr wrap="square">
            <a:spAutoFit/>
          </a:bodyPr>
          <a:lstStyle/>
          <a:p>
            <a:r>
              <a:rPr lang="en-NZ" u="sng" dirty="0"/>
              <a:t>NZTA Trial Site 1</a:t>
            </a:r>
          </a:p>
          <a:p>
            <a:endParaRPr lang="en-NZ" dirty="0"/>
          </a:p>
          <a:p>
            <a:r>
              <a:rPr lang="en-NZ" dirty="0"/>
              <a:t>Barrington Street crossing had 300mm diameter two-aspect lanterns (similar to pedestrian countdown timers)</a:t>
            </a: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12" name="Rectangle 11"/>
          <p:cNvSpPr/>
          <p:nvPr/>
        </p:nvSpPr>
        <p:spPr>
          <a:xfrm>
            <a:off x="5717366" y="1372540"/>
            <a:ext cx="5023485" cy="1815882"/>
          </a:xfrm>
          <a:prstGeom prst="rect">
            <a:avLst/>
          </a:prstGeom>
        </p:spPr>
        <p:txBody>
          <a:bodyPr wrap="square">
            <a:spAutoFit/>
          </a:bodyPr>
          <a:lstStyle/>
          <a:p>
            <a:r>
              <a:rPr lang="en-NZ" u="sng" dirty="0"/>
              <a:t>NZTA Trial Site 2</a:t>
            </a:r>
          </a:p>
          <a:p>
            <a:endParaRPr lang="en-NZ" dirty="0"/>
          </a:p>
          <a:p>
            <a:r>
              <a:rPr lang="en-NZ" dirty="0"/>
              <a:t>Strickland Street  crossing had 200mm diameter two-aspect lanterns (similar to pedestrian lanterns)</a:t>
            </a:r>
            <a:endParaRPr lang="en-AU" sz="2000" b="1"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27637" t="15083" r="31977"/>
          <a:stretch/>
        </p:blipFill>
        <p:spPr bwMode="auto">
          <a:xfrm>
            <a:off x="5847036" y="2730628"/>
            <a:ext cx="2510155" cy="3959860"/>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484" y="3123108"/>
            <a:ext cx="4095145" cy="3567380"/>
          </a:xfrm>
          <a:prstGeom prst="rect">
            <a:avLst/>
          </a:prstGeom>
          <a:noFill/>
          <a:ln>
            <a:noFill/>
          </a:ln>
        </p:spPr>
      </p:pic>
      <p:pic>
        <p:nvPicPr>
          <p:cNvPr id="16" name="Picture 15"/>
          <p:cNvPicPr/>
          <p:nvPr/>
        </p:nvPicPr>
        <p:blipFill rotWithShape="1">
          <a:blip r:embed="rId6" cstate="print">
            <a:extLst>
              <a:ext uri="{28A0092B-C50C-407E-A947-70E740481C1C}">
                <a14:useLocalDpi xmlns:a14="http://schemas.microsoft.com/office/drawing/2010/main" val="0"/>
              </a:ext>
            </a:extLst>
          </a:blip>
          <a:srcRect l="25210" t="14106" r="31267"/>
          <a:stretch/>
        </p:blipFill>
        <p:spPr bwMode="auto">
          <a:xfrm>
            <a:off x="8486861" y="2730628"/>
            <a:ext cx="2674620" cy="3959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77602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66" y="229540"/>
            <a:ext cx="10972800" cy="1143000"/>
          </a:xfrm>
        </p:spPr>
        <p:txBody>
          <a:bodyPr/>
          <a:lstStyle/>
          <a:p>
            <a:r>
              <a:rPr lang="en-NZ" dirty="0"/>
              <a:t>Survey Findings</a:t>
            </a:r>
            <a:br>
              <a:rPr lang="en-NZ" dirty="0"/>
            </a:br>
            <a:endParaRPr lang="en-NZ" dirty="0"/>
          </a:p>
        </p:txBody>
      </p:sp>
      <p:sp>
        <p:nvSpPr>
          <p:cNvPr id="10" name="Rectangle 9"/>
          <p:cNvSpPr/>
          <p:nvPr/>
        </p:nvSpPr>
        <p:spPr>
          <a:xfrm>
            <a:off x="607484" y="925034"/>
            <a:ext cx="7749707" cy="400110"/>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Utilization of Crossing Space </a:t>
            </a: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9254135" y="344257"/>
            <a:ext cx="2248612" cy="84860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57" y="1372540"/>
            <a:ext cx="10784290" cy="5317509"/>
          </a:xfrm>
          <a:prstGeom prst="rect">
            <a:avLst/>
          </a:prstGeom>
          <a:noFill/>
          <a:ln>
            <a:noFill/>
          </a:ln>
        </p:spPr>
      </p:pic>
    </p:spTree>
    <p:extLst>
      <p:ext uri="{BB962C8B-B14F-4D97-AF65-F5344CB8AC3E}">
        <p14:creationId xmlns:p14="http://schemas.microsoft.com/office/powerpoint/2010/main" val="41582073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7" y="263692"/>
            <a:ext cx="10972800" cy="1143000"/>
          </a:xfrm>
        </p:spPr>
        <p:txBody>
          <a:bodyPr/>
          <a:lstStyle/>
          <a:p>
            <a:r>
              <a:rPr lang="en-NZ" dirty="0"/>
              <a:t>Conclusions (interim)</a:t>
            </a:r>
          </a:p>
        </p:txBody>
      </p:sp>
      <p:sp>
        <p:nvSpPr>
          <p:cNvPr id="10" name="Rectangle 9"/>
          <p:cNvSpPr/>
          <p:nvPr/>
        </p:nvSpPr>
        <p:spPr>
          <a:xfrm>
            <a:off x="607483" y="1174464"/>
            <a:ext cx="10346844" cy="5940088"/>
          </a:xfrm>
          <a:prstGeom prst="rect">
            <a:avLst/>
          </a:prstGeom>
        </p:spPr>
        <p:txBody>
          <a:bodyPr wrap="square">
            <a:spAutoFit/>
          </a:bodyPr>
          <a:lstStyle/>
          <a:p>
            <a:pPr lvl="0" fontAlgn="auto">
              <a:spcAft>
                <a:spcPts val="0"/>
              </a:spcAft>
            </a:pPr>
            <a:r>
              <a:rPr lang="en-NZ" sz="2000" dirty="0">
                <a:solidFill>
                  <a:srgbClr val="000000">
                    <a:lumMod val="75000"/>
                    <a:lumOff val="25000"/>
                  </a:srgbClr>
                </a:solidFill>
              </a:rPr>
              <a:t>Traditional site:</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Higher number of pedestrians crossing on flashing red compared to trial – likely due to group behaviour.</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Comparable number of cyclists crossing on red or flashing red / yellow at both sites</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Higher number of pedestrians and cyclists crossing without demand input</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Cyclists cross using the pedestrian area, partially due to stub pole being located in manoeuvring space</a:t>
            </a: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lvl="0" fontAlgn="auto">
              <a:spcAft>
                <a:spcPts val="0"/>
              </a:spcAft>
            </a:pPr>
            <a:r>
              <a:rPr lang="en-NZ" sz="2000" dirty="0">
                <a:solidFill>
                  <a:srgbClr val="000000">
                    <a:lumMod val="75000"/>
                    <a:lumOff val="25000"/>
                  </a:srgbClr>
                </a:solidFill>
              </a:rPr>
              <a:t>Trial site:</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More pedestrians and cyclists use push button – possibly due to new site</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Shared pedestrian / cyclist lanterns must be 300mm diameter</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No notable safety issues or confusion of users</a:t>
            </a:r>
          </a:p>
          <a:p>
            <a:pPr marL="800100" lvl="1" indent="-342900" fontAlgn="auto">
              <a:spcAft>
                <a:spcPts val="0"/>
              </a:spcAft>
              <a:buFont typeface="Arial" panose="020B0604020202020204" pitchFamily="34" charset="0"/>
              <a:buChar char="•"/>
            </a:pPr>
            <a:r>
              <a:rPr lang="en-NZ" sz="2000" dirty="0">
                <a:solidFill>
                  <a:srgbClr val="000000">
                    <a:lumMod val="75000"/>
                    <a:lumOff val="25000"/>
                  </a:srgbClr>
                </a:solidFill>
              </a:rPr>
              <a:t>Shared pedestrian / cyclist button is well used by cyclists</a:t>
            </a: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233363" lvl="0" indent="-233363" fontAlgn="auto">
              <a:spcAft>
                <a:spcPts val="0"/>
              </a:spcAft>
              <a:buFont typeface="Arial" pitchFamily="34" charset="0"/>
              <a:buChar char="•"/>
            </a:pPr>
            <a:endParaRPr lang="en-NZ" sz="2000" b="1" dirty="0">
              <a:solidFill>
                <a:srgbClr val="000000">
                  <a:lumMod val="75000"/>
                  <a:lumOff val="25000"/>
                </a:srgbClr>
              </a:solidFill>
            </a:endParaRPr>
          </a:p>
          <a:p>
            <a:pPr lvl="0" fontAlgn="auto">
              <a:spcAft>
                <a:spcPts val="0"/>
              </a:spcAft>
            </a:pPr>
            <a:endParaRPr lang="en-NZ" sz="2000" b="1" dirty="0">
              <a:solidFill>
                <a:srgbClr val="000000">
                  <a:lumMod val="75000"/>
                  <a:lumOff val="25000"/>
                </a:srgbClr>
              </a:solidFill>
            </a:endParaRP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398895" y="5828427"/>
            <a:ext cx="2493162" cy="940898"/>
          </a:xfrm>
          <a:prstGeom prst="rect">
            <a:avLst/>
          </a:prstGeom>
        </p:spPr>
      </p:pic>
    </p:spTree>
    <p:extLst>
      <p:ext uri="{BB962C8B-B14F-4D97-AF65-F5344CB8AC3E}">
        <p14:creationId xmlns:p14="http://schemas.microsoft.com/office/powerpoint/2010/main" val="23958054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31" y="199037"/>
            <a:ext cx="10972800" cy="1143000"/>
          </a:xfrm>
        </p:spPr>
        <p:txBody>
          <a:bodyPr/>
          <a:lstStyle/>
          <a:p>
            <a:r>
              <a:rPr lang="en-NZ" dirty="0"/>
              <a:t>Moving Forward / Lessons Learnt</a:t>
            </a:r>
          </a:p>
        </p:txBody>
      </p:sp>
      <p:sp>
        <p:nvSpPr>
          <p:cNvPr id="10" name="Rectangle 9"/>
          <p:cNvSpPr/>
          <p:nvPr/>
        </p:nvSpPr>
        <p:spPr>
          <a:xfrm>
            <a:off x="607483" y="1174464"/>
            <a:ext cx="10972800" cy="3785652"/>
          </a:xfrm>
          <a:prstGeom prst="rect">
            <a:avLst/>
          </a:prstGeom>
        </p:spPr>
        <p:txBody>
          <a:bodyPr wrap="square">
            <a:spAutoFit/>
          </a:bodyPr>
          <a:lstStyle/>
          <a:p>
            <a:pPr marL="342900" lvl="0" indent="-342900" fontAlgn="auto">
              <a:spcAft>
                <a:spcPts val="0"/>
              </a:spcAft>
              <a:buFont typeface="Arial" panose="020B0604020202020204" pitchFamily="34" charset="0"/>
              <a:buChar char="•"/>
            </a:pPr>
            <a:r>
              <a:rPr lang="en-NZ" sz="2000" dirty="0">
                <a:solidFill>
                  <a:srgbClr val="000000">
                    <a:lumMod val="75000"/>
                    <a:lumOff val="25000"/>
                  </a:srgbClr>
                </a:solidFill>
              </a:rPr>
              <a:t>Second survey proposed at trial site in early 2019, end of summer period, when user volumes and familiarity will be greater</a:t>
            </a:r>
          </a:p>
          <a:p>
            <a:pPr marL="342900" lvl="0" indent="-342900" fontAlgn="auto">
              <a:spcAft>
                <a:spcPts val="0"/>
              </a:spcAft>
              <a:buFont typeface="Arial" panose="020B0604020202020204" pitchFamily="34" charset="0"/>
              <a:buChar char="•"/>
            </a:pPr>
            <a:r>
              <a:rPr lang="en-NZ" sz="2000" dirty="0">
                <a:solidFill>
                  <a:srgbClr val="000000">
                    <a:lumMod val="75000"/>
                    <a:lumOff val="25000"/>
                  </a:srgbClr>
                </a:solidFill>
              </a:rPr>
              <a:t>Appears to be benefit in combining the crossing area (removal of central white line) and removal of the stub pole with majority to cyclists traversing the pedestrian area</a:t>
            </a:r>
          </a:p>
          <a:p>
            <a:pPr marL="342900" lvl="0" indent="-342900" fontAlgn="auto">
              <a:spcAft>
                <a:spcPts val="0"/>
              </a:spcAft>
              <a:buFont typeface="Arial" panose="020B0604020202020204" pitchFamily="34" charset="0"/>
              <a:buChar char="•"/>
            </a:pPr>
            <a:r>
              <a:rPr lang="en-NZ" sz="2000" dirty="0">
                <a:solidFill>
                  <a:srgbClr val="000000">
                    <a:lumMod val="75000"/>
                    <a:lumOff val="25000"/>
                  </a:srgbClr>
                </a:solidFill>
              </a:rPr>
              <a:t>Shared pedestrian and cyclist lanterns and combined push buttons warrant ongoing evaluation.</a:t>
            </a: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342900" lvl="0" indent="-342900" fontAlgn="auto">
              <a:spcAft>
                <a:spcPts val="0"/>
              </a:spcAft>
              <a:buFont typeface="Arial" panose="020B0604020202020204" pitchFamily="34" charset="0"/>
              <a:buChar char="•"/>
            </a:pPr>
            <a:endParaRPr lang="en-NZ" sz="2000" dirty="0">
              <a:solidFill>
                <a:srgbClr val="000000">
                  <a:lumMod val="75000"/>
                  <a:lumOff val="25000"/>
                </a:srgbClr>
              </a:solidFill>
            </a:endParaRPr>
          </a:p>
          <a:p>
            <a:pPr marL="233363" lvl="0" indent="-233363" fontAlgn="auto">
              <a:spcAft>
                <a:spcPts val="0"/>
              </a:spcAft>
              <a:buFont typeface="Arial" pitchFamily="34" charset="0"/>
              <a:buChar char="•"/>
            </a:pPr>
            <a:endParaRPr lang="en-NZ" sz="2000" b="1" dirty="0">
              <a:solidFill>
                <a:srgbClr val="000000">
                  <a:lumMod val="75000"/>
                  <a:lumOff val="25000"/>
                </a:srgbClr>
              </a:solidFill>
            </a:endParaRPr>
          </a:p>
          <a:p>
            <a:pPr lvl="0" fontAlgn="auto">
              <a:spcAft>
                <a:spcPts val="0"/>
              </a:spcAft>
            </a:pPr>
            <a:endParaRPr lang="en-NZ" sz="2000" b="1" dirty="0">
              <a:solidFill>
                <a:srgbClr val="000000">
                  <a:lumMod val="75000"/>
                  <a:lumOff val="25000"/>
                </a:srgbClr>
              </a:solidFill>
            </a:endParaRPr>
          </a:p>
        </p:txBody>
      </p:sp>
      <p:sp>
        <p:nvSpPr>
          <p:cNvPr id="7" name="Rectangle 6"/>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3"/>
          <a:stretch>
            <a:fillRect/>
          </a:stretch>
        </p:blipFill>
        <p:spPr>
          <a:xfrm>
            <a:off x="398895" y="5828427"/>
            <a:ext cx="2493162" cy="940898"/>
          </a:xfrm>
          <a:prstGeom prst="rect">
            <a:avLst/>
          </a:prstGeom>
        </p:spPr>
      </p:pic>
    </p:spTree>
    <p:extLst>
      <p:ext uri="{BB962C8B-B14F-4D97-AF65-F5344CB8AC3E}">
        <p14:creationId xmlns:p14="http://schemas.microsoft.com/office/powerpoint/2010/main" val="42794407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07483" y="273050"/>
            <a:ext cx="11512981" cy="1143000"/>
          </a:xfrm>
        </p:spPr>
        <p:txBody>
          <a:bodyPr/>
          <a:lstStyle/>
          <a:p>
            <a:r>
              <a:rPr lang="en-AU" dirty="0"/>
              <a:t>What is proposed and Objectives			31 March 2018 to 2020 </a:t>
            </a:r>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sp>
        <p:nvSpPr>
          <p:cNvPr id="12" name="Rectangle 11"/>
          <p:cNvSpPr/>
          <p:nvPr/>
        </p:nvSpPr>
        <p:spPr>
          <a:xfrm>
            <a:off x="607484" y="1299829"/>
            <a:ext cx="11022941" cy="3785652"/>
          </a:xfrm>
          <a:prstGeom prst="rect">
            <a:avLst/>
          </a:prstGeom>
        </p:spPr>
        <p:txBody>
          <a:bodyPr wrap="square">
            <a:spAutoFit/>
          </a:bodyPr>
          <a:lstStyle/>
          <a:p>
            <a:pPr marL="342900" indent="-342900">
              <a:buFont typeface="+mj-lt"/>
              <a:buAutoNum type="arabicPeriod"/>
            </a:pPr>
            <a:r>
              <a:rPr lang="en-AU" dirty="0"/>
              <a:t>Install two-aspect shared cycle and pedestrian signals as an alternative to three-aspect cycle signals</a:t>
            </a:r>
          </a:p>
          <a:p>
            <a:pPr marL="342900" indent="-342900">
              <a:buFont typeface="+mj-lt"/>
              <a:buAutoNum type="arabicPeriod"/>
            </a:pPr>
            <a:endParaRPr lang="en-AU" dirty="0"/>
          </a:p>
          <a:p>
            <a:pPr marL="342900" indent="-342900">
              <a:buFont typeface="+mj-lt"/>
              <a:buAutoNum type="arabicPeriod"/>
            </a:pPr>
            <a:r>
              <a:rPr lang="en-AU" dirty="0"/>
              <a:t>Evaluate the safety and effectiveness of combined two-aspect cycle and pedestrian signals</a:t>
            </a:r>
          </a:p>
          <a:p>
            <a:pPr marL="342900" indent="-342900">
              <a:buFont typeface="+mj-lt"/>
              <a:buAutoNum type="arabicPeriod"/>
            </a:pPr>
            <a:endParaRPr lang="en-AU" dirty="0"/>
          </a:p>
          <a:p>
            <a:pPr marL="342900" indent="-342900">
              <a:buFont typeface="+mj-lt"/>
              <a:buAutoNum type="arabicPeriod"/>
            </a:pPr>
            <a:r>
              <a:rPr lang="en-AU" dirty="0"/>
              <a:t>Assess pedestrians’ and cyclists’ understanding of and compliance with combined lanterns</a:t>
            </a:r>
          </a:p>
          <a:p>
            <a:pPr marL="342900" indent="-342900">
              <a:buFont typeface="+mj-lt"/>
              <a:buAutoNum type="arabicPeriod"/>
            </a:pPr>
            <a:endParaRPr lang="en-AU" dirty="0"/>
          </a:p>
          <a:p>
            <a:pPr marL="342900" indent="-342900">
              <a:buFont typeface="+mj-lt"/>
              <a:buAutoNum type="arabicPeriod"/>
            </a:pPr>
            <a:r>
              <a:rPr lang="en-AU" dirty="0"/>
              <a:t>Assess the behaviour of cyclists approaching two-aspect signals</a:t>
            </a:r>
          </a:p>
          <a:p>
            <a:pPr marL="342900" indent="-342900">
              <a:buFont typeface="+mj-lt"/>
              <a:buAutoNum type="arabicPeriod"/>
            </a:pPr>
            <a:endParaRPr lang="en-AU" dirty="0"/>
          </a:p>
          <a:p>
            <a:pPr marL="342900" indent="-342900">
              <a:buFont typeface="+mj-lt"/>
              <a:buAutoNum type="arabicPeriod"/>
            </a:pPr>
            <a:r>
              <a:rPr lang="en-AU" dirty="0"/>
              <a:t>Investigation whether separate call buttons for pedestrians and cyclists is required, including any independent signal phasing.</a:t>
            </a:r>
          </a:p>
          <a:p>
            <a:pPr marL="342900" indent="-342900">
              <a:buFont typeface="+mj-lt"/>
              <a:buAutoNum type="arabicPeriod"/>
            </a:pPr>
            <a:endParaRPr lang="en-AU" dirty="0"/>
          </a:p>
          <a:p>
            <a:pPr marL="342900" indent="-342900">
              <a:buFont typeface="+mj-lt"/>
              <a:buAutoNum type="arabicPeriod"/>
            </a:pPr>
            <a:r>
              <a:rPr lang="en-AU" dirty="0"/>
              <a:t>What detection requirements are needed for pedestrians and cyclists</a:t>
            </a:r>
          </a:p>
          <a:p>
            <a:pPr marL="342900" indent="-342900">
              <a:buFont typeface="+mj-lt"/>
              <a:buAutoNum type="arabicPeriod"/>
            </a:pPr>
            <a:endParaRPr lang="en-AU" dirty="0"/>
          </a:p>
          <a:p>
            <a:pPr marL="342900" indent="-342900">
              <a:buFont typeface="+mj-lt"/>
              <a:buAutoNum type="arabicPeriod"/>
            </a:pPr>
            <a:r>
              <a:rPr lang="en-AU" dirty="0"/>
              <a:t>Investigate safety and efficiency</a:t>
            </a:r>
          </a:p>
          <a:p>
            <a:pPr marL="285750" indent="-285750">
              <a:buFont typeface="Arial" panose="020B0604020202020204" pitchFamily="34" charset="0"/>
              <a:buChar char="•"/>
            </a:pPr>
            <a:endParaRPr lang="en-A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AU" dirty="0"/>
              <a:t>Trial Benefits</a:t>
            </a:r>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sp>
        <p:nvSpPr>
          <p:cNvPr id="12" name="Rectangle 11"/>
          <p:cNvSpPr/>
          <p:nvPr/>
        </p:nvSpPr>
        <p:spPr>
          <a:xfrm>
            <a:off x="607484" y="1299829"/>
            <a:ext cx="11022941" cy="2308324"/>
          </a:xfrm>
          <a:prstGeom prst="rect">
            <a:avLst/>
          </a:prstGeom>
        </p:spPr>
        <p:txBody>
          <a:bodyPr wrap="square">
            <a:spAutoFit/>
          </a:bodyPr>
          <a:lstStyle/>
          <a:p>
            <a:pPr marL="342900" indent="-342900">
              <a:buFont typeface="+mj-lt"/>
              <a:buAutoNum type="arabicPeriod"/>
            </a:pPr>
            <a:r>
              <a:rPr lang="en-AU" dirty="0"/>
              <a:t>Reduce traffic signal hardware</a:t>
            </a:r>
          </a:p>
          <a:p>
            <a:pPr marL="342900" indent="-342900">
              <a:buFont typeface="+mj-lt"/>
              <a:buAutoNum type="arabicPeriod"/>
            </a:pPr>
            <a:endParaRPr lang="en-AU" dirty="0"/>
          </a:p>
          <a:p>
            <a:pPr marL="342900" indent="-342900">
              <a:buFont typeface="+mj-lt"/>
              <a:buAutoNum type="arabicPeriod"/>
            </a:pPr>
            <a:r>
              <a:rPr lang="en-AU" dirty="0"/>
              <a:t>Reduction in street furniture</a:t>
            </a:r>
          </a:p>
          <a:p>
            <a:pPr marL="342900" indent="-342900">
              <a:buFont typeface="+mj-lt"/>
              <a:buAutoNum type="arabicPeriod"/>
            </a:pPr>
            <a:endParaRPr lang="en-AU" dirty="0"/>
          </a:p>
          <a:p>
            <a:pPr marL="342900" indent="-342900">
              <a:buFont typeface="+mj-lt"/>
              <a:buAutoNum type="arabicPeriod"/>
            </a:pPr>
            <a:r>
              <a:rPr lang="en-AU" dirty="0"/>
              <a:t>Using a shared button for pedestrians and cyclists</a:t>
            </a:r>
          </a:p>
          <a:p>
            <a:pPr marL="342900" indent="-342900">
              <a:buFont typeface="+mj-lt"/>
              <a:buAutoNum type="arabicPeriod"/>
            </a:pPr>
            <a:endParaRPr lang="en-AU" dirty="0"/>
          </a:p>
          <a:p>
            <a:pPr marL="342900" indent="-342900">
              <a:buFont typeface="+mj-lt"/>
              <a:buAutoNum type="arabicPeriod"/>
            </a:pPr>
            <a:r>
              <a:rPr lang="en-AU" dirty="0"/>
              <a:t>Improve pedestrian and cyclist interaction</a:t>
            </a:r>
          </a:p>
          <a:p>
            <a:pPr marL="342900" indent="-342900">
              <a:buFont typeface="+mj-lt"/>
              <a:buAutoNum type="arabicPeriod"/>
            </a:pPr>
            <a:endParaRPr lang="en-AU" dirty="0"/>
          </a:p>
          <a:p>
            <a:pPr marL="342900" indent="-342900">
              <a:buFont typeface="+mj-lt"/>
              <a:buAutoNum type="arabicPeriod"/>
            </a:pPr>
            <a:r>
              <a:rPr lang="en-AU" dirty="0"/>
              <a:t>Improve lantern displays</a:t>
            </a: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0613" t="20441" r="357" b="418"/>
          <a:stretch/>
        </p:blipFill>
        <p:spPr bwMode="auto">
          <a:xfrm>
            <a:off x="5682343" y="273050"/>
            <a:ext cx="6356004" cy="4802803"/>
          </a:xfrm>
          <a:prstGeom prst="rect">
            <a:avLst/>
          </a:prstGeom>
          <a:solidFill>
            <a:schemeClr val="accent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1788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AU" dirty="0"/>
              <a:t>Selected Trial Locations</a:t>
            </a:r>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pic>
        <p:nvPicPr>
          <p:cNvPr id="2" name="Picture 1"/>
          <p:cNvPicPr>
            <a:picLocks noChangeAspect="1"/>
          </p:cNvPicPr>
          <p:nvPr/>
        </p:nvPicPr>
        <p:blipFill>
          <a:blip r:embed="rId4"/>
          <a:stretch>
            <a:fillRect/>
          </a:stretch>
        </p:blipFill>
        <p:spPr>
          <a:xfrm>
            <a:off x="607484" y="1106717"/>
            <a:ext cx="6963341" cy="4805686"/>
          </a:xfrm>
          <a:prstGeom prst="rect">
            <a:avLst/>
          </a:prstGeom>
        </p:spPr>
      </p:pic>
      <p:pic>
        <p:nvPicPr>
          <p:cNvPr id="13" name="Picture 12"/>
          <p:cNvPicPr>
            <a:picLocks noChangeAspect="1"/>
          </p:cNvPicPr>
          <p:nvPr/>
        </p:nvPicPr>
        <p:blipFill>
          <a:blip r:embed="rId5"/>
          <a:stretch>
            <a:fillRect/>
          </a:stretch>
        </p:blipFill>
        <p:spPr>
          <a:xfrm>
            <a:off x="8883910" y="734000"/>
            <a:ext cx="2280550" cy="2885495"/>
          </a:xfrm>
          <a:prstGeom prst="rect">
            <a:avLst/>
          </a:prstGeom>
        </p:spPr>
      </p:pic>
      <p:pic>
        <p:nvPicPr>
          <p:cNvPr id="14" name="Picture 13"/>
          <p:cNvPicPr>
            <a:picLocks noChangeAspect="1"/>
          </p:cNvPicPr>
          <p:nvPr/>
        </p:nvPicPr>
        <p:blipFill>
          <a:blip r:embed="rId6"/>
          <a:stretch>
            <a:fillRect/>
          </a:stretch>
        </p:blipFill>
        <p:spPr>
          <a:xfrm>
            <a:off x="8900402" y="3648380"/>
            <a:ext cx="2264058" cy="2827724"/>
          </a:xfrm>
          <a:prstGeom prst="rect">
            <a:avLst/>
          </a:prstGeom>
        </p:spPr>
      </p:pic>
    </p:spTree>
    <p:extLst>
      <p:ext uri="{BB962C8B-B14F-4D97-AF65-F5344CB8AC3E}">
        <p14:creationId xmlns:p14="http://schemas.microsoft.com/office/powerpoint/2010/main" val="174174503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AU" dirty="0"/>
              <a:t>CCC MCR Routes</a:t>
            </a:r>
          </a:p>
        </p:txBody>
      </p:sp>
      <p:pic>
        <p:nvPicPr>
          <p:cNvPr id="5" name="Picture 4"/>
          <p:cNvPicPr/>
          <p:nvPr/>
        </p:nvPicPr>
        <p:blipFill>
          <a:blip r:embed="rId3"/>
          <a:stretch>
            <a:fillRect/>
          </a:stretch>
        </p:blipFill>
        <p:spPr>
          <a:xfrm>
            <a:off x="3804557" y="530679"/>
            <a:ext cx="8278586" cy="5657850"/>
          </a:xfrm>
          <a:prstGeom prst="rect">
            <a:avLst/>
          </a:prstGeom>
        </p:spPr>
      </p:pic>
      <p:sp>
        <p:nvSpPr>
          <p:cNvPr id="9" name="Rectangle 8"/>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6" name="Rectangle 5"/>
          <p:cNvSpPr/>
          <p:nvPr/>
        </p:nvSpPr>
        <p:spPr>
          <a:xfrm>
            <a:off x="398895" y="1218187"/>
            <a:ext cx="3827992" cy="3539430"/>
          </a:xfrm>
          <a:prstGeom prst="rect">
            <a:avLst/>
          </a:prstGeom>
        </p:spPr>
        <p:txBody>
          <a:bodyPr wrap="square">
            <a:spAutoFit/>
          </a:bodyPr>
          <a:lstStyle/>
          <a:p>
            <a:pPr marL="285750" indent="-285750">
              <a:buFont typeface="Arial" panose="020B0604020202020204" pitchFamily="34" charset="0"/>
              <a:buChar char="•"/>
            </a:pPr>
            <a:r>
              <a:rPr lang="en-AU" dirty="0"/>
              <a:t>13 Major Cycleway Routes</a:t>
            </a:r>
          </a:p>
          <a:p>
            <a:r>
              <a:rPr lang="en-AU" dirty="0"/>
              <a:t> </a:t>
            </a:r>
          </a:p>
          <a:p>
            <a:pPr marL="285750" indent="-285750">
              <a:buFont typeface="Arial" panose="020B0604020202020204" pitchFamily="34" charset="0"/>
              <a:buChar char="•"/>
            </a:pPr>
            <a:r>
              <a:rPr lang="en-AU" dirty="0"/>
              <a:t>101 km of cycleway for the ‘interested but concerned’ demographic to give cycling a go.</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$206 million committed over 10 years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Peloton has designed 8 routes</a:t>
            </a:r>
          </a:p>
          <a:p>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0" name="Picture 9"/>
          <p:cNvPicPr>
            <a:picLocks noChangeAspect="1"/>
          </p:cNvPicPr>
          <p:nvPr/>
        </p:nvPicPr>
        <p:blipFill>
          <a:blip r:embed="rId4"/>
          <a:stretch>
            <a:fillRect/>
          </a:stretch>
        </p:blipFill>
        <p:spPr>
          <a:xfrm>
            <a:off x="398895" y="5828427"/>
            <a:ext cx="2493162" cy="940898"/>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5364" y="1027480"/>
            <a:ext cx="8825832" cy="5063584"/>
          </a:xfrm>
          <a:prstGeom prst="rect">
            <a:avLst/>
          </a:prstGeom>
        </p:spPr>
      </p:pic>
      <p:sp>
        <p:nvSpPr>
          <p:cNvPr id="10" name="Title 1"/>
          <p:cNvSpPr>
            <a:spLocks noGrp="1"/>
          </p:cNvSpPr>
          <p:nvPr>
            <p:ph type="title"/>
          </p:nvPr>
        </p:nvSpPr>
        <p:spPr>
          <a:xfrm>
            <a:off x="720775" y="253381"/>
            <a:ext cx="11306384" cy="864096"/>
          </a:xfrm>
        </p:spPr>
        <p:txBody>
          <a:bodyPr/>
          <a:lstStyle/>
          <a:p>
            <a:r>
              <a:rPr lang="en-NZ" dirty="0">
                <a:solidFill>
                  <a:schemeClr val="tx1"/>
                </a:solidFill>
              </a:rPr>
              <a:t>Quarryman’s Trail Major Cycle Route</a:t>
            </a:r>
            <a:r>
              <a:rPr lang="en-NZ" sz="2800" dirty="0">
                <a:solidFill>
                  <a:schemeClr val="accent2"/>
                </a:solidFill>
              </a:rPr>
              <a:t/>
            </a:r>
            <a:br>
              <a:rPr lang="en-NZ" sz="2800" dirty="0">
                <a:solidFill>
                  <a:schemeClr val="accent2"/>
                </a:solidFill>
              </a:rPr>
            </a:br>
            <a:endParaRPr lang="en-US" sz="2800" dirty="0">
              <a:solidFill>
                <a:schemeClr val="accent2"/>
              </a:solidFill>
            </a:endParaRPr>
          </a:p>
        </p:txBody>
      </p:sp>
      <p:pic>
        <p:nvPicPr>
          <p:cNvPr id="20" name="Picture 19" descr="cid:image001.png@01D16F33.6584C3F0"/>
          <p:cNvPicPr/>
          <p:nvPr/>
        </p:nvPicPr>
        <p:blipFill>
          <a:blip r:embed="rId4">
            <a:extLst>
              <a:ext uri="{28A0092B-C50C-407E-A947-70E740481C1C}">
                <a14:useLocalDpi xmlns:a14="http://schemas.microsoft.com/office/drawing/2010/main"/>
              </a:ext>
            </a:extLst>
          </a:blip>
          <a:srcRect/>
          <a:stretch>
            <a:fillRect/>
          </a:stretch>
        </p:blipFill>
        <p:spPr bwMode="auto">
          <a:xfrm>
            <a:off x="720774" y="5869946"/>
            <a:ext cx="2268855" cy="845185"/>
          </a:xfrm>
          <a:prstGeom prst="rect">
            <a:avLst/>
          </a:prstGeom>
          <a:noFill/>
          <a:ln>
            <a:noFill/>
          </a:ln>
        </p:spPr>
      </p:pic>
      <p:sp>
        <p:nvSpPr>
          <p:cNvPr id="8" name="Title 1"/>
          <p:cNvSpPr txBox="1">
            <a:spLocks/>
          </p:cNvSpPr>
          <p:nvPr/>
        </p:nvSpPr>
        <p:spPr bwMode="auto">
          <a:xfrm rot="1671499">
            <a:off x="9252868" y="884869"/>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Moorhouse Ave</a:t>
            </a:r>
            <a:endParaRPr lang="en-US" sz="1000" kern="0" dirty="0">
              <a:solidFill>
                <a:schemeClr val="accent2"/>
              </a:solidFill>
            </a:endParaRPr>
          </a:p>
        </p:txBody>
      </p:sp>
      <p:sp>
        <p:nvSpPr>
          <p:cNvPr id="9" name="Title 1"/>
          <p:cNvSpPr txBox="1">
            <a:spLocks/>
          </p:cNvSpPr>
          <p:nvPr/>
        </p:nvSpPr>
        <p:spPr bwMode="auto">
          <a:xfrm rot="1671499">
            <a:off x="9490888" y="2892556"/>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Brougham St</a:t>
            </a:r>
            <a:endParaRPr lang="en-US" sz="1000" kern="0" dirty="0">
              <a:solidFill>
                <a:schemeClr val="accent2"/>
              </a:solidFill>
            </a:endParaRPr>
          </a:p>
        </p:txBody>
      </p:sp>
      <p:sp>
        <p:nvSpPr>
          <p:cNvPr id="11" name="Title 1"/>
          <p:cNvSpPr txBox="1">
            <a:spLocks/>
          </p:cNvSpPr>
          <p:nvPr/>
        </p:nvSpPr>
        <p:spPr bwMode="auto">
          <a:xfrm rot="17939966">
            <a:off x="9229268" y="1900686"/>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Antigua St</a:t>
            </a:r>
            <a:endParaRPr lang="en-US" sz="1000" kern="0" dirty="0">
              <a:solidFill>
                <a:schemeClr val="accent2"/>
              </a:solidFill>
            </a:endParaRPr>
          </a:p>
        </p:txBody>
      </p:sp>
      <p:sp>
        <p:nvSpPr>
          <p:cNvPr id="12" name="Title 1"/>
          <p:cNvSpPr txBox="1">
            <a:spLocks/>
          </p:cNvSpPr>
          <p:nvPr/>
        </p:nvSpPr>
        <p:spPr bwMode="auto">
          <a:xfrm rot="4778946">
            <a:off x="9039690" y="3461377"/>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Strickland St</a:t>
            </a:r>
            <a:endParaRPr lang="en-US" sz="1000" kern="0" dirty="0">
              <a:solidFill>
                <a:schemeClr val="accent2"/>
              </a:solidFill>
            </a:endParaRPr>
          </a:p>
        </p:txBody>
      </p:sp>
      <p:sp>
        <p:nvSpPr>
          <p:cNvPr id="13" name="Title 1"/>
          <p:cNvSpPr txBox="1">
            <a:spLocks/>
          </p:cNvSpPr>
          <p:nvPr/>
        </p:nvSpPr>
        <p:spPr bwMode="auto">
          <a:xfrm rot="21050171">
            <a:off x="7602330" y="4235744"/>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err="1">
                <a:solidFill>
                  <a:schemeClr val="accent2"/>
                </a:solidFill>
              </a:rPr>
              <a:t>Roker</a:t>
            </a:r>
            <a:r>
              <a:rPr lang="en-NZ" sz="1000" kern="0" dirty="0">
                <a:solidFill>
                  <a:schemeClr val="accent2"/>
                </a:solidFill>
              </a:rPr>
              <a:t> St</a:t>
            </a:r>
            <a:endParaRPr lang="en-US" sz="1000" kern="0" dirty="0">
              <a:solidFill>
                <a:schemeClr val="accent2"/>
              </a:solidFill>
            </a:endParaRPr>
          </a:p>
        </p:txBody>
      </p:sp>
      <p:sp>
        <p:nvSpPr>
          <p:cNvPr id="14" name="Title 1"/>
          <p:cNvSpPr txBox="1">
            <a:spLocks/>
          </p:cNvSpPr>
          <p:nvPr/>
        </p:nvSpPr>
        <p:spPr bwMode="auto">
          <a:xfrm rot="21050171">
            <a:off x="7891787" y="3794475"/>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Milton St</a:t>
            </a:r>
            <a:endParaRPr lang="en-US" sz="1000" kern="0" dirty="0">
              <a:solidFill>
                <a:schemeClr val="accent2"/>
              </a:solidFill>
            </a:endParaRPr>
          </a:p>
        </p:txBody>
      </p:sp>
      <p:sp>
        <p:nvSpPr>
          <p:cNvPr id="15" name="Title 1"/>
          <p:cNvSpPr txBox="1">
            <a:spLocks/>
          </p:cNvSpPr>
          <p:nvPr/>
        </p:nvSpPr>
        <p:spPr bwMode="auto">
          <a:xfrm rot="4778946">
            <a:off x="6693376" y="3392974"/>
            <a:ext cx="1277397" cy="19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Barrington St</a:t>
            </a:r>
            <a:endParaRPr lang="en-US" sz="1000" kern="0" dirty="0">
              <a:solidFill>
                <a:schemeClr val="accent2"/>
              </a:solidFill>
            </a:endParaRPr>
          </a:p>
        </p:txBody>
      </p:sp>
      <p:sp>
        <p:nvSpPr>
          <p:cNvPr id="16" name="Title 1"/>
          <p:cNvSpPr txBox="1">
            <a:spLocks/>
          </p:cNvSpPr>
          <p:nvPr/>
        </p:nvSpPr>
        <p:spPr bwMode="auto">
          <a:xfrm rot="21050171">
            <a:off x="6065791" y="4576469"/>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err="1">
                <a:solidFill>
                  <a:schemeClr val="accent2"/>
                </a:solidFill>
              </a:rPr>
              <a:t>Frankleigh</a:t>
            </a:r>
            <a:r>
              <a:rPr lang="en-NZ" sz="1000" kern="0" dirty="0">
                <a:solidFill>
                  <a:schemeClr val="accent2"/>
                </a:solidFill>
              </a:rPr>
              <a:t> St</a:t>
            </a:r>
            <a:endParaRPr lang="en-US" sz="1000" kern="0" dirty="0">
              <a:solidFill>
                <a:schemeClr val="accent2"/>
              </a:solidFill>
            </a:endParaRPr>
          </a:p>
        </p:txBody>
      </p:sp>
      <p:sp>
        <p:nvSpPr>
          <p:cNvPr id="17" name="Title 1"/>
          <p:cNvSpPr txBox="1">
            <a:spLocks/>
          </p:cNvSpPr>
          <p:nvPr/>
        </p:nvSpPr>
        <p:spPr bwMode="auto">
          <a:xfrm rot="17314715">
            <a:off x="5858946" y="4661243"/>
            <a:ext cx="446224" cy="16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St</a:t>
            </a:r>
            <a:endParaRPr lang="en-US" sz="1000" kern="0" dirty="0">
              <a:solidFill>
                <a:schemeClr val="accent2"/>
              </a:solidFill>
            </a:endParaRPr>
          </a:p>
        </p:txBody>
      </p:sp>
      <p:sp>
        <p:nvSpPr>
          <p:cNvPr id="18" name="Title 1"/>
          <p:cNvSpPr txBox="1">
            <a:spLocks/>
          </p:cNvSpPr>
          <p:nvPr/>
        </p:nvSpPr>
        <p:spPr bwMode="auto">
          <a:xfrm rot="17163231">
            <a:off x="5330884" y="5128762"/>
            <a:ext cx="1152472" cy="14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err="1">
                <a:solidFill>
                  <a:schemeClr val="accent2"/>
                </a:solidFill>
              </a:rPr>
              <a:t>Lyttelton</a:t>
            </a:r>
            <a:endParaRPr lang="en-US" sz="1000" kern="0" dirty="0">
              <a:solidFill>
                <a:schemeClr val="accent2"/>
              </a:solidFill>
            </a:endParaRPr>
          </a:p>
        </p:txBody>
      </p:sp>
      <p:sp>
        <p:nvSpPr>
          <p:cNvPr id="19" name="Title 1"/>
          <p:cNvSpPr txBox="1">
            <a:spLocks/>
          </p:cNvSpPr>
          <p:nvPr/>
        </p:nvSpPr>
        <p:spPr bwMode="auto">
          <a:xfrm rot="599152">
            <a:off x="5270185" y="4308407"/>
            <a:ext cx="794315"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Sparks Rd</a:t>
            </a:r>
            <a:endParaRPr lang="en-US" sz="1000" kern="0" dirty="0">
              <a:solidFill>
                <a:schemeClr val="accent2"/>
              </a:solidFill>
            </a:endParaRPr>
          </a:p>
        </p:txBody>
      </p:sp>
      <p:sp>
        <p:nvSpPr>
          <p:cNvPr id="21" name="Title 1"/>
          <p:cNvSpPr txBox="1">
            <a:spLocks/>
          </p:cNvSpPr>
          <p:nvPr/>
        </p:nvSpPr>
        <p:spPr bwMode="auto">
          <a:xfrm rot="16511784">
            <a:off x="4872385" y="3867019"/>
            <a:ext cx="989016"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Hoon Hay Rd</a:t>
            </a:r>
            <a:endParaRPr lang="en-US" sz="1000" kern="0" dirty="0">
              <a:solidFill>
                <a:schemeClr val="accent2"/>
              </a:solidFill>
            </a:endParaRPr>
          </a:p>
        </p:txBody>
      </p:sp>
      <p:sp>
        <p:nvSpPr>
          <p:cNvPr id="22" name="Title 1"/>
          <p:cNvSpPr txBox="1">
            <a:spLocks/>
          </p:cNvSpPr>
          <p:nvPr/>
        </p:nvSpPr>
        <p:spPr bwMode="auto">
          <a:xfrm rot="15649482">
            <a:off x="1579881" y="3502455"/>
            <a:ext cx="1067447"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Hendersons Rd</a:t>
            </a:r>
            <a:endParaRPr lang="en-US" sz="1000" kern="0" dirty="0">
              <a:solidFill>
                <a:schemeClr val="accent2"/>
              </a:solidFill>
            </a:endParaRPr>
          </a:p>
        </p:txBody>
      </p:sp>
      <p:sp>
        <p:nvSpPr>
          <p:cNvPr id="23" name="Title 1"/>
          <p:cNvSpPr txBox="1">
            <a:spLocks/>
          </p:cNvSpPr>
          <p:nvPr/>
        </p:nvSpPr>
        <p:spPr bwMode="auto">
          <a:xfrm rot="599152">
            <a:off x="3597255" y="4034806"/>
            <a:ext cx="794315"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Sparks Rd</a:t>
            </a:r>
            <a:endParaRPr lang="en-US" sz="1000" kern="0" dirty="0">
              <a:solidFill>
                <a:schemeClr val="accent2"/>
              </a:solidFill>
            </a:endParaRPr>
          </a:p>
        </p:txBody>
      </p:sp>
      <p:sp>
        <p:nvSpPr>
          <p:cNvPr id="6" name="Freeform 5"/>
          <p:cNvSpPr/>
          <p:nvPr/>
        </p:nvSpPr>
        <p:spPr>
          <a:xfrm>
            <a:off x="9514840" y="4089400"/>
            <a:ext cx="238760" cy="1310640"/>
          </a:xfrm>
          <a:custGeom>
            <a:avLst/>
            <a:gdLst>
              <a:gd name="connsiteX0" fmla="*/ 0 w 238760"/>
              <a:gd name="connsiteY0" fmla="*/ 0 h 1310640"/>
              <a:gd name="connsiteX1" fmla="*/ 182880 w 238760"/>
              <a:gd name="connsiteY1" fmla="*/ 1102360 h 1310640"/>
              <a:gd name="connsiteX2" fmla="*/ 238760 w 238760"/>
              <a:gd name="connsiteY2" fmla="*/ 1143000 h 1310640"/>
              <a:gd name="connsiteX3" fmla="*/ 149860 w 238760"/>
              <a:gd name="connsiteY3" fmla="*/ 1310640 h 1310640"/>
            </a:gdLst>
            <a:ahLst/>
            <a:cxnLst>
              <a:cxn ang="0">
                <a:pos x="connsiteX0" y="connsiteY0"/>
              </a:cxn>
              <a:cxn ang="0">
                <a:pos x="connsiteX1" y="connsiteY1"/>
              </a:cxn>
              <a:cxn ang="0">
                <a:pos x="connsiteX2" y="connsiteY2"/>
              </a:cxn>
              <a:cxn ang="0">
                <a:pos x="connsiteX3" y="connsiteY3"/>
              </a:cxn>
            </a:cxnLst>
            <a:rect l="l" t="t" r="r" b="b"/>
            <a:pathLst>
              <a:path w="238760" h="1310640">
                <a:moveTo>
                  <a:pt x="0" y="0"/>
                </a:moveTo>
                <a:lnTo>
                  <a:pt x="182880" y="1102360"/>
                </a:lnTo>
                <a:lnTo>
                  <a:pt x="238760" y="1143000"/>
                </a:lnTo>
                <a:lnTo>
                  <a:pt x="149860" y="1310640"/>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itle 1"/>
          <p:cNvSpPr txBox="1">
            <a:spLocks/>
          </p:cNvSpPr>
          <p:nvPr/>
        </p:nvSpPr>
        <p:spPr bwMode="auto">
          <a:xfrm>
            <a:off x="4360155" y="1090631"/>
            <a:ext cx="3744228" cy="89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en-NZ" sz="2800" kern="0" dirty="0">
                <a:solidFill>
                  <a:schemeClr val="accent2"/>
                </a:solidFill>
              </a:rPr>
              <a:t>Quarryman’s Trail Section 1 &amp; 2</a:t>
            </a:r>
            <a:endParaRPr lang="en-US" sz="2800" kern="0" dirty="0">
              <a:solidFill>
                <a:schemeClr val="accent2"/>
              </a:solidFill>
            </a:endParaRPr>
          </a:p>
        </p:txBody>
      </p:sp>
      <p:sp>
        <p:nvSpPr>
          <p:cNvPr id="25" name="Title 1"/>
          <p:cNvSpPr txBox="1">
            <a:spLocks/>
          </p:cNvSpPr>
          <p:nvPr/>
        </p:nvSpPr>
        <p:spPr bwMode="auto">
          <a:xfrm>
            <a:off x="7423704" y="5120193"/>
            <a:ext cx="2379339" cy="89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l"/>
            <a:r>
              <a:rPr lang="en-NZ" sz="2800" dirty="0">
                <a:solidFill>
                  <a:schemeClr val="accent2"/>
                </a:solidFill>
              </a:rPr>
              <a:t>Southern Lights</a:t>
            </a:r>
            <a:endParaRPr lang="en-US" sz="2800" kern="0" dirty="0">
              <a:solidFill>
                <a:schemeClr val="accent2"/>
              </a:solidFill>
            </a:endParaRPr>
          </a:p>
        </p:txBody>
      </p:sp>
      <p:cxnSp>
        <p:nvCxnSpPr>
          <p:cNvPr id="26" name="Straight Arrow Connector 25"/>
          <p:cNvCxnSpPr/>
          <p:nvPr/>
        </p:nvCxnSpPr>
        <p:spPr>
          <a:xfrm flipV="1">
            <a:off x="9324940" y="4865101"/>
            <a:ext cx="309280" cy="29987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p:cNvSpPr txBox="1">
            <a:spLocks/>
          </p:cNvSpPr>
          <p:nvPr/>
        </p:nvSpPr>
        <p:spPr bwMode="auto">
          <a:xfrm rot="1671499">
            <a:off x="9586056" y="5439094"/>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Tennyson St</a:t>
            </a:r>
            <a:endParaRPr lang="en-US" sz="1000" kern="0" dirty="0">
              <a:solidFill>
                <a:schemeClr val="accent2"/>
              </a:solidFill>
            </a:endParaRPr>
          </a:p>
        </p:txBody>
      </p:sp>
      <p:sp>
        <p:nvSpPr>
          <p:cNvPr id="37" name="Title 1"/>
          <p:cNvSpPr txBox="1">
            <a:spLocks/>
          </p:cNvSpPr>
          <p:nvPr/>
        </p:nvSpPr>
        <p:spPr bwMode="auto">
          <a:xfrm rot="18034896">
            <a:off x="9004350" y="5676585"/>
            <a:ext cx="1100350" cy="1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NZ" sz="1000" kern="0" dirty="0">
                <a:solidFill>
                  <a:schemeClr val="accent2"/>
                </a:solidFill>
              </a:rPr>
              <a:t>Colombo St</a:t>
            </a:r>
            <a:endParaRPr lang="en-US" sz="1000" kern="0" dirty="0">
              <a:solidFill>
                <a:schemeClr val="accent2"/>
              </a:solidFill>
            </a:endParaRPr>
          </a:p>
        </p:txBody>
      </p:sp>
      <p:sp>
        <p:nvSpPr>
          <p:cNvPr id="33" name="Rectangle 32"/>
          <p:cNvSpPr/>
          <p:nvPr/>
        </p:nvSpPr>
        <p:spPr>
          <a:xfrm>
            <a:off x="10262507" y="6490607"/>
            <a:ext cx="12573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a:extLst>
              <a:ext uri="{FF2B5EF4-FFF2-40B4-BE49-F238E27FC236}">
                <a16:creationId xmlns:a16="http://schemas.microsoft.com/office/drawing/2014/main" xmlns="" id="{5385EB97-A5C0-4B85-BBAD-8C2A659B2D63}"/>
              </a:ext>
            </a:extLst>
          </p:cNvPr>
          <p:cNvSpPr/>
          <p:nvPr/>
        </p:nvSpPr>
        <p:spPr>
          <a:xfrm>
            <a:off x="7189676" y="4235067"/>
            <a:ext cx="392619" cy="357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Oval 33">
            <a:extLst>
              <a:ext uri="{FF2B5EF4-FFF2-40B4-BE49-F238E27FC236}">
                <a16:creationId xmlns:a16="http://schemas.microsoft.com/office/drawing/2014/main" xmlns="" id="{D993AA16-1CA7-4C40-87E0-EC0120910AA4}"/>
              </a:ext>
            </a:extLst>
          </p:cNvPr>
          <p:cNvSpPr/>
          <p:nvPr/>
        </p:nvSpPr>
        <p:spPr>
          <a:xfrm>
            <a:off x="9245535" y="3842132"/>
            <a:ext cx="392619" cy="357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5" name="Straight Arrow Connector 34">
            <a:extLst>
              <a:ext uri="{FF2B5EF4-FFF2-40B4-BE49-F238E27FC236}">
                <a16:creationId xmlns:a16="http://schemas.microsoft.com/office/drawing/2014/main" xmlns="" id="{2E6B5329-DC5A-4569-AC96-703A6E3FF691}"/>
              </a:ext>
            </a:extLst>
          </p:cNvPr>
          <p:cNvCxnSpPr>
            <a:cxnSpLocks/>
          </p:cNvCxnSpPr>
          <p:nvPr/>
        </p:nvCxnSpPr>
        <p:spPr>
          <a:xfrm>
            <a:off x="7997865" y="1574194"/>
            <a:ext cx="1608857" cy="9620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2187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98896" y="240266"/>
            <a:ext cx="10972800" cy="1143000"/>
          </a:xfrm>
        </p:spPr>
        <p:txBody>
          <a:bodyPr/>
          <a:lstStyle/>
          <a:p>
            <a:r>
              <a:rPr lang="en-AU" dirty="0"/>
              <a:t> </a:t>
            </a:r>
          </a:p>
        </p:txBody>
      </p:sp>
      <p:sp>
        <p:nvSpPr>
          <p:cNvPr id="2" name="Rectangle 1"/>
          <p:cNvSpPr/>
          <p:nvPr/>
        </p:nvSpPr>
        <p:spPr>
          <a:xfrm>
            <a:off x="478466" y="1275135"/>
            <a:ext cx="5071730" cy="2185214"/>
          </a:xfrm>
          <a:prstGeom prst="rect">
            <a:avLst/>
          </a:prstGeom>
        </p:spPr>
        <p:txBody>
          <a:bodyPr wrap="square">
            <a:spAutoFit/>
          </a:bodyPr>
          <a:lstStyle/>
          <a:p>
            <a:endParaRPr lang="en-AU" dirty="0"/>
          </a:p>
          <a:p>
            <a:pPr marL="285750" indent="-285750">
              <a:buFont typeface="Arial" panose="020B0604020202020204" pitchFamily="34" charset="0"/>
              <a:buChar char="•"/>
            </a:pPr>
            <a:endParaRPr lang="en-AU" dirty="0"/>
          </a:p>
          <a:p>
            <a:endParaRPr lang="en-AU"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sp>
        <p:nvSpPr>
          <p:cNvPr id="7" name="Title 1"/>
          <p:cNvSpPr txBox="1">
            <a:spLocks/>
          </p:cNvSpPr>
          <p:nvPr/>
        </p:nvSpPr>
        <p:spPr bwMode="auto">
          <a:xfrm>
            <a:off x="374209" y="266425"/>
            <a:ext cx="734446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Black" pitchFamily="34" charset="0"/>
                <a:cs typeface="Arial" charset="0"/>
              </a:defRPr>
            </a:lvl2pPr>
            <a:lvl3pPr algn="l" rtl="0" fontAlgn="base">
              <a:spcBef>
                <a:spcPct val="0"/>
              </a:spcBef>
              <a:spcAft>
                <a:spcPct val="0"/>
              </a:spcAft>
              <a:defRPr sz="2400">
                <a:solidFill>
                  <a:schemeClr val="tx2"/>
                </a:solidFill>
                <a:latin typeface="Arial Black" pitchFamily="34" charset="0"/>
                <a:cs typeface="Arial" charset="0"/>
              </a:defRPr>
            </a:lvl3pPr>
            <a:lvl4pPr algn="l" rtl="0" fontAlgn="base">
              <a:spcBef>
                <a:spcPct val="0"/>
              </a:spcBef>
              <a:spcAft>
                <a:spcPct val="0"/>
              </a:spcAft>
              <a:defRPr sz="2400">
                <a:solidFill>
                  <a:schemeClr val="tx2"/>
                </a:solidFill>
                <a:latin typeface="Arial Black" pitchFamily="34" charset="0"/>
                <a:cs typeface="Arial" charset="0"/>
              </a:defRPr>
            </a:lvl4pPr>
            <a:lvl5pPr algn="l" rtl="0" fontAlgn="base">
              <a:spcBef>
                <a:spcPct val="0"/>
              </a:spcBef>
              <a:spcAft>
                <a:spcPct val="0"/>
              </a:spcAft>
              <a:defRPr sz="2400">
                <a:solidFill>
                  <a:schemeClr val="tx2"/>
                </a:solidFill>
                <a:latin typeface="Arial Black" pitchFamily="34" charset="0"/>
                <a:cs typeface="Arial" charset="0"/>
              </a:defRPr>
            </a:lvl5pPr>
            <a:lvl6pPr marL="457200" algn="l" rtl="0" fontAlgn="base">
              <a:spcBef>
                <a:spcPct val="0"/>
              </a:spcBef>
              <a:spcAft>
                <a:spcPct val="0"/>
              </a:spcAft>
              <a:defRPr sz="2400">
                <a:solidFill>
                  <a:schemeClr val="tx2"/>
                </a:solidFill>
                <a:latin typeface="Arial Black" pitchFamily="34" charset="0"/>
                <a:cs typeface="Arial" charset="0"/>
              </a:defRPr>
            </a:lvl6pPr>
            <a:lvl7pPr marL="914400" algn="l" rtl="0" fontAlgn="base">
              <a:spcBef>
                <a:spcPct val="0"/>
              </a:spcBef>
              <a:spcAft>
                <a:spcPct val="0"/>
              </a:spcAft>
              <a:defRPr sz="2400">
                <a:solidFill>
                  <a:schemeClr val="tx2"/>
                </a:solidFill>
                <a:latin typeface="Arial Black" pitchFamily="34" charset="0"/>
                <a:cs typeface="Arial" charset="0"/>
              </a:defRPr>
            </a:lvl7pPr>
            <a:lvl8pPr marL="1371600" algn="l" rtl="0" fontAlgn="base">
              <a:spcBef>
                <a:spcPct val="0"/>
              </a:spcBef>
              <a:spcAft>
                <a:spcPct val="0"/>
              </a:spcAft>
              <a:defRPr sz="2400">
                <a:solidFill>
                  <a:schemeClr val="tx2"/>
                </a:solidFill>
                <a:latin typeface="Arial Black" pitchFamily="34" charset="0"/>
                <a:cs typeface="Arial" charset="0"/>
              </a:defRPr>
            </a:lvl8pPr>
            <a:lvl9pPr marL="1828800" algn="l" rtl="0" fontAlgn="base">
              <a:spcBef>
                <a:spcPct val="0"/>
              </a:spcBef>
              <a:spcAft>
                <a:spcPct val="0"/>
              </a:spcAft>
              <a:defRPr sz="2400">
                <a:solidFill>
                  <a:schemeClr val="tx2"/>
                </a:solidFill>
                <a:latin typeface="Arial Black" pitchFamily="34" charset="0"/>
                <a:cs typeface="Arial" charset="0"/>
              </a:defRPr>
            </a:lvl9pPr>
          </a:lstStyle>
          <a:p>
            <a:r>
              <a:rPr lang="en-NZ" kern="0" dirty="0">
                <a:solidFill>
                  <a:schemeClr val="tx1"/>
                </a:solidFill>
              </a:rPr>
              <a:t>Site Selection</a:t>
            </a:r>
            <a:r>
              <a:rPr lang="en-NZ" sz="2800" kern="0" dirty="0">
                <a:solidFill>
                  <a:schemeClr val="accent2"/>
                </a:solidFill>
              </a:rPr>
              <a:t/>
            </a:r>
            <a:br>
              <a:rPr lang="en-NZ" sz="2800" kern="0" dirty="0">
                <a:solidFill>
                  <a:schemeClr val="accent2"/>
                </a:solidFill>
              </a:rPr>
            </a:br>
            <a:endParaRPr lang="en-US" sz="2800" kern="0" dirty="0">
              <a:solidFill>
                <a:schemeClr val="accent2"/>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4217669812"/>
              </p:ext>
            </p:extLst>
          </p:nvPr>
        </p:nvGraphicFramePr>
        <p:xfrm>
          <a:off x="478466" y="746449"/>
          <a:ext cx="11399402" cy="5592418"/>
        </p:xfrm>
        <a:graphic>
          <a:graphicData uri="http://schemas.openxmlformats.org/drawingml/2006/table">
            <a:tbl>
              <a:tblPr firstRow="1" firstCol="1" bandRow="1"/>
              <a:tblGrid>
                <a:gridCol w="2887976">
                  <a:extLst>
                    <a:ext uri="{9D8B030D-6E8A-4147-A177-3AD203B41FA5}">
                      <a16:colId xmlns:a16="http://schemas.microsoft.com/office/drawing/2014/main" xmlns="" val="20000"/>
                    </a:ext>
                  </a:extLst>
                </a:gridCol>
                <a:gridCol w="4255713">
                  <a:extLst>
                    <a:ext uri="{9D8B030D-6E8A-4147-A177-3AD203B41FA5}">
                      <a16:colId xmlns:a16="http://schemas.microsoft.com/office/drawing/2014/main" xmlns="" val="20001"/>
                    </a:ext>
                  </a:extLst>
                </a:gridCol>
                <a:gridCol w="4255713">
                  <a:extLst>
                    <a:ext uri="{9D8B030D-6E8A-4147-A177-3AD203B41FA5}">
                      <a16:colId xmlns:a16="http://schemas.microsoft.com/office/drawing/2014/main" xmlns="" val="20002"/>
                    </a:ext>
                  </a:extLst>
                </a:gridCol>
              </a:tblGrid>
              <a:tr h="264890">
                <a:tc>
                  <a:txBody>
                    <a:bodyPr/>
                    <a:lstStyle/>
                    <a:p>
                      <a:pPr>
                        <a:lnSpc>
                          <a:spcPts val="1200"/>
                        </a:lnSpc>
                        <a:spcBef>
                          <a:spcPts val="600"/>
                        </a:spcBef>
                        <a:spcAft>
                          <a:spcPts val="600"/>
                        </a:spcAft>
                      </a:pPr>
                      <a:r>
                        <a:rPr lang="en-NZ"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Characteristic</a:t>
                      </a:r>
                      <a:endParaRPr lang="en-N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nchor="ctr">
                    <a:lnL w="12700" cap="flat" cmpd="sng" algn="ctr">
                      <a:solidFill>
                        <a:srgbClr val="80CFED"/>
                      </a:solidFill>
                      <a:prstDash val="solid"/>
                      <a:round/>
                      <a:headEnd type="none" w="med" len="med"/>
                      <a:tailEnd type="none" w="med" len="med"/>
                    </a:lnL>
                    <a:lnR>
                      <a:noFill/>
                    </a:lnR>
                    <a:lnT w="12700" cap="flat" cmpd="sng" algn="ctr">
                      <a:solidFill>
                        <a:srgbClr val="80CFED"/>
                      </a:solidFill>
                      <a:prstDash val="solid"/>
                      <a:round/>
                      <a:headEnd type="none" w="med" len="med"/>
                      <a:tailEnd type="none" w="med" len="med"/>
                    </a:lnT>
                    <a:lnB w="12700" cap="flat" cmpd="sng" algn="ctr">
                      <a:solidFill>
                        <a:srgbClr val="80CFED"/>
                      </a:solidFill>
                      <a:prstDash val="solid"/>
                      <a:round/>
                      <a:headEnd type="none" w="med" len="med"/>
                      <a:tailEnd type="none" w="med" len="med"/>
                    </a:lnB>
                    <a:solidFill>
                      <a:srgbClr val="80CFED"/>
                    </a:solidFill>
                  </a:tcPr>
                </a:tc>
                <a:tc>
                  <a:txBody>
                    <a:bodyPr/>
                    <a:lstStyle/>
                    <a:p>
                      <a:pPr algn="ctr">
                        <a:lnSpc>
                          <a:spcPts val="1200"/>
                        </a:lnSpc>
                        <a:spcBef>
                          <a:spcPts val="600"/>
                        </a:spcBef>
                        <a:spcAft>
                          <a:spcPts val="600"/>
                        </a:spcAft>
                      </a:pPr>
                      <a:r>
                        <a:rPr lang="en-NZ"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Barrington Street</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nchor="ctr">
                    <a:lnL>
                      <a:noFill/>
                    </a:lnL>
                    <a:lnR>
                      <a:noFill/>
                    </a:lnR>
                    <a:lnT w="12700" cap="flat" cmpd="sng" algn="ctr">
                      <a:solidFill>
                        <a:srgbClr val="80CFED"/>
                      </a:solidFill>
                      <a:prstDash val="solid"/>
                      <a:round/>
                      <a:headEnd type="none" w="med" len="med"/>
                      <a:tailEnd type="none" w="med" len="med"/>
                    </a:lnT>
                    <a:lnB w="12700" cap="flat" cmpd="sng" algn="ctr">
                      <a:solidFill>
                        <a:srgbClr val="80CFED"/>
                      </a:solidFill>
                      <a:prstDash val="solid"/>
                      <a:round/>
                      <a:headEnd type="none" w="med" len="med"/>
                      <a:tailEnd type="none" w="med" len="med"/>
                    </a:lnB>
                    <a:solidFill>
                      <a:srgbClr val="80CFED"/>
                    </a:solidFill>
                  </a:tcPr>
                </a:tc>
                <a:tc>
                  <a:txBody>
                    <a:bodyPr/>
                    <a:lstStyle/>
                    <a:p>
                      <a:pPr algn="ctr">
                        <a:lnSpc>
                          <a:spcPts val="1200"/>
                        </a:lnSpc>
                        <a:spcBef>
                          <a:spcPts val="600"/>
                        </a:spcBef>
                        <a:spcAft>
                          <a:spcPts val="600"/>
                        </a:spcAft>
                      </a:pPr>
                      <a:r>
                        <a:rPr lang="en-NZ"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Strickland Street</a:t>
                      </a:r>
                      <a:endParaRPr lang="en-NZ"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nchor="ctr">
                    <a:lnL>
                      <a:noFill/>
                    </a:lnL>
                    <a:lnR w="12700" cap="flat" cmpd="sng" algn="ctr">
                      <a:solidFill>
                        <a:srgbClr val="80CFED"/>
                      </a:solidFill>
                      <a:prstDash val="solid"/>
                      <a:round/>
                      <a:headEnd type="none" w="med" len="med"/>
                      <a:tailEnd type="none" w="med" len="med"/>
                    </a:lnR>
                    <a:lnT w="12700" cap="flat" cmpd="sng" algn="ctr">
                      <a:solidFill>
                        <a:srgbClr val="80CFED"/>
                      </a:solidFill>
                      <a:prstDash val="solid"/>
                      <a:round/>
                      <a:headEnd type="none" w="med" len="med"/>
                      <a:tailEnd type="none" w="med" len="med"/>
                    </a:lnT>
                    <a:lnB w="12700" cap="flat" cmpd="sng" algn="ctr">
                      <a:solidFill>
                        <a:srgbClr val="80CFED"/>
                      </a:solidFill>
                      <a:prstDash val="solid"/>
                      <a:round/>
                      <a:headEnd type="none" w="med" len="med"/>
                      <a:tailEnd type="none" w="med" len="med"/>
                    </a:lnB>
                    <a:solidFill>
                      <a:srgbClr val="80CFED"/>
                    </a:solidFill>
                  </a:tcPr>
                </a:tc>
                <a:extLst>
                  <a:ext uri="{0D108BD9-81ED-4DB2-BD59-A6C34878D82A}">
                    <a16:rowId xmlns:a16="http://schemas.microsoft.com/office/drawing/2014/main" xmlns="" val="10000"/>
                  </a:ext>
                </a:extLst>
              </a:tr>
              <a:tr h="556204">
                <a:tc>
                  <a:txBody>
                    <a:bodyPr/>
                    <a:lstStyle/>
                    <a:p>
                      <a:pPr>
                        <a:lnSpc>
                          <a:spcPts val="1200"/>
                        </a:lnSpc>
                        <a:spcBef>
                          <a:spcPts val="300"/>
                        </a:spcBef>
                        <a:spcAft>
                          <a:spcPts val="600"/>
                        </a:spcAft>
                      </a:pPr>
                      <a:endParaRPr lang="en-NZ" sz="1200" b="1"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spcBef>
                          <a:spcPts val="300"/>
                        </a:spcBef>
                        <a:spcAft>
                          <a:spcPts val="600"/>
                        </a:spcAft>
                      </a:pPr>
                      <a:r>
                        <a:rPr lang="en-NZ" sz="1200" b="1" dirty="0">
                          <a:effectLst/>
                          <a:latin typeface="Arial" panose="020B0604020202020204" pitchFamily="34" charset="0"/>
                          <a:ea typeface="Times New Roman" panose="02020603050405020304" pitchFamily="18" charset="0"/>
                          <a:cs typeface="Arial" panose="020B0604020202020204" pitchFamily="34" charset="0"/>
                        </a:rPr>
                        <a:t>Road Classification and AADT</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80CFED"/>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Minor Arterial </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14,970 </a:t>
                      </a:r>
                      <a:r>
                        <a:rPr lang="en-NZ" sz="1200" dirty="0" err="1">
                          <a:effectLst/>
                          <a:latin typeface="Arial" panose="020B0604020202020204" pitchFamily="34" charset="0"/>
                          <a:ea typeface="Times New Roman" panose="02020603050405020304" pitchFamily="18" charset="0"/>
                          <a:cs typeface="Arial" panose="020B0604020202020204" pitchFamily="34" charset="0"/>
                        </a:rPr>
                        <a:t>vpd</a:t>
                      </a:r>
                      <a:r>
                        <a:rPr lang="en-NZ" sz="1200" dirty="0">
                          <a:effectLst/>
                          <a:latin typeface="Arial" panose="020B0604020202020204" pitchFamily="34" charset="0"/>
                          <a:ea typeface="Times New Roman" panose="02020603050405020304" pitchFamily="18" charset="0"/>
                          <a:cs typeface="Arial" panose="020B0604020202020204" pitchFamily="34" charset="0"/>
                        </a:rPr>
                        <a:t> (August 2016)</a:t>
                      </a:r>
                      <a:r>
                        <a:rPr lang="en-NZ" sz="1200" baseline="30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80CFED"/>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600"/>
                        </a:spcAft>
                      </a:pPr>
                      <a:r>
                        <a:rPr lang="en-NZ" sz="1200">
                          <a:effectLst/>
                          <a:latin typeface="Arial" panose="020B0604020202020204" pitchFamily="34" charset="0"/>
                          <a:ea typeface="Times New Roman" panose="02020603050405020304" pitchFamily="18" charset="0"/>
                          <a:cs typeface="Arial" panose="020B0604020202020204" pitchFamily="34" charset="0"/>
                        </a:rPr>
                        <a:t>Collector Road</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600"/>
                        </a:spcAft>
                      </a:pPr>
                      <a:r>
                        <a:rPr lang="en-NZ" sz="1200">
                          <a:effectLst/>
                          <a:latin typeface="Arial" panose="020B0604020202020204" pitchFamily="34" charset="0"/>
                          <a:ea typeface="Times New Roman" panose="02020603050405020304" pitchFamily="18" charset="0"/>
                          <a:cs typeface="Arial" panose="020B0604020202020204" pitchFamily="34" charset="0"/>
                        </a:rPr>
                        <a:t>6,667 vpd (July 2017) </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80CFED"/>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extLst>
                  <a:ext uri="{0D108BD9-81ED-4DB2-BD59-A6C34878D82A}">
                    <a16:rowId xmlns:a16="http://schemas.microsoft.com/office/drawing/2014/main" xmlns="" val="10001"/>
                  </a:ext>
                </a:extLst>
              </a:tr>
              <a:tr h="602336">
                <a:tc>
                  <a:txBody>
                    <a:bodyPr/>
                    <a:lstStyle/>
                    <a:p>
                      <a:pPr>
                        <a:lnSpc>
                          <a:spcPts val="1200"/>
                        </a:lnSpc>
                        <a:spcBef>
                          <a:spcPts val="300"/>
                        </a:spcBef>
                        <a:spcAft>
                          <a:spcPts val="600"/>
                        </a:spcAft>
                      </a:pPr>
                      <a:r>
                        <a:rPr lang="en-NZ" sz="1200" b="1" dirty="0">
                          <a:effectLst/>
                          <a:latin typeface="Arial" panose="020B0604020202020204" pitchFamily="34" charset="0"/>
                          <a:ea typeface="Times New Roman" panose="02020603050405020304" pitchFamily="18" charset="0"/>
                          <a:cs typeface="Arial" panose="020B0604020202020204" pitchFamily="34" charset="0"/>
                        </a:rPr>
                        <a:t>Nearby Amenities</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600"/>
                        </a:spcAft>
                      </a:pPr>
                      <a:r>
                        <a:rPr lang="en-NZ" sz="1200">
                          <a:effectLst/>
                          <a:latin typeface="Arial" panose="020B0604020202020204" pitchFamily="34" charset="0"/>
                          <a:ea typeface="Times New Roman" panose="02020603050405020304" pitchFamily="18" charset="0"/>
                          <a:cs typeface="Arial" panose="020B0604020202020204" pitchFamily="34" charset="0"/>
                        </a:rPr>
                        <a:t>Barrington Mall and corner shops are located approximately 200m northwest of the site.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600"/>
                        </a:spcAft>
                      </a:pPr>
                      <a:r>
                        <a:rPr lang="en-NZ" sz="1200">
                          <a:effectLst/>
                          <a:latin typeface="Arial" panose="020B0604020202020204" pitchFamily="34" charset="0"/>
                          <a:ea typeface="Times New Roman" panose="02020603050405020304" pitchFamily="18" charset="0"/>
                          <a:cs typeface="Arial" panose="020B0604020202020204" pitchFamily="34" charset="0"/>
                        </a:rPr>
                        <a:t>An entrance to Bradford Park is located on the north-eastern side of Strickland Street, adjoining the signals.</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extLst>
                  <a:ext uri="{0D108BD9-81ED-4DB2-BD59-A6C34878D82A}">
                    <a16:rowId xmlns:a16="http://schemas.microsoft.com/office/drawing/2014/main" xmlns="" val="10002"/>
                  </a:ext>
                </a:extLst>
              </a:tr>
              <a:tr h="291449">
                <a:tc>
                  <a:txBody>
                    <a:bodyPr/>
                    <a:lstStyle/>
                    <a:p>
                      <a:pPr>
                        <a:lnSpc>
                          <a:spcPts val="1200"/>
                        </a:lnSpc>
                        <a:spcBef>
                          <a:spcPts val="300"/>
                        </a:spcBef>
                        <a:spcAft>
                          <a:spcPts val="600"/>
                        </a:spcAft>
                      </a:pPr>
                      <a:r>
                        <a:rPr lang="en-NZ" sz="1200" b="1">
                          <a:effectLst/>
                          <a:latin typeface="Arial" panose="020B0604020202020204" pitchFamily="34" charset="0"/>
                          <a:ea typeface="Times New Roman" panose="02020603050405020304" pitchFamily="18" charset="0"/>
                          <a:cs typeface="Arial" panose="020B0604020202020204" pitchFamily="34" charset="0"/>
                        </a:rPr>
                        <a:t>Adjacent Land Use</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Predominantly residential</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600"/>
                        </a:spcAft>
                      </a:pPr>
                      <a:r>
                        <a:rPr lang="en-NZ" sz="1200">
                          <a:effectLst/>
                          <a:latin typeface="Arial" panose="020B0604020202020204" pitchFamily="34" charset="0"/>
                          <a:ea typeface="Times New Roman" panose="02020603050405020304" pitchFamily="18" charset="0"/>
                          <a:cs typeface="Arial" panose="020B0604020202020204" pitchFamily="34" charset="0"/>
                        </a:rPr>
                        <a:t>Predominantly residential</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extLst>
                  <a:ext uri="{0D108BD9-81ED-4DB2-BD59-A6C34878D82A}">
                    <a16:rowId xmlns:a16="http://schemas.microsoft.com/office/drawing/2014/main" xmlns="" val="10003"/>
                  </a:ext>
                </a:extLst>
              </a:tr>
              <a:tr h="2334053">
                <a:tc>
                  <a:txBody>
                    <a:bodyPr/>
                    <a:lstStyle/>
                    <a:p>
                      <a:pPr>
                        <a:lnSpc>
                          <a:spcPts val="1200"/>
                        </a:lnSpc>
                        <a:spcBef>
                          <a:spcPts val="300"/>
                        </a:spcBef>
                        <a:spcAft>
                          <a:spcPts val="600"/>
                        </a:spcAft>
                      </a:pPr>
                      <a:r>
                        <a:rPr lang="en-NZ" sz="1200" b="1">
                          <a:effectLst/>
                          <a:latin typeface="Arial" panose="020B0604020202020204" pitchFamily="34" charset="0"/>
                          <a:ea typeface="Times New Roman" panose="02020603050405020304" pitchFamily="18" charset="0"/>
                          <a:cs typeface="Arial" panose="020B0604020202020204" pitchFamily="34" charset="0"/>
                        </a:rPr>
                        <a:t>MCR</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The Quarryman’s Trail MCR runs from Roker Street via a shared path to Barrington Street. The route crosses Barrington Street midblock and continues west on Strauss Place via a neighbourhood greenway.</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Predicted to cater for 1,900 cyclists per day (2031).</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The Quarryman’s Trail MCR runs along Strickland Street via a one-way separated facility. The route crosses Strickland Street midblock and continues west on Roker Street via a neighbourhood greenway.</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Predicted to cater for 1,900 cyclists per day (2031).</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Strickland Street is a popular cycle commuter route and forms part of the future potential Southern Lights MCR which is predicted to cater for 900 cyclists per day (2031).</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extLst>
                  <a:ext uri="{0D108BD9-81ED-4DB2-BD59-A6C34878D82A}">
                    <a16:rowId xmlns:a16="http://schemas.microsoft.com/office/drawing/2014/main" xmlns="" val="10004"/>
                  </a:ext>
                </a:extLst>
              </a:tr>
              <a:tr h="941150">
                <a:tc>
                  <a:txBody>
                    <a:bodyPr/>
                    <a:lstStyle/>
                    <a:p>
                      <a:pPr>
                        <a:lnSpc>
                          <a:spcPts val="1200"/>
                        </a:lnSpc>
                        <a:spcBef>
                          <a:spcPts val="300"/>
                        </a:spcBef>
                        <a:spcAft>
                          <a:spcPts val="600"/>
                        </a:spcAft>
                      </a:pPr>
                      <a:r>
                        <a:rPr lang="en-NZ" sz="1200" b="1">
                          <a:effectLst/>
                          <a:latin typeface="Arial" panose="020B0604020202020204" pitchFamily="34" charset="0"/>
                          <a:ea typeface="Times New Roman" panose="02020603050405020304" pitchFamily="18" charset="0"/>
                          <a:cs typeface="Arial" panose="020B0604020202020204" pitchFamily="34" charset="0"/>
                        </a:rPr>
                        <a:t>Signal </a:t>
                      </a:r>
                      <a:endParaRPr lang="en-NZ"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Two-aspect with combined pedestrian and cycle aspect, dia. 300mm.</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Co-ordinated with Barrington/Milton traffic signals.</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tc>
                  <a:txBody>
                    <a:bodyPr/>
                    <a:lstStyle/>
                    <a:p>
                      <a:pPr>
                        <a:lnSpc>
                          <a:spcPts val="1200"/>
                        </a:lnSpc>
                        <a:spcBef>
                          <a:spcPts val="300"/>
                        </a:spcBef>
                        <a:spcAft>
                          <a:spcPts val="12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Two-aspect with combined pedestrian and cycle aspect, dia. 200mm.</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Co-ordinated with Strickland/Milton traffic signals.</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solidFill>
                      <a:srgbClr val="E5F5FB"/>
                    </a:solidFill>
                  </a:tcPr>
                </a:tc>
                <a:extLst>
                  <a:ext uri="{0D108BD9-81ED-4DB2-BD59-A6C34878D82A}">
                    <a16:rowId xmlns:a16="http://schemas.microsoft.com/office/drawing/2014/main" xmlns="" val="10005"/>
                  </a:ext>
                </a:extLst>
              </a:tr>
              <a:tr h="602336">
                <a:tc>
                  <a:txBody>
                    <a:bodyPr/>
                    <a:lstStyle/>
                    <a:p>
                      <a:pPr>
                        <a:lnSpc>
                          <a:spcPts val="1200"/>
                        </a:lnSpc>
                        <a:spcBef>
                          <a:spcPts val="300"/>
                        </a:spcBef>
                        <a:spcAft>
                          <a:spcPts val="600"/>
                        </a:spcAft>
                      </a:pPr>
                      <a:r>
                        <a:rPr lang="en-NZ" sz="1200" b="1" dirty="0">
                          <a:effectLst/>
                          <a:latin typeface="Arial" panose="020B0604020202020204" pitchFamily="34" charset="0"/>
                          <a:ea typeface="Times New Roman" panose="02020603050405020304" pitchFamily="18" charset="0"/>
                          <a:cs typeface="Arial" panose="020B0604020202020204" pitchFamily="34" charset="0"/>
                        </a:rPr>
                        <a:t>Signal Phasing</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Two phase intersection, Barrington Street and the pedestrian/cycle phase. There is also an All Red phase.</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tc>
                  <a:txBody>
                    <a:bodyPr/>
                    <a:lstStyle/>
                    <a:p>
                      <a:pPr>
                        <a:lnSpc>
                          <a:spcPts val="1200"/>
                        </a:lnSpc>
                        <a:spcBef>
                          <a:spcPts val="300"/>
                        </a:spcBef>
                        <a:spcAft>
                          <a:spcPts val="600"/>
                        </a:spcAft>
                      </a:pPr>
                      <a:r>
                        <a:rPr lang="en-NZ" sz="1200" dirty="0">
                          <a:effectLst/>
                          <a:latin typeface="Arial" panose="020B0604020202020204" pitchFamily="34" charset="0"/>
                          <a:ea typeface="Times New Roman" panose="02020603050405020304" pitchFamily="18" charset="0"/>
                          <a:cs typeface="Arial" panose="020B0604020202020204" pitchFamily="34" charset="0"/>
                        </a:rPr>
                        <a:t>Two phase intersection, Strickland Street and the pedestrian/cycle phase. There is also an All Red phase.</a:t>
                      </a:r>
                      <a:endParaRPr lang="en-NZ"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46" marR="51746" marT="0" marB="0">
                    <a:lnL w="12700" cap="flat" cmpd="sng" algn="ctr">
                      <a:solidFill>
                        <a:srgbClr val="B2E2F4"/>
                      </a:solidFill>
                      <a:prstDash val="solid"/>
                      <a:round/>
                      <a:headEnd type="none" w="med" len="med"/>
                      <a:tailEnd type="none" w="med" len="med"/>
                    </a:lnL>
                    <a:lnR w="12700" cap="flat" cmpd="sng" algn="ctr">
                      <a:solidFill>
                        <a:srgbClr val="B2E2F4"/>
                      </a:solidFill>
                      <a:prstDash val="solid"/>
                      <a:round/>
                      <a:headEnd type="none" w="med" len="med"/>
                      <a:tailEnd type="none" w="med" len="med"/>
                    </a:lnR>
                    <a:lnT w="12700" cap="flat" cmpd="sng" algn="ctr">
                      <a:solidFill>
                        <a:srgbClr val="B2E2F4"/>
                      </a:solidFill>
                      <a:prstDash val="solid"/>
                      <a:round/>
                      <a:headEnd type="none" w="med" len="med"/>
                      <a:tailEnd type="none" w="med" len="med"/>
                    </a:lnT>
                    <a:lnB w="12700" cap="flat" cmpd="sng" algn="ctr">
                      <a:solidFill>
                        <a:srgbClr val="B2E2F4"/>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5" name="Rectangle 13"/>
          <p:cNvSpPr>
            <a:spLocks noChangeArrowheads="1"/>
          </p:cNvSpPr>
          <p:nvPr/>
        </p:nvSpPr>
        <p:spPr bwMode="auto">
          <a:xfrm>
            <a:off x="3819525" y="1189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800" b="0" i="0" u="none" strike="noStrike" cap="none" normalizeH="0" baseline="0">
                <a:ln>
                  <a:noFill/>
                </a:ln>
                <a:solidFill>
                  <a:schemeClr val="tx1"/>
                </a:solidFill>
                <a:effectLst/>
                <a:latin typeface="Arial" panose="020B0604020202020204" pitchFamily="34" charset="0"/>
              </a:rPr>
              <a:t/>
            </a:r>
            <a:br>
              <a:rPr kumimoji="0" lang="en-NZ" altLang="en-US" sz="1800" b="0" i="0" u="none" strike="noStrike" cap="none" normalizeH="0" baseline="0">
                <a:ln>
                  <a:noFill/>
                </a:ln>
                <a:solidFill>
                  <a:schemeClr val="tx1"/>
                </a:solidFill>
                <a:effectLst/>
                <a:latin typeface="Arial" panose="020B0604020202020204" pitchFamily="34" charset="0"/>
              </a:rPr>
            </a:br>
            <a:endParaRPr kumimoji="0" lang="en-NZ"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398896" y="6310409"/>
            <a:ext cx="1491772" cy="508482"/>
          </a:xfrm>
          <a:prstGeom prst="rect">
            <a:avLst/>
          </a:prstGeom>
        </p:spPr>
      </p:pic>
    </p:spTree>
    <p:extLst>
      <p:ext uri="{BB962C8B-B14F-4D97-AF65-F5344CB8AC3E}">
        <p14:creationId xmlns:p14="http://schemas.microsoft.com/office/powerpoint/2010/main" val="18517968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98895" y="326213"/>
            <a:ext cx="10972800" cy="1143000"/>
          </a:xfrm>
        </p:spPr>
        <p:txBody>
          <a:bodyPr/>
          <a:lstStyle/>
          <a:p>
            <a:r>
              <a:rPr lang="en-AU" dirty="0"/>
              <a:t>Traffic Signal Operation &amp; Effects</a:t>
            </a:r>
          </a:p>
        </p:txBody>
      </p:sp>
      <p:sp>
        <p:nvSpPr>
          <p:cNvPr id="2" name="Rectangle 1"/>
          <p:cNvSpPr/>
          <p:nvPr/>
        </p:nvSpPr>
        <p:spPr>
          <a:xfrm>
            <a:off x="478466" y="1275135"/>
            <a:ext cx="6323550" cy="4893647"/>
          </a:xfrm>
          <a:prstGeom prst="rect">
            <a:avLst/>
          </a:prstGeom>
        </p:spPr>
        <p:txBody>
          <a:bodyPr wrap="square">
            <a:spAutoFit/>
          </a:bodyPr>
          <a:lstStyle/>
          <a:p>
            <a:r>
              <a:rPr lang="en-AU" dirty="0"/>
              <a:t>Combined two-aspect signals are based on the traditional pedestrian signals</a:t>
            </a:r>
          </a:p>
          <a:p>
            <a:endParaRPr lang="en-AU" dirty="0"/>
          </a:p>
          <a:p>
            <a:r>
              <a:rPr lang="en-AU" dirty="0"/>
              <a:t>Green time for cyclists will be based on pedestrian walking speeds and less than the traditional cyclist green time</a:t>
            </a:r>
          </a:p>
          <a:p>
            <a:endParaRPr lang="en-AU" dirty="0"/>
          </a:p>
          <a:p>
            <a:r>
              <a:rPr lang="en-AU" dirty="0"/>
              <a:t>The effect of this reduction in green time will reduce cyclist crossing time from around 10 seconds to 6 seconds</a:t>
            </a:r>
          </a:p>
          <a:p>
            <a:endParaRPr lang="en-AU" dirty="0"/>
          </a:p>
          <a:p>
            <a:r>
              <a:rPr lang="en-AU" dirty="0"/>
              <a:t>This results in a reduction in level of service due to cyclists not being permitted to start crossing the road at commencement of the flashing red phase</a:t>
            </a:r>
          </a:p>
          <a:p>
            <a:pPr marL="285750" indent="-285750">
              <a:buFont typeface="Arial" panose="020B0604020202020204" pitchFamily="34" charset="0"/>
              <a:buChar char="•"/>
            </a:pPr>
            <a:endParaRPr lang="en-AU" dirty="0"/>
          </a:p>
          <a:p>
            <a:endParaRPr lang="en-AU"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pic>
        <p:nvPicPr>
          <p:cNvPr id="5" name="Picture 4"/>
          <p:cNvPicPr>
            <a:picLocks noChangeAspect="1"/>
          </p:cNvPicPr>
          <p:nvPr/>
        </p:nvPicPr>
        <p:blipFill>
          <a:blip r:embed="rId4"/>
          <a:stretch>
            <a:fillRect/>
          </a:stretch>
        </p:blipFill>
        <p:spPr>
          <a:xfrm>
            <a:off x="6802016" y="3521904"/>
            <a:ext cx="2801808" cy="2028651"/>
          </a:xfrm>
          <a:prstGeom prst="rect">
            <a:avLst/>
          </a:prstGeom>
        </p:spPr>
      </p:pic>
      <p:pic>
        <p:nvPicPr>
          <p:cNvPr id="6" name="Picture 5"/>
          <p:cNvPicPr>
            <a:picLocks noChangeAspect="1"/>
          </p:cNvPicPr>
          <p:nvPr/>
        </p:nvPicPr>
        <p:blipFill rotWithShape="1">
          <a:blip r:embed="rId5"/>
          <a:srcRect l="1182" b="1472"/>
          <a:stretch/>
        </p:blipFill>
        <p:spPr>
          <a:xfrm>
            <a:off x="6802016" y="757673"/>
            <a:ext cx="3897999" cy="2498712"/>
          </a:xfrm>
          <a:prstGeom prst="rect">
            <a:avLst/>
          </a:prstGeom>
        </p:spPr>
      </p:pic>
    </p:spTree>
    <p:extLst>
      <p:ext uri="{BB962C8B-B14F-4D97-AF65-F5344CB8AC3E}">
        <p14:creationId xmlns:p14="http://schemas.microsoft.com/office/powerpoint/2010/main" val="16548088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219765" y="6476104"/>
            <a:ext cx="1360519" cy="27969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a:p>
        </p:txBody>
      </p:sp>
      <p:pic>
        <p:nvPicPr>
          <p:cNvPr id="10" name="Picture 9"/>
          <p:cNvPicPr>
            <a:picLocks noChangeAspect="1"/>
          </p:cNvPicPr>
          <p:nvPr/>
        </p:nvPicPr>
        <p:blipFill>
          <a:blip r:embed="rId3"/>
          <a:stretch>
            <a:fillRect/>
          </a:stretch>
        </p:blipFill>
        <p:spPr>
          <a:xfrm>
            <a:off x="398895" y="5828427"/>
            <a:ext cx="2493162" cy="940898"/>
          </a:xfrm>
          <a:prstGeom prst="rect">
            <a:avLst/>
          </a:prstGeom>
        </p:spPr>
      </p:pic>
      <p:pic>
        <p:nvPicPr>
          <p:cNvPr id="3" name="Picture 2"/>
          <p:cNvPicPr>
            <a:picLocks noChangeAspect="1"/>
          </p:cNvPicPr>
          <p:nvPr/>
        </p:nvPicPr>
        <p:blipFill>
          <a:blip r:embed="rId4"/>
          <a:stretch>
            <a:fillRect/>
          </a:stretch>
        </p:blipFill>
        <p:spPr>
          <a:xfrm>
            <a:off x="3241438" y="300230"/>
            <a:ext cx="5709124" cy="5447427"/>
          </a:xfrm>
          <a:prstGeom prst="rect">
            <a:avLst/>
          </a:prstGeom>
        </p:spPr>
      </p:pic>
    </p:spTree>
    <p:extLst>
      <p:ext uri="{BB962C8B-B14F-4D97-AF65-F5344CB8AC3E}">
        <p14:creationId xmlns:p14="http://schemas.microsoft.com/office/powerpoint/2010/main" val="739588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HD 2011 Presentation_TEMPLATE">
  <a:themeElements>
    <a:clrScheme name="sma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fontScheme name="small picture master">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all picture master 1">
        <a:dk1>
          <a:srgbClr val="000000"/>
        </a:dk1>
        <a:lt1>
          <a:srgbClr val="FFFFFF"/>
        </a:lt1>
        <a:dk2>
          <a:srgbClr val="000000"/>
        </a:dk2>
        <a:lt2>
          <a:srgbClr val="808080"/>
        </a:lt2>
        <a:accent1>
          <a:srgbClr val="0065A4"/>
        </a:accent1>
        <a:accent2>
          <a:srgbClr val="8DC63F"/>
        </a:accent2>
        <a:accent3>
          <a:srgbClr val="FFFFFF"/>
        </a:accent3>
        <a:accent4>
          <a:srgbClr val="000000"/>
        </a:accent4>
        <a:accent5>
          <a:srgbClr val="AAB8CF"/>
        </a:accent5>
        <a:accent6>
          <a:srgbClr val="7FB338"/>
        </a:accent6>
        <a:hlink>
          <a:srgbClr val="E50E63"/>
        </a:hlink>
        <a:folHlink>
          <a:srgbClr val="FFDE40"/>
        </a:folHlink>
      </a:clrScheme>
      <a:clrMap bg1="lt1" tx1="dk1" bg2="lt2" tx2="dk2" accent1="accent1" accent2="accent2" accent3="accent3" accent4="accent4" accent5="accent5" accent6="accent6" hlink="hlink" folHlink="folHlink"/>
    </a:extraClrScheme>
    <a:extraClrScheme>
      <a:clrScheme name="sma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clrMap bg1="lt1" tx1="dk1" bg2="lt2" tx2="dk2" accent1="accent1" accent2="accent2" accent3="accent3" accent4="accent4" accent5="accent5" accent6="accent6" hlink="hlink" folHlink="folHlink"/>
    </a:extraClrScheme>
    <a:extraClrScheme>
      <a:clrScheme name="small picture master 3">
        <a:dk1>
          <a:srgbClr val="000000"/>
        </a:dk1>
        <a:lt1>
          <a:srgbClr val="FFFFFF"/>
        </a:lt1>
        <a:dk2>
          <a:srgbClr val="000000"/>
        </a:dk2>
        <a:lt2>
          <a:srgbClr val="808080"/>
        </a:lt2>
        <a:accent1>
          <a:srgbClr val="A7A9AC"/>
        </a:accent1>
        <a:accent2>
          <a:srgbClr val="C0C9CA"/>
        </a:accent2>
        <a:accent3>
          <a:srgbClr val="FFFFFF"/>
        </a:accent3>
        <a:accent4>
          <a:srgbClr val="000000"/>
        </a:accent4>
        <a:accent5>
          <a:srgbClr val="D0D1D2"/>
        </a:accent5>
        <a:accent6>
          <a:srgbClr val="AEB6B7"/>
        </a:accent6>
        <a:hlink>
          <a:srgbClr val="D1D2D4"/>
        </a:hlink>
        <a:folHlink>
          <a:srgbClr val="E7E7E8"/>
        </a:folHlink>
      </a:clrScheme>
      <a:clrMap bg1="lt1" tx1="dk1" bg2="lt2" tx2="dk2" accent1="accent1" accent2="accent2" accent3="accent3" accent4="accent4" accent5="accent5" accent6="accent6" hlink="hlink" folHlink="folHlink"/>
    </a:extraClrScheme>
    <a:extraClrScheme>
      <a:clrScheme name="small picture master 4">
        <a:dk1>
          <a:srgbClr val="000000"/>
        </a:dk1>
        <a:lt1>
          <a:srgbClr val="FFFFFF"/>
        </a:lt1>
        <a:dk2>
          <a:srgbClr val="000000"/>
        </a:dk2>
        <a:lt2>
          <a:srgbClr val="808080"/>
        </a:lt2>
        <a:accent1>
          <a:srgbClr val="8DC63F"/>
        </a:accent1>
        <a:accent2>
          <a:srgbClr val="A9D56F"/>
        </a:accent2>
        <a:accent3>
          <a:srgbClr val="FFFFFF"/>
        </a:accent3>
        <a:accent4>
          <a:srgbClr val="000000"/>
        </a:accent4>
        <a:accent5>
          <a:srgbClr val="C5DFAF"/>
        </a:accent5>
        <a:accent6>
          <a:srgbClr val="99C164"/>
        </a:accent6>
        <a:hlink>
          <a:srgbClr val="C6E39F"/>
        </a:hlink>
        <a:folHlink>
          <a:srgbClr val="E2F1CF"/>
        </a:folHlink>
      </a:clrScheme>
      <a:clrMap bg1="lt1" tx1="dk1" bg2="lt2" tx2="dk2" accent1="accent1" accent2="accent2" accent3="accent3" accent4="accent4" accent5="accent5" accent6="accent6" hlink="hlink" folHlink="folHlink"/>
    </a:extraClrScheme>
    <a:extraClrScheme>
      <a:clrScheme name="small picture master 5">
        <a:dk1>
          <a:srgbClr val="000000"/>
        </a:dk1>
        <a:lt1>
          <a:srgbClr val="FFFFFF"/>
        </a:lt1>
        <a:dk2>
          <a:srgbClr val="000000"/>
        </a:dk2>
        <a:lt2>
          <a:srgbClr val="808080"/>
        </a:lt2>
        <a:accent1>
          <a:srgbClr val="E50E63"/>
        </a:accent1>
        <a:accent2>
          <a:srgbClr val="EB4A8A"/>
        </a:accent2>
        <a:accent3>
          <a:srgbClr val="FFFFFF"/>
        </a:accent3>
        <a:accent4>
          <a:srgbClr val="000000"/>
        </a:accent4>
        <a:accent5>
          <a:srgbClr val="F0AAB7"/>
        </a:accent5>
        <a:accent6>
          <a:srgbClr val="D5427D"/>
        </a:accent6>
        <a:hlink>
          <a:srgbClr val="F095A2"/>
        </a:hlink>
        <a:folHlink>
          <a:srgbClr val="F8C3D8"/>
        </a:folHlink>
      </a:clrScheme>
      <a:clrMap bg1="lt1" tx1="dk1" bg2="lt2" tx2="dk2" accent1="accent1" accent2="accent2" accent3="accent3" accent4="accent4" accent5="accent5" accent6="accent6" hlink="hlink" folHlink="folHlink"/>
    </a:extraClrScheme>
    <a:extraClrScheme>
      <a:clrScheme name="small picture master 6">
        <a:dk1>
          <a:srgbClr val="000000"/>
        </a:dk1>
        <a:lt1>
          <a:srgbClr val="FFFFFF"/>
        </a:lt1>
        <a:dk2>
          <a:srgbClr val="000000"/>
        </a:dk2>
        <a:lt2>
          <a:srgbClr val="808080"/>
        </a:lt2>
        <a:accent1>
          <a:srgbClr val="FFD200"/>
        </a:accent1>
        <a:accent2>
          <a:srgbClr val="FFDE40"/>
        </a:accent2>
        <a:accent3>
          <a:srgbClr val="FFFFFF"/>
        </a:accent3>
        <a:accent4>
          <a:srgbClr val="000000"/>
        </a:accent4>
        <a:accent5>
          <a:srgbClr val="FFE5AA"/>
        </a:accent5>
        <a:accent6>
          <a:srgbClr val="E7C939"/>
        </a:accent6>
        <a:hlink>
          <a:srgbClr val="FFE980"/>
        </a:hlink>
        <a:folHlink>
          <a:srgbClr val="FFF4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icture master">
  <a:themeElements>
    <a:clrScheme name="fu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fontScheme name="full picture master">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picture master 1">
        <a:dk1>
          <a:srgbClr val="000000"/>
        </a:dk1>
        <a:lt1>
          <a:srgbClr val="FFFFFF"/>
        </a:lt1>
        <a:dk2>
          <a:srgbClr val="000000"/>
        </a:dk2>
        <a:lt2>
          <a:srgbClr val="808080"/>
        </a:lt2>
        <a:accent1>
          <a:srgbClr val="0065A4"/>
        </a:accent1>
        <a:accent2>
          <a:srgbClr val="8DC63F"/>
        </a:accent2>
        <a:accent3>
          <a:srgbClr val="FFFFFF"/>
        </a:accent3>
        <a:accent4>
          <a:srgbClr val="000000"/>
        </a:accent4>
        <a:accent5>
          <a:srgbClr val="AAB8CF"/>
        </a:accent5>
        <a:accent6>
          <a:srgbClr val="7FB338"/>
        </a:accent6>
        <a:hlink>
          <a:srgbClr val="E50E63"/>
        </a:hlink>
        <a:folHlink>
          <a:srgbClr val="FFDE40"/>
        </a:folHlink>
      </a:clrScheme>
      <a:clrMap bg1="lt1" tx1="dk1" bg2="lt2" tx2="dk2" accent1="accent1" accent2="accent2" accent3="accent3" accent4="accent4" accent5="accent5" accent6="accent6" hlink="hlink" folHlink="folHlink"/>
    </a:extraClrScheme>
    <a:extraClrScheme>
      <a:clrScheme name="fu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clrMap bg1="lt1" tx1="dk1" bg2="lt2" tx2="dk2" accent1="accent1" accent2="accent2" accent3="accent3" accent4="accent4" accent5="accent5" accent6="accent6" hlink="hlink" folHlink="folHlink"/>
    </a:extraClrScheme>
    <a:extraClrScheme>
      <a:clrScheme name="full picture master 3">
        <a:dk1>
          <a:srgbClr val="000000"/>
        </a:dk1>
        <a:lt1>
          <a:srgbClr val="FFFFFF"/>
        </a:lt1>
        <a:dk2>
          <a:srgbClr val="000000"/>
        </a:dk2>
        <a:lt2>
          <a:srgbClr val="808080"/>
        </a:lt2>
        <a:accent1>
          <a:srgbClr val="A7A9AC"/>
        </a:accent1>
        <a:accent2>
          <a:srgbClr val="C0C9CA"/>
        </a:accent2>
        <a:accent3>
          <a:srgbClr val="FFFFFF"/>
        </a:accent3>
        <a:accent4>
          <a:srgbClr val="000000"/>
        </a:accent4>
        <a:accent5>
          <a:srgbClr val="D0D1D2"/>
        </a:accent5>
        <a:accent6>
          <a:srgbClr val="AEB6B7"/>
        </a:accent6>
        <a:hlink>
          <a:srgbClr val="D1D2D4"/>
        </a:hlink>
        <a:folHlink>
          <a:srgbClr val="E7E7E8"/>
        </a:folHlink>
      </a:clrScheme>
      <a:clrMap bg1="lt1" tx1="dk1" bg2="lt2" tx2="dk2" accent1="accent1" accent2="accent2" accent3="accent3" accent4="accent4" accent5="accent5" accent6="accent6" hlink="hlink" folHlink="folHlink"/>
    </a:extraClrScheme>
    <a:extraClrScheme>
      <a:clrScheme name="full picture master 4">
        <a:dk1>
          <a:srgbClr val="000000"/>
        </a:dk1>
        <a:lt1>
          <a:srgbClr val="FFFFFF"/>
        </a:lt1>
        <a:dk2>
          <a:srgbClr val="000000"/>
        </a:dk2>
        <a:lt2>
          <a:srgbClr val="808080"/>
        </a:lt2>
        <a:accent1>
          <a:srgbClr val="8DC63F"/>
        </a:accent1>
        <a:accent2>
          <a:srgbClr val="A9D56F"/>
        </a:accent2>
        <a:accent3>
          <a:srgbClr val="FFFFFF"/>
        </a:accent3>
        <a:accent4>
          <a:srgbClr val="000000"/>
        </a:accent4>
        <a:accent5>
          <a:srgbClr val="C5DFAF"/>
        </a:accent5>
        <a:accent6>
          <a:srgbClr val="99C164"/>
        </a:accent6>
        <a:hlink>
          <a:srgbClr val="C6E39F"/>
        </a:hlink>
        <a:folHlink>
          <a:srgbClr val="E2F1CF"/>
        </a:folHlink>
      </a:clrScheme>
      <a:clrMap bg1="lt1" tx1="dk1" bg2="lt2" tx2="dk2" accent1="accent1" accent2="accent2" accent3="accent3" accent4="accent4" accent5="accent5" accent6="accent6" hlink="hlink" folHlink="folHlink"/>
    </a:extraClrScheme>
    <a:extraClrScheme>
      <a:clrScheme name="full picture master 5">
        <a:dk1>
          <a:srgbClr val="000000"/>
        </a:dk1>
        <a:lt1>
          <a:srgbClr val="FFFFFF"/>
        </a:lt1>
        <a:dk2>
          <a:srgbClr val="000000"/>
        </a:dk2>
        <a:lt2>
          <a:srgbClr val="808080"/>
        </a:lt2>
        <a:accent1>
          <a:srgbClr val="E50E63"/>
        </a:accent1>
        <a:accent2>
          <a:srgbClr val="EB4A8A"/>
        </a:accent2>
        <a:accent3>
          <a:srgbClr val="FFFFFF"/>
        </a:accent3>
        <a:accent4>
          <a:srgbClr val="000000"/>
        </a:accent4>
        <a:accent5>
          <a:srgbClr val="F0AAB7"/>
        </a:accent5>
        <a:accent6>
          <a:srgbClr val="D5427D"/>
        </a:accent6>
        <a:hlink>
          <a:srgbClr val="F095A2"/>
        </a:hlink>
        <a:folHlink>
          <a:srgbClr val="F8C3D8"/>
        </a:folHlink>
      </a:clrScheme>
      <a:clrMap bg1="lt1" tx1="dk1" bg2="lt2" tx2="dk2" accent1="accent1" accent2="accent2" accent3="accent3" accent4="accent4" accent5="accent5" accent6="accent6" hlink="hlink" folHlink="folHlink"/>
    </a:extraClrScheme>
    <a:extraClrScheme>
      <a:clrScheme name="full picture master 6">
        <a:dk1>
          <a:srgbClr val="000000"/>
        </a:dk1>
        <a:lt1>
          <a:srgbClr val="FFFFFF"/>
        </a:lt1>
        <a:dk2>
          <a:srgbClr val="000000"/>
        </a:dk2>
        <a:lt2>
          <a:srgbClr val="808080"/>
        </a:lt2>
        <a:accent1>
          <a:srgbClr val="FFD200"/>
        </a:accent1>
        <a:accent2>
          <a:srgbClr val="FFDE40"/>
        </a:accent2>
        <a:accent3>
          <a:srgbClr val="FFFFFF"/>
        </a:accent3>
        <a:accent4>
          <a:srgbClr val="000000"/>
        </a:accent4>
        <a:accent5>
          <a:srgbClr val="FFE5AA"/>
        </a:accent5>
        <a:accent6>
          <a:srgbClr val="E7C939"/>
        </a:accent6>
        <a:hlink>
          <a:srgbClr val="FFE980"/>
        </a:hlink>
        <a:folHlink>
          <a:srgbClr val="FFF4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header">
  <a:themeElements>
    <a:clrScheme name="section head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fontScheme name="section header">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tion header 1">
        <a:dk1>
          <a:srgbClr val="000000"/>
        </a:dk1>
        <a:lt1>
          <a:srgbClr val="FFFFFF"/>
        </a:lt1>
        <a:dk2>
          <a:srgbClr val="000000"/>
        </a:dk2>
        <a:lt2>
          <a:srgbClr val="808080"/>
        </a:lt2>
        <a:accent1>
          <a:srgbClr val="0065A4"/>
        </a:accent1>
        <a:accent2>
          <a:srgbClr val="8DC63F"/>
        </a:accent2>
        <a:accent3>
          <a:srgbClr val="FFFFFF"/>
        </a:accent3>
        <a:accent4>
          <a:srgbClr val="000000"/>
        </a:accent4>
        <a:accent5>
          <a:srgbClr val="AAB8CF"/>
        </a:accent5>
        <a:accent6>
          <a:srgbClr val="7FB338"/>
        </a:accent6>
        <a:hlink>
          <a:srgbClr val="E50E63"/>
        </a:hlink>
        <a:folHlink>
          <a:srgbClr val="FFDE40"/>
        </a:folHlink>
      </a:clrScheme>
      <a:clrMap bg1="lt1" tx1="dk1" bg2="lt2" tx2="dk2" accent1="accent1" accent2="accent2" accent3="accent3" accent4="accent4" accent5="accent5" accent6="accent6" hlink="hlink" folHlink="folHlink"/>
    </a:extraClrScheme>
    <a:extraClrScheme>
      <a:clrScheme name="section head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clrMap bg1="lt1" tx1="dk1" bg2="lt2" tx2="dk2" accent1="accent1" accent2="accent2" accent3="accent3" accent4="accent4" accent5="accent5" accent6="accent6" hlink="hlink" folHlink="folHlink"/>
    </a:extraClrScheme>
    <a:extraClrScheme>
      <a:clrScheme name="section header 3">
        <a:dk1>
          <a:srgbClr val="000000"/>
        </a:dk1>
        <a:lt1>
          <a:srgbClr val="FFFFFF"/>
        </a:lt1>
        <a:dk2>
          <a:srgbClr val="000000"/>
        </a:dk2>
        <a:lt2>
          <a:srgbClr val="808080"/>
        </a:lt2>
        <a:accent1>
          <a:srgbClr val="A7A9AC"/>
        </a:accent1>
        <a:accent2>
          <a:srgbClr val="C0C9CA"/>
        </a:accent2>
        <a:accent3>
          <a:srgbClr val="FFFFFF"/>
        </a:accent3>
        <a:accent4>
          <a:srgbClr val="000000"/>
        </a:accent4>
        <a:accent5>
          <a:srgbClr val="D0D1D2"/>
        </a:accent5>
        <a:accent6>
          <a:srgbClr val="AEB6B7"/>
        </a:accent6>
        <a:hlink>
          <a:srgbClr val="D1D2D4"/>
        </a:hlink>
        <a:folHlink>
          <a:srgbClr val="E7E7E8"/>
        </a:folHlink>
      </a:clrScheme>
      <a:clrMap bg1="lt1" tx1="dk1" bg2="lt2" tx2="dk2" accent1="accent1" accent2="accent2" accent3="accent3" accent4="accent4" accent5="accent5" accent6="accent6" hlink="hlink" folHlink="folHlink"/>
    </a:extraClrScheme>
    <a:extraClrScheme>
      <a:clrScheme name="section header 4">
        <a:dk1>
          <a:srgbClr val="000000"/>
        </a:dk1>
        <a:lt1>
          <a:srgbClr val="FFFFFF"/>
        </a:lt1>
        <a:dk2>
          <a:srgbClr val="000000"/>
        </a:dk2>
        <a:lt2>
          <a:srgbClr val="808080"/>
        </a:lt2>
        <a:accent1>
          <a:srgbClr val="8DC63F"/>
        </a:accent1>
        <a:accent2>
          <a:srgbClr val="A9D56F"/>
        </a:accent2>
        <a:accent3>
          <a:srgbClr val="FFFFFF"/>
        </a:accent3>
        <a:accent4>
          <a:srgbClr val="000000"/>
        </a:accent4>
        <a:accent5>
          <a:srgbClr val="C5DFAF"/>
        </a:accent5>
        <a:accent6>
          <a:srgbClr val="99C164"/>
        </a:accent6>
        <a:hlink>
          <a:srgbClr val="C6E39F"/>
        </a:hlink>
        <a:folHlink>
          <a:srgbClr val="E2F1CF"/>
        </a:folHlink>
      </a:clrScheme>
      <a:clrMap bg1="lt1" tx1="dk1" bg2="lt2" tx2="dk2" accent1="accent1" accent2="accent2" accent3="accent3" accent4="accent4" accent5="accent5" accent6="accent6" hlink="hlink" folHlink="folHlink"/>
    </a:extraClrScheme>
    <a:extraClrScheme>
      <a:clrScheme name="section header 5">
        <a:dk1>
          <a:srgbClr val="000000"/>
        </a:dk1>
        <a:lt1>
          <a:srgbClr val="FFFFFF"/>
        </a:lt1>
        <a:dk2>
          <a:srgbClr val="000000"/>
        </a:dk2>
        <a:lt2>
          <a:srgbClr val="808080"/>
        </a:lt2>
        <a:accent1>
          <a:srgbClr val="E50E63"/>
        </a:accent1>
        <a:accent2>
          <a:srgbClr val="EB4A8A"/>
        </a:accent2>
        <a:accent3>
          <a:srgbClr val="FFFFFF"/>
        </a:accent3>
        <a:accent4>
          <a:srgbClr val="000000"/>
        </a:accent4>
        <a:accent5>
          <a:srgbClr val="F0AAB7"/>
        </a:accent5>
        <a:accent6>
          <a:srgbClr val="D5427D"/>
        </a:accent6>
        <a:hlink>
          <a:srgbClr val="F095A2"/>
        </a:hlink>
        <a:folHlink>
          <a:srgbClr val="F8C3D8"/>
        </a:folHlink>
      </a:clrScheme>
      <a:clrMap bg1="lt1" tx1="dk1" bg2="lt2" tx2="dk2" accent1="accent1" accent2="accent2" accent3="accent3" accent4="accent4" accent5="accent5" accent6="accent6" hlink="hlink" folHlink="folHlink"/>
    </a:extraClrScheme>
    <a:extraClrScheme>
      <a:clrScheme name="section header 6">
        <a:dk1>
          <a:srgbClr val="000000"/>
        </a:dk1>
        <a:lt1>
          <a:srgbClr val="FFFFFF"/>
        </a:lt1>
        <a:dk2>
          <a:srgbClr val="000000"/>
        </a:dk2>
        <a:lt2>
          <a:srgbClr val="808080"/>
        </a:lt2>
        <a:accent1>
          <a:srgbClr val="FFD200"/>
        </a:accent1>
        <a:accent2>
          <a:srgbClr val="FFDE40"/>
        </a:accent2>
        <a:accent3>
          <a:srgbClr val="FFFFFF"/>
        </a:accent3>
        <a:accent4>
          <a:srgbClr val="000000"/>
        </a:accent4>
        <a:accent5>
          <a:srgbClr val="FFE5AA"/>
        </a:accent5>
        <a:accent6>
          <a:srgbClr val="E7C939"/>
        </a:accent6>
        <a:hlink>
          <a:srgbClr val="FFE980"/>
        </a:hlink>
        <a:folHlink>
          <a:srgbClr val="FFF4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mall picture master 2">
    <a:dk1>
      <a:srgbClr val="000000"/>
    </a:dk1>
    <a:lt1>
      <a:srgbClr val="FFFFFF"/>
    </a:lt1>
    <a:dk2>
      <a:srgbClr val="000000"/>
    </a:dk2>
    <a:lt2>
      <a:srgbClr val="808080"/>
    </a:lt2>
    <a:accent1>
      <a:srgbClr val="0065A4"/>
    </a:accent1>
    <a:accent2>
      <a:srgbClr val="2C7FB6"/>
    </a:accent2>
    <a:accent3>
      <a:srgbClr val="FFFFFF"/>
    </a:accent3>
    <a:accent4>
      <a:srgbClr val="000000"/>
    </a:accent4>
    <a:accent5>
      <a:srgbClr val="AAB8CF"/>
    </a:accent5>
    <a:accent6>
      <a:srgbClr val="2772A5"/>
    </a:accent6>
    <a:hlink>
      <a:srgbClr val="749FCB"/>
    </a:hlink>
    <a:folHlink>
      <a:srgbClr val="B3C8E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EF951442B7FB41962E7CF41DAEBDD8" ma:contentTypeVersion="0" ma:contentTypeDescription="Create a new document." ma:contentTypeScope="" ma:versionID="549ed30082505985b527c86032685f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C2CA4E-E85D-49A1-A28E-4C17C2C4B5A2}">
  <ds:schemaRefs>
    <ds:schemaRef ds:uri="http://schemas.microsoft.com/sharepoint/v3/contenttype/forms"/>
  </ds:schemaRefs>
</ds:datastoreItem>
</file>

<file path=customXml/itemProps2.xml><?xml version="1.0" encoding="utf-8"?>
<ds:datastoreItem xmlns:ds="http://schemas.openxmlformats.org/officeDocument/2006/customXml" ds:itemID="{02F066B0-EBFD-416D-8B17-12C257B1C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913C69-1D6A-489E-BE97-AA84E3AEDBCE}">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GHD_Presentation_2012</Template>
  <TotalTime>2371</TotalTime>
  <Words>1881</Words>
  <Application>Microsoft Office PowerPoint</Application>
  <PresentationFormat>Widescreen</PresentationFormat>
  <Paragraphs>253</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Arial Black</vt:lpstr>
      <vt:lpstr>Times New Roman</vt:lpstr>
      <vt:lpstr>Wingdings</vt:lpstr>
      <vt:lpstr>GHD 2011 Presentation_TEMPLATE</vt:lpstr>
      <vt:lpstr>full picture master</vt:lpstr>
      <vt:lpstr>section header</vt:lpstr>
      <vt:lpstr>NZTA Shared Pedestrian and Cycle Lantern Trial </vt:lpstr>
      <vt:lpstr>What is proposed and Objectives   31 March 2018 to 2020 </vt:lpstr>
      <vt:lpstr>Trial Benefits</vt:lpstr>
      <vt:lpstr>Selected Trial Locations</vt:lpstr>
      <vt:lpstr>CCC MCR Routes</vt:lpstr>
      <vt:lpstr>Quarryman’s Trail Major Cycle Route </vt:lpstr>
      <vt:lpstr> </vt:lpstr>
      <vt:lpstr>Traffic Signal Operation &amp; Effects</vt:lpstr>
      <vt:lpstr>PowerPoint Presentation</vt:lpstr>
      <vt:lpstr>Design</vt:lpstr>
      <vt:lpstr>Site Evaluations</vt:lpstr>
      <vt:lpstr>Survey Findings </vt:lpstr>
      <vt:lpstr>Survey Findings </vt:lpstr>
      <vt:lpstr>Survey Findings </vt:lpstr>
      <vt:lpstr>Survey Findings </vt:lpstr>
      <vt:lpstr>Survey Findings </vt:lpstr>
      <vt:lpstr>Survey Findings </vt:lpstr>
      <vt:lpstr>Conclusions (interim)</vt:lpstr>
      <vt:lpstr>Moving Forward / Lessons Learnt</vt:lpstr>
    </vt:vector>
  </TitlesOfParts>
  <Company>GHD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FirstWord second third</dc:title>
  <dc:creator>Nicola Hopman</dc:creator>
  <cp:lastModifiedBy>Alex Lumsdon</cp:lastModifiedBy>
  <cp:revision>106</cp:revision>
  <dcterms:created xsi:type="dcterms:W3CDTF">2017-10-08T23:39:47Z</dcterms:created>
  <dcterms:modified xsi:type="dcterms:W3CDTF">2018-10-30T05:51:26Z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0x010100C0EF951442B7FB41962E7CF41DAEBDD8</vt:lpwstr>
  </property>
</Properties>
</file>