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4"/>
  </p:notesMasterIdLst>
  <p:sldIdLst>
    <p:sldId id="290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00714-8EB3-4865-B012-4AE5CCFBC5A7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4C51C-F9C9-40E8-B533-E4F94B8D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Smarter</a:t>
            </a:r>
            <a:r>
              <a:rPr lang="it-IT" dirty="0"/>
              <a:t> </a:t>
            </a:r>
            <a:r>
              <a:rPr lang="it-IT" dirty="0" err="1"/>
              <a:t>approach</a:t>
            </a:r>
            <a:r>
              <a:rPr lang="it-IT" dirty="0"/>
              <a:t> to </a:t>
            </a:r>
            <a:r>
              <a:rPr lang="it-IT" dirty="0" err="1"/>
              <a:t>intermodal</a:t>
            </a:r>
            <a:r>
              <a:rPr lang="it-IT" dirty="0"/>
              <a:t> </a:t>
            </a:r>
            <a:r>
              <a:rPr lang="it-IT" dirty="0" err="1"/>
              <a:t>transport</a:t>
            </a:r>
            <a:r>
              <a:rPr lang="it-IT" dirty="0"/>
              <a:t> </a:t>
            </a:r>
            <a:r>
              <a:rPr lang="it-IT" dirty="0" err="1"/>
              <a:t>corridors</a:t>
            </a:r>
            <a:r>
              <a:rPr lang="it-IT" dirty="0"/>
              <a:t> include </a:t>
            </a:r>
            <a:r>
              <a:rPr lang="it-IT" dirty="0" err="1"/>
              <a:t>cars</a:t>
            </a:r>
            <a:r>
              <a:rPr lang="it-IT" dirty="0"/>
              <a:t>, </a:t>
            </a:r>
            <a:r>
              <a:rPr lang="it-IT" dirty="0" err="1"/>
              <a:t>cycles</a:t>
            </a:r>
            <a:r>
              <a:rPr lang="it-IT" dirty="0"/>
              <a:t>, </a:t>
            </a:r>
            <a:r>
              <a:rPr lang="it-IT" dirty="0" err="1"/>
              <a:t>motrobikes</a:t>
            </a:r>
            <a:r>
              <a:rPr lang="it-IT" dirty="0"/>
              <a:t>, light </a:t>
            </a:r>
            <a:r>
              <a:rPr lang="it-IT" dirty="0" err="1"/>
              <a:t>rail</a:t>
            </a:r>
            <a:r>
              <a:rPr lang="it-IT" dirty="0"/>
              <a:t>, </a:t>
            </a:r>
            <a:r>
              <a:rPr lang="it-IT" dirty="0" err="1"/>
              <a:t>buses</a:t>
            </a:r>
            <a:r>
              <a:rPr lang="it-IT" dirty="0"/>
              <a:t>, taxis and future on demand </a:t>
            </a:r>
            <a:r>
              <a:rPr lang="it-IT" dirty="0" err="1"/>
              <a:t>autonomous</a:t>
            </a:r>
            <a:r>
              <a:rPr lang="it-IT" dirty="0"/>
              <a:t> </a:t>
            </a:r>
            <a:r>
              <a:rPr lang="it-IT" dirty="0" err="1"/>
              <a:t>electric</a:t>
            </a:r>
            <a:r>
              <a:rPr lang="it-IT" dirty="0"/>
              <a:t> </a:t>
            </a:r>
            <a:r>
              <a:rPr lang="it-IT" dirty="0" err="1"/>
              <a:t>shuttles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9163" fontAlgn="base">
              <a:spcBef>
                <a:spcPct val="0"/>
              </a:spcBef>
              <a:spcAft>
                <a:spcPct val="0"/>
              </a:spcAft>
              <a:defRPr/>
            </a:pPr>
            <a:fld id="{0DAC0AE4-ACA4-45C6-A296-F3DBFD61ADBB}" type="slidenum">
              <a:rPr lang="de-AT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 defTabSz="91916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AT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6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C8089-A2C5-4753-8B0D-FEED4D1188DA}" type="slidenum">
              <a:rPr lang="en-NZ" smtClean="0">
                <a:solidFill>
                  <a:prstClr val="black"/>
                </a:solidFill>
              </a:rPr>
              <a:pPr/>
              <a:t>10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3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4829-C17D-4A1A-85EF-424466D5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911C-47C3-47A7-A0BC-66CD87F9D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4829-C17D-4A1A-85EF-424466D5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911C-47C3-47A7-A0BC-66CD87F9D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1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4829-C17D-4A1A-85EF-424466D5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911C-47C3-47A7-A0BC-66CD87F9D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5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8">
            <a:extLst>
              <a:ext uri="{FF2B5EF4-FFF2-40B4-BE49-F238E27FC236}">
                <a16:creationId xmlns:a16="http://schemas.microsoft.com/office/drawing/2014/main" xmlns="" id="{29473D2A-0B78-47FF-8DE1-481B3D65269E}"/>
              </a:ext>
            </a:extLst>
          </p:cNvPr>
          <p:cNvSpPr/>
          <p:nvPr userDrawn="1"/>
        </p:nvSpPr>
        <p:spPr>
          <a:xfrm>
            <a:off x="-4368799" y="-520700"/>
            <a:ext cx="6083828" cy="2495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79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 sz="42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1643631" y="4922204"/>
            <a:ext cx="2635251" cy="1084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SzTx/>
              <a:buNone/>
              <a:defRPr sz="900" spc="19"/>
            </a:lvl1pPr>
            <a:lvl2pPr marL="436552" indent="-119060" algn="ctr">
              <a:lnSpc>
                <a:spcPct val="150000"/>
              </a:lnSpc>
              <a:defRPr sz="900" spc="19"/>
            </a:lvl2pPr>
            <a:lvl3pPr marL="754044" indent="-119060" algn="ctr">
              <a:lnSpc>
                <a:spcPct val="150000"/>
              </a:lnSpc>
              <a:defRPr sz="900" spc="19"/>
            </a:lvl3pPr>
            <a:lvl4pPr marL="1071536" indent="-119060" algn="ctr">
              <a:lnSpc>
                <a:spcPct val="150000"/>
              </a:lnSpc>
              <a:defRPr sz="900" spc="19"/>
            </a:lvl4pPr>
            <a:lvl5pPr marL="1389028" indent="-119060" algn="ctr">
              <a:lnSpc>
                <a:spcPct val="150000"/>
              </a:lnSpc>
              <a:defRPr sz="900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3"/>
          </p:nvPr>
        </p:nvSpPr>
        <p:spPr>
          <a:xfrm>
            <a:off x="2281503" y="4288058"/>
            <a:ext cx="1359508" cy="4893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20000"/>
              </a:lnSpc>
              <a:buSzTx/>
              <a:buNone/>
              <a:defRPr sz="48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Butler Stencil"/>
              </a:defRPr>
            </a:lvl1pPr>
          </a:lstStyle>
          <a:p>
            <a:pPr marL="0" indent="0" algn="ctr">
              <a:lnSpc>
                <a:spcPct val="120000"/>
              </a:lnSpc>
              <a:buSzTx/>
              <a:buNone/>
              <a:defRPr sz="48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Butler Stencil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4"/>
          </p:nvPr>
        </p:nvSpPr>
        <p:spPr>
          <a:xfrm>
            <a:off x="4778375" y="4922204"/>
            <a:ext cx="2635251" cy="1084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SzTx/>
              <a:buNone/>
              <a:defRPr sz="1800" spc="0"/>
            </a:lvl1pPr>
          </a:lstStyle>
          <a:p>
            <a:pPr marL="0" indent="0" algn="ctr">
              <a:lnSpc>
                <a:spcPct val="150000"/>
              </a:lnSpc>
              <a:buSzTx/>
              <a:buNone/>
              <a:defRPr sz="1800" spc="0"/>
            </a:pPr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5"/>
          </p:nvPr>
        </p:nvSpPr>
        <p:spPr>
          <a:xfrm>
            <a:off x="5416247" y="4288058"/>
            <a:ext cx="1359508" cy="4893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20000"/>
              </a:lnSpc>
              <a:buSzTx/>
              <a:buNone/>
              <a:defRPr sz="48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Butler Stencil"/>
              </a:defRPr>
            </a:lvl1pPr>
          </a:lstStyle>
          <a:p>
            <a:pPr marL="0" indent="0" algn="ctr">
              <a:lnSpc>
                <a:spcPct val="120000"/>
              </a:lnSpc>
              <a:buSzTx/>
              <a:buNone/>
              <a:defRPr sz="48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Butler Stencil"/>
              </a:defRPr>
            </a:pPr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6"/>
          </p:nvPr>
        </p:nvSpPr>
        <p:spPr>
          <a:xfrm>
            <a:off x="7913119" y="4922204"/>
            <a:ext cx="2635251" cy="1084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SzTx/>
              <a:buNone/>
              <a:defRPr sz="1800" spc="0"/>
            </a:lvl1pPr>
          </a:lstStyle>
          <a:p>
            <a:pPr marL="0" indent="0" algn="ctr">
              <a:lnSpc>
                <a:spcPct val="150000"/>
              </a:lnSpc>
              <a:buSzTx/>
              <a:buNone/>
              <a:defRPr sz="1800" spc="0"/>
            </a:pPr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7"/>
          </p:nvPr>
        </p:nvSpPr>
        <p:spPr>
          <a:xfrm>
            <a:off x="8550990" y="4288058"/>
            <a:ext cx="1359508" cy="4893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20000"/>
              </a:lnSpc>
              <a:buSzTx/>
              <a:buNone/>
              <a:defRPr sz="48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Butler Stencil"/>
              </a:defRPr>
            </a:lvl1pPr>
          </a:lstStyle>
          <a:p>
            <a:pPr marL="0" indent="0" algn="ctr">
              <a:lnSpc>
                <a:spcPct val="120000"/>
              </a:lnSpc>
              <a:buSzTx/>
              <a:buNone/>
              <a:defRPr sz="4800" spc="0">
                <a:solidFill>
                  <a:srgbClr val="000000"/>
                </a:solidFill>
                <a:latin typeface="+mj-lt"/>
                <a:ea typeface="+mj-ea"/>
                <a:cs typeface="+mj-cs"/>
                <a:sym typeface="Butler Stencil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1683853" y="596984"/>
            <a:ext cx="8824297" cy="1084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rIns="22860" anchor="ctr">
            <a:normAutofit/>
          </a:bodyPr>
          <a:lstStyle>
            <a:lvl1pPr algn="ctr">
              <a:lnSpc>
                <a:spcPct val="100000"/>
              </a:lnSpc>
              <a:defRPr sz="11100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sz="5551"/>
              <a:t>Our Services</a:t>
            </a:r>
          </a:p>
        </p:txBody>
      </p:sp>
      <p:sp>
        <p:nvSpPr>
          <p:cNvPr id="55" name="Shape 55"/>
          <p:cNvSpPr/>
          <p:nvPr/>
        </p:nvSpPr>
        <p:spPr>
          <a:xfrm>
            <a:off x="-5308600" y="-1384896"/>
            <a:ext cx="7304287" cy="4573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79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2931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-5308600" y="-1384896"/>
            <a:ext cx="7304287" cy="4573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79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 sz="1600">
              <a:solidFill>
                <a:srgbClr val="FFFFFF"/>
              </a:solidFill>
            </a:endParaRPr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683852" y="952585"/>
            <a:ext cx="8824296" cy="1904980"/>
          </a:xfrm>
          <a:prstGeom prst="rect">
            <a:avLst/>
          </a:prstGeom>
        </p:spPr>
        <p:txBody>
          <a:bodyPr anchor="ctr"/>
          <a:lstStyle>
            <a:lvl1pPr>
              <a:defRPr sz="72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92895573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ngle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 userDrawn="1"/>
        </p:nvSpPr>
        <p:spPr>
          <a:xfrm>
            <a:off x="0" y="1396404"/>
            <a:ext cx="7304287" cy="4573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79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 sz="1600">
              <a:solidFill>
                <a:srgbClr val="FFFFFF"/>
              </a:solidFill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pic" sz="half" idx="13"/>
          </p:nvPr>
        </p:nvSpPr>
        <p:spPr>
          <a:xfrm>
            <a:off x="4911726" y="1563423"/>
            <a:ext cx="7291388" cy="425608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-5308600" y="-1384896"/>
            <a:ext cx="7304287" cy="4573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79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0537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990703-0E6E-4CD1-9889-3335FA7676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5213" y="1396404"/>
            <a:ext cx="7566788" cy="4573192"/>
          </a:xfrm>
          <a:prstGeom prst="rect">
            <a:avLst/>
          </a:prstGeom>
        </p:spPr>
      </p:pic>
      <p:sp>
        <p:nvSpPr>
          <p:cNvPr id="132" name="Shape 132"/>
          <p:cNvSpPr/>
          <p:nvPr userDrawn="1"/>
        </p:nvSpPr>
        <p:spPr>
          <a:xfrm>
            <a:off x="0" y="1396404"/>
            <a:ext cx="7304287" cy="4573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79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 sz="1600">
              <a:solidFill>
                <a:srgbClr val="FFFFFF"/>
              </a:solidFill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-5308600" y="-1384896"/>
            <a:ext cx="7304287" cy="4573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79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 sz="1600">
              <a:solidFill>
                <a:srgbClr val="FFFFFF"/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377959" y="1758668"/>
            <a:ext cx="6548368" cy="1389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rIns="22860" anchor="ctr">
            <a:normAutofit/>
          </a:bodyPr>
          <a:lstStyle>
            <a:lvl1pPr>
              <a:lnSpc>
                <a:spcPct val="100000"/>
              </a:lnSpc>
              <a:defRPr sz="11100" spc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en-AU" sz="5551" dirty="0" err="1"/>
              <a:t>BRAUMS</a:t>
            </a:r>
            <a:r>
              <a:rPr lang="en-AU" sz="5551" dirty="0"/>
              <a:t> Lanterns</a:t>
            </a:r>
            <a:endParaRPr sz="5551" dirty="0"/>
          </a:p>
        </p:txBody>
      </p:sp>
    </p:spTree>
    <p:extLst>
      <p:ext uri="{BB962C8B-B14F-4D97-AF65-F5344CB8AC3E}">
        <p14:creationId xmlns:p14="http://schemas.microsoft.com/office/powerpoint/2010/main" val="200358269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ingle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pic" sz="half" idx="13"/>
          </p:nvPr>
        </p:nvSpPr>
        <p:spPr>
          <a:xfrm>
            <a:off x="1047389" y="1075999"/>
            <a:ext cx="4567964" cy="482030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4"/>
          </p:nvPr>
        </p:nvSpPr>
        <p:spPr>
          <a:xfrm>
            <a:off x="6418206" y="3889824"/>
            <a:ext cx="4127309" cy="1978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buSzTx/>
              <a:buNone/>
              <a:defRPr sz="3000" spc="0"/>
            </a:lvl1pPr>
          </a:lstStyle>
          <a:p>
            <a:pPr marL="0" indent="0">
              <a:lnSpc>
                <a:spcPct val="140000"/>
              </a:lnSpc>
              <a:buSzTx/>
              <a:buNone/>
              <a:defRPr sz="3000" spc="0"/>
            </a:pPr>
            <a:endParaRPr dirty="0"/>
          </a:p>
        </p:txBody>
      </p:sp>
      <p:sp>
        <p:nvSpPr>
          <p:cNvPr id="122" name="Shape 122"/>
          <p:cNvSpPr/>
          <p:nvPr/>
        </p:nvSpPr>
        <p:spPr>
          <a:xfrm>
            <a:off x="-5308600" y="-1384896"/>
            <a:ext cx="7304287" cy="4573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79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8595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spc="0">
                <a:solidFill>
                  <a:srgbClr val="FFFFFF"/>
                </a:solidFill>
              </a:defRPr>
            </a:pPr>
            <a:endParaRPr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967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4829-C17D-4A1A-85EF-424466D5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911C-47C3-47A7-A0BC-66CD87F9D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2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4829-C17D-4A1A-85EF-424466D5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911C-47C3-47A7-A0BC-66CD87F9D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4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4829-C17D-4A1A-85EF-424466D5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911C-47C3-47A7-A0BC-66CD87F9D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7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4829-C17D-4A1A-85EF-424466D5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911C-47C3-47A7-A0BC-66CD87F9D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9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4829-C17D-4A1A-85EF-424466D5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911C-47C3-47A7-A0BC-66CD87F9D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8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4829-C17D-4A1A-85EF-424466D5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911C-47C3-47A7-A0BC-66CD87F9D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2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4829-C17D-4A1A-85EF-424466D5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911C-47C3-47A7-A0BC-66CD87F9D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1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4829-C17D-4A1A-85EF-424466D5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911C-47C3-47A7-A0BC-66CD87F9D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2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B4829-C17D-4A1A-85EF-424466D5F3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4911C-47C3-47A7-A0BC-66CD87F9DC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5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5273" cy="6858000"/>
          </a:xfrm>
          <a:prstGeom prst="rect">
            <a:avLst/>
          </a:prstGeom>
        </p:spPr>
      </p:pic>
      <p:sp>
        <p:nvSpPr>
          <p:cNvPr id="5" name="Trapezoid 4"/>
          <p:cNvSpPr/>
          <p:nvPr/>
        </p:nvSpPr>
        <p:spPr>
          <a:xfrm rot="10800000">
            <a:off x="8007927" y="0"/>
            <a:ext cx="4969163" cy="685800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168" y="212581"/>
            <a:ext cx="2044251" cy="1112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0494" y="4786312"/>
            <a:ext cx="4508296" cy="1692771"/>
          </a:xfrm>
          <a:prstGeom prst="roundRect">
            <a:avLst>
              <a:gd name="adj" fmla="val 7862"/>
            </a:avLst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Annual Workshop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November 2018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Novotel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Hamilton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5826" y="1653667"/>
            <a:ext cx="2042516" cy="1578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8666" y="3242949"/>
            <a:ext cx="2453879" cy="6860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7164" y="4466537"/>
            <a:ext cx="1265380" cy="67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4349">
        <p14:reveal/>
      </p:transition>
    </mc:Choice>
    <mc:Fallback xmlns="">
      <p:transition spd="slow" advTm="43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238" y="820591"/>
            <a:ext cx="9302856" cy="1224136"/>
          </a:xfrm>
        </p:spPr>
        <p:txBody>
          <a:bodyPr>
            <a:normAutofit/>
          </a:bodyPr>
          <a:lstStyle/>
          <a:p>
            <a:r>
              <a:rPr lang="en-NZ" sz="3600" dirty="0" smtClean="0">
                <a:latin typeface="Arial Black" panose="020B0A04020102020204" pitchFamily="34" charset="0"/>
              </a:rPr>
              <a:t>ELV / Dim-by-Wire…BENEFITS</a:t>
            </a:r>
            <a:endParaRPr lang="en-NZ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410" y="1823304"/>
            <a:ext cx="7163735" cy="44860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NZ" sz="1800" b="1" dirty="0" smtClean="0">
                <a:solidFill>
                  <a:schemeClr val="bg1"/>
                </a:solidFill>
              </a:rPr>
              <a:t>Safety</a:t>
            </a:r>
            <a:endParaRPr lang="en-NZ" sz="1800" b="1" dirty="0">
              <a:solidFill>
                <a:schemeClr val="bg1"/>
              </a:solidFill>
            </a:endParaRPr>
          </a:p>
          <a:p>
            <a:r>
              <a:rPr lang="en-NZ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SAFER…for public, first responders, and field technicians. Removes hazardous mains voltage in the event of an accident.</a:t>
            </a:r>
          </a:p>
          <a:p>
            <a:pPr>
              <a:lnSpc>
                <a:spcPct val="150000"/>
              </a:lnSpc>
            </a:pPr>
            <a:r>
              <a:rPr lang="en-NZ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SAFER…eliminates risk of electrocution whilst working at height</a:t>
            </a:r>
          </a:p>
          <a:p>
            <a:pPr>
              <a:lnSpc>
                <a:spcPct val="150000"/>
              </a:lnSpc>
            </a:pPr>
            <a:r>
              <a:rPr lang="en-NZ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MORE RELIABLE…vastly reduces possibility of false lamp faults</a:t>
            </a:r>
          </a:p>
          <a:p>
            <a:pPr>
              <a:lnSpc>
                <a:spcPct val="150000"/>
              </a:lnSpc>
            </a:pPr>
            <a:r>
              <a:rPr lang="en-NZ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SMARTER…reduces working at height and traffic management.</a:t>
            </a:r>
          </a:p>
          <a:p>
            <a:pPr>
              <a:lnSpc>
                <a:spcPct val="150000"/>
              </a:lnSpc>
            </a:pPr>
            <a:r>
              <a:rPr lang="en-NZ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SMARTER…eliminates need for earth loop impedance testing.</a:t>
            </a:r>
          </a:p>
          <a:p>
            <a:pPr>
              <a:lnSpc>
                <a:spcPct val="150000"/>
              </a:lnSpc>
            </a:pPr>
            <a:r>
              <a:rPr lang="en-NZ" sz="1800" dirty="0">
                <a:solidFill>
                  <a:srgbClr val="000000"/>
                </a:solidFill>
                <a:latin typeface="Arial" panose="020B0604020202020204" pitchFamily="34" charset="0"/>
              </a:rPr>
              <a:t>SMARTER…TSC/4 </a:t>
            </a:r>
            <a:r>
              <a:rPr lang="en-NZ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Spec. </a:t>
            </a:r>
            <a:r>
              <a:rPr lang="en-NZ" sz="1800" dirty="0">
                <a:solidFill>
                  <a:srgbClr val="000000"/>
                </a:solidFill>
                <a:latin typeface="Arial" panose="020B0604020202020204" pitchFamily="34" charset="0"/>
              </a:rPr>
              <a:t>Amendments 3, 4 and 5 Approved </a:t>
            </a:r>
          </a:p>
          <a:p>
            <a:pPr>
              <a:lnSpc>
                <a:spcPct val="150000"/>
              </a:lnSpc>
            </a:pPr>
            <a:r>
              <a:rPr lang="en-NZ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BETTER VALUE…Lifetime of less maintenance &amp; operational cost</a:t>
            </a:r>
          </a:p>
          <a:p>
            <a:pPr>
              <a:lnSpc>
                <a:spcPct val="150000"/>
              </a:lnSpc>
            </a:pPr>
            <a:endParaRPr lang="en-N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NZ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" indent="0">
              <a:buNone/>
            </a:pPr>
            <a:endParaRPr lang="en-N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" indent="0">
              <a:buNone/>
            </a:pPr>
            <a:endParaRPr lang="en-NZ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NZ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51" y="1364056"/>
            <a:ext cx="1245187" cy="4116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992" y="1823304"/>
            <a:ext cx="2769623" cy="2266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rapezoid 5"/>
          <p:cNvSpPr/>
          <p:nvPr/>
        </p:nvSpPr>
        <p:spPr>
          <a:xfrm rot="10800000">
            <a:off x="-1145309" y="-2"/>
            <a:ext cx="2292630" cy="1976583"/>
          </a:xfrm>
          <a:prstGeom prst="trapezoid">
            <a:avLst>
              <a:gd name="adj" fmla="val 5799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4A376E-984D-4603-8D2A-3ABF97BDDA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150" y="4145458"/>
            <a:ext cx="2633337" cy="20029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Braums Logo.pdf">
            <a:extLst>
              <a:ext uri="{FF2B5EF4-FFF2-40B4-BE49-F238E27FC236}">
                <a16:creationId xmlns:a16="http://schemas.microsoft.com/office/drawing/2014/main" xmlns="" id="{EC8B1678-B47A-49C6-8C82-7867A7E3C9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558"/>
          <a:stretch>
            <a:fillRect/>
          </a:stretch>
        </p:blipFill>
        <p:spPr>
          <a:xfrm>
            <a:off x="1095710" y="242860"/>
            <a:ext cx="2805037" cy="799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5413" y="100981"/>
            <a:ext cx="1842799" cy="8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421">
        <p14:reveal/>
      </p:transition>
    </mc:Choice>
    <mc:Fallback xmlns="">
      <p:transition spd="slow" advTm="104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85031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HAMILTON – LEADING THE WAY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8942" y="2112904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First Extra Low Voltage install in NZ</a:t>
            </a:r>
          </a:p>
          <a:p>
            <a:r>
              <a:rPr lang="en-US" sz="2000" dirty="0" smtClean="0"/>
              <a:t>Silverdale Road, Pedestrian Crossing.</a:t>
            </a:r>
          </a:p>
          <a:p>
            <a:r>
              <a:rPr lang="en-US" sz="2000" dirty="0" smtClean="0"/>
              <a:t>TSL Streetlight solution.</a:t>
            </a:r>
          </a:p>
          <a:p>
            <a:r>
              <a:rPr lang="en-US" sz="2000" dirty="0" smtClean="0"/>
              <a:t>All new BRAUMS ELV &amp; Dim-by-Wire componentry</a:t>
            </a:r>
          </a:p>
          <a:p>
            <a:endParaRPr lang="en-US" sz="2000" dirty="0"/>
          </a:p>
        </p:txBody>
      </p:sp>
      <p:pic>
        <p:nvPicPr>
          <p:cNvPr id="8" name="Braums Logo.pdf">
            <a:extLst>
              <a:ext uri="{FF2B5EF4-FFF2-40B4-BE49-F238E27FC236}">
                <a16:creationId xmlns="" xmlns:a16="http://schemas.microsoft.com/office/drawing/2014/main" id="{EC8B1678-B47A-49C6-8C82-7867A7E3C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1558"/>
          <a:stretch>
            <a:fillRect/>
          </a:stretch>
        </p:blipFill>
        <p:spPr>
          <a:xfrm>
            <a:off x="1095710" y="242860"/>
            <a:ext cx="2805037" cy="799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13" y="100981"/>
            <a:ext cx="1842799" cy="8376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67" y="2112904"/>
            <a:ext cx="5735782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3541">
        <p14:reveal/>
      </p:transition>
    </mc:Choice>
    <mc:Fallback xmlns="">
      <p:transition spd="slow" advTm="135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54" y="-44879"/>
            <a:ext cx="10493160" cy="6995440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>
            <a:off x="0" y="-89758"/>
            <a:ext cx="3781016" cy="7085198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9" y="3166986"/>
            <a:ext cx="1956231" cy="10435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9" y="5211518"/>
            <a:ext cx="3313782" cy="92561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6" y="930956"/>
            <a:ext cx="2297456" cy="10997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821687" y="5657671"/>
            <a:ext cx="5535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Best Technology. Best Service.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Your </a:t>
            </a:r>
            <a:r>
              <a:rPr lang="en-US" sz="2400">
                <a:solidFill>
                  <a:prstClr val="white"/>
                </a:solidFill>
                <a:latin typeface="Arial Black" panose="020B0A04020102020204" pitchFamily="34" charset="0"/>
              </a:rPr>
              <a:t>Solution Focused Team</a:t>
            </a:r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150" y="6490553"/>
            <a:ext cx="300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www.trafficsys.co.nz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780">
        <p14:reveal/>
      </p:transition>
    </mc:Choice>
    <mc:Fallback xmlns="">
      <p:transition spd="slow" advTm="107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757"/>
            <a:ext cx="10287000" cy="6858000"/>
          </a:xfrm>
          <a:prstGeom prst="rect">
            <a:avLst/>
          </a:prstGeom>
        </p:spPr>
      </p:pic>
      <p:sp>
        <p:nvSpPr>
          <p:cNvPr id="4" name="Trapezoid 3"/>
          <p:cNvSpPr/>
          <p:nvPr/>
        </p:nvSpPr>
        <p:spPr>
          <a:xfrm rot="10800000">
            <a:off x="8610595" y="0"/>
            <a:ext cx="4221017" cy="685800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https://trafficsys.co.nz/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406" y="169585"/>
            <a:ext cx="3035300" cy="2345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62086" y="2514839"/>
            <a:ext cx="206255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We…Supply</a:t>
            </a:r>
          </a:p>
          <a:p>
            <a:pPr marL="176213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We…Install</a:t>
            </a:r>
          </a:p>
          <a:p>
            <a:pPr marL="176213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We…Maintain</a:t>
            </a:r>
          </a:p>
        </p:txBody>
      </p:sp>
      <p:sp>
        <p:nvSpPr>
          <p:cNvPr id="7" name="Rectangle 6"/>
          <p:cNvSpPr/>
          <p:nvPr/>
        </p:nvSpPr>
        <p:spPr>
          <a:xfrm>
            <a:off x="9579673" y="4844132"/>
            <a:ext cx="2543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 Black" panose="020B0A04020102020204" pitchFamily="34" charset="0"/>
              </a:rPr>
              <a:t>www.trafficsys.co.nz</a:t>
            </a:r>
          </a:p>
        </p:txBody>
      </p:sp>
    </p:spTree>
    <p:extLst>
      <p:ext uri="{BB962C8B-B14F-4D97-AF65-F5344CB8AC3E}">
        <p14:creationId xmlns:p14="http://schemas.microsoft.com/office/powerpoint/2010/main" val="8104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1087">
        <p14:reveal/>
      </p:transition>
    </mc:Choice>
    <mc:Fallback xmlns="">
      <p:transition spd="slow" advTm="110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19" y="1127189"/>
            <a:ext cx="11687170" cy="388850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SAFER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</a:t>
            </a:r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SMARTER</a:t>
            </a:r>
            <a:r>
              <a:rPr lang="en-US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…</a:t>
            </a:r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MORE RELIABLE 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rapezoid 3"/>
          <p:cNvSpPr/>
          <p:nvPr/>
        </p:nvSpPr>
        <p:spPr>
          <a:xfrm rot="10800000">
            <a:off x="9040089" y="0"/>
            <a:ext cx="4221017" cy="6858000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</a:rPr>
              <a:t>https://trafficsys.co.nz/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199" y="1072179"/>
            <a:ext cx="1842799" cy="837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761" y="2809210"/>
            <a:ext cx="2453879" cy="686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909" y="4153197"/>
            <a:ext cx="1265380" cy="67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0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900">
        <p14:reveal/>
      </p:transition>
    </mc:Choice>
    <mc:Fallback xmlns="">
      <p:transition spd="slow" advTm="89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A7930D-7D86-45D9-A163-5C2691A21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251" y="4684283"/>
            <a:ext cx="4220276" cy="2226511"/>
          </a:xfrm>
          <a:prstGeom prst="rect">
            <a:avLst/>
          </a:prstGeom>
        </p:spPr>
      </p:pic>
      <p:sp>
        <p:nvSpPr>
          <p:cNvPr id="42" name="Rectangle 4"/>
          <p:cNvSpPr txBox="1">
            <a:spLocks noChangeArrowheads="1"/>
          </p:cNvSpPr>
          <p:nvPr/>
        </p:nvSpPr>
        <p:spPr>
          <a:xfrm>
            <a:off x="3376560" y="354369"/>
            <a:ext cx="7456011" cy="835413"/>
          </a:xfrm>
          <a:prstGeom prst="rect">
            <a:avLst/>
          </a:prstGeom>
        </p:spPr>
        <p:txBody>
          <a:bodyPr anchor="ctr"/>
          <a:lstStyle/>
          <a:p>
            <a:pPr defTabSz="1088543">
              <a:defRPr/>
            </a:pPr>
            <a:r>
              <a:rPr lang="en-US" sz="2800" dirty="0">
                <a:solidFill>
                  <a:srgbClr val="485258"/>
                </a:solidFill>
                <a:latin typeface="Arial Black" panose="020B0A04020102020204" pitchFamily="34" charset="0"/>
                <a:cs typeface="Calibri Light" panose="020F0302020204030204" pitchFamily="34" charset="0"/>
              </a:rPr>
              <a:t> Complete Eco System Solution</a:t>
            </a:r>
          </a:p>
        </p:txBody>
      </p:sp>
      <p:pic>
        <p:nvPicPr>
          <p:cNvPr id="6" name="ATC-logo.png">
            <a:extLst>
              <a:ext uri="{FF2B5EF4-FFF2-40B4-BE49-F238E27FC236}">
                <a16:creationId xmlns:a16="http://schemas.microsoft.com/office/drawing/2014/main" xmlns="" id="{7565E60A-6C10-42B8-8122-824CF5A58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32571" y="867959"/>
            <a:ext cx="1304615" cy="695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7FF2BE8-B58C-4312-972F-ACA9B58CF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188" y="3532950"/>
            <a:ext cx="2812957" cy="16846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C60F8FF-69D6-4C5C-B3FD-2434AF968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2323" y="1835747"/>
            <a:ext cx="2638108" cy="13294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501D029-AF9C-47D0-B786-6B55521718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396" y="3703953"/>
            <a:ext cx="2770176" cy="1440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395BECE-8666-4998-8A4A-14E06846D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820" y="1835747"/>
            <a:ext cx="2770176" cy="1541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34751A-C52F-4E7D-B868-E491CAD6CB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1732" y="97393"/>
            <a:ext cx="2365453" cy="674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7534D09-C08B-4108-B0D8-0578092ECD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0143" y="1952652"/>
            <a:ext cx="5143215" cy="2848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0545" y="352146"/>
            <a:ext cx="1842799" cy="8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1364">
        <p14:reveal/>
      </p:transition>
    </mc:Choice>
    <mc:Fallback xmlns="">
      <p:transition spd="slow" advTm="113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7322" y="571631"/>
            <a:ext cx="3761267" cy="200730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08" y="1679734"/>
            <a:ext cx="4673600" cy="4673600"/>
          </a:xfrm>
        </p:spPr>
      </p:pic>
      <p:sp>
        <p:nvSpPr>
          <p:cNvPr id="18" name="Rectangle 17"/>
          <p:cNvSpPr/>
          <p:nvPr/>
        </p:nvSpPr>
        <p:spPr>
          <a:xfrm>
            <a:off x="166254" y="3318363"/>
            <a:ext cx="69549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prstClr val="black"/>
                </a:solidFill>
              </a:rPr>
              <a:t>First VC6 Approved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prstClr val="black"/>
                </a:solidFill>
              </a:rPr>
              <a:t>Full SCATS Compliance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prstClr val="black"/>
                </a:solidFill>
              </a:rPr>
              <a:t>Full SCATS Functionality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prstClr val="black"/>
                </a:solidFill>
              </a:rPr>
              <a:t>Full RMS Compliance to Amendment 3,4,5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4045" y="152813"/>
            <a:ext cx="1842799" cy="837636"/>
          </a:xfrm>
          <a:prstGeom prst="rect">
            <a:avLst/>
          </a:prstGeom>
        </p:spPr>
      </p:pic>
      <p:sp>
        <p:nvSpPr>
          <p:cNvPr id="20" name="Trapezoid 19"/>
          <p:cNvSpPr/>
          <p:nvPr/>
        </p:nvSpPr>
        <p:spPr>
          <a:xfrm rot="10800000">
            <a:off x="-1145309" y="-2"/>
            <a:ext cx="2292630" cy="1976583"/>
          </a:xfrm>
          <a:prstGeom prst="trapezoid">
            <a:avLst>
              <a:gd name="adj" fmla="val 5799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1050">
        <p14:reveal/>
      </p:transition>
    </mc:Choice>
    <mc:Fallback xmlns="">
      <p:transition spd="slow" advTm="110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088229-5987-4DEB-A55B-27B1BB8F902B}"/>
              </a:ext>
            </a:extLst>
          </p:cNvPr>
          <p:cNvSpPr txBox="1"/>
          <p:nvPr/>
        </p:nvSpPr>
        <p:spPr bwMode="auto">
          <a:xfrm>
            <a:off x="2181726" y="4534238"/>
            <a:ext cx="2630905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133" b="1" kern="0" dirty="0">
                <a:solidFill>
                  <a:prstClr val="black"/>
                </a:solidFill>
                <a:ea typeface="ヒラギノ角ゴ Pro W3" pitchFamily="-32" charset="-128"/>
              </a:rPr>
              <a:t>PIC TBC</a:t>
            </a:r>
            <a:endParaRPr lang="en-AU" sz="2133" b="1" kern="0" dirty="0">
              <a:solidFill>
                <a:prstClr val="black"/>
              </a:solidFill>
              <a:ea typeface="ヒラギノ角ゴ Pro W3" pitchFamily="-32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33FC84-E2F5-4712-A1CC-4C9B3F791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85" y="2019384"/>
            <a:ext cx="5037527" cy="3564768"/>
          </a:xfrm>
          <a:prstGeom prst="rect">
            <a:avLst/>
          </a:prstGeom>
        </p:spPr>
      </p:pic>
      <p:sp>
        <p:nvSpPr>
          <p:cNvPr id="10" name="Shape 229">
            <a:extLst>
              <a:ext uri="{FF2B5EF4-FFF2-40B4-BE49-F238E27FC236}">
                <a16:creationId xmlns:a16="http://schemas.microsoft.com/office/drawing/2014/main" xmlns="" id="{A8E7D73D-7E9A-417E-8F94-45EC8946D873}"/>
              </a:ext>
            </a:extLst>
          </p:cNvPr>
          <p:cNvSpPr txBox="1">
            <a:spLocks/>
          </p:cNvSpPr>
          <p:nvPr/>
        </p:nvSpPr>
        <p:spPr>
          <a:xfrm>
            <a:off x="6364691" y="3832673"/>
            <a:ext cx="4325995" cy="20155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D7500"/>
              </a:buClr>
              <a:buSzPct val="110000"/>
              <a:buFontTx/>
              <a:buBlip>
                <a:blip r:embed="rId3"/>
              </a:buBlip>
              <a:tabLst/>
              <a:defRPr sz="1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marR="0" indent="-241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D7500"/>
              </a:buClr>
              <a:buSzTx/>
              <a:buFont typeface="Times" panose="02020603050405020304" pitchFamily="18" charset="0"/>
              <a:buBlip>
                <a:blip r:embed="rId4"/>
              </a:buBlip>
              <a:tabLst/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marR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D7500"/>
              </a:buClr>
              <a:buSzTx/>
              <a:buFont typeface="Times" panose="02020603050405020304" pitchFamily="18" charset="0"/>
              <a:buBlip>
                <a:blip r:embed="rId4"/>
              </a:buBlip>
              <a:tabLst/>
              <a:defRPr sz="1050">
                <a:solidFill>
                  <a:schemeClr val="tx1"/>
                </a:solidFill>
                <a:latin typeface="+mn-lt"/>
              </a:defRPr>
            </a:lvl3pPr>
            <a:lvl4pPr marL="1428749" indent="-204107" algn="l" defTabSz="816428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270">
                <a:solidFill>
                  <a:schemeClr val="tx1"/>
                </a:solidFill>
                <a:latin typeface="+mn-lt"/>
              </a:defRPr>
            </a:lvl4pPr>
            <a:lvl5pPr marL="1836963" indent="-204107" algn="l" defTabSz="816428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270">
                <a:solidFill>
                  <a:schemeClr val="tx1"/>
                </a:solidFill>
                <a:latin typeface="+mn-lt"/>
              </a:defRPr>
            </a:lvl5pPr>
            <a:lvl6pPr marL="2078867" indent="-204107" algn="l" defTabSz="816428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270">
                <a:solidFill>
                  <a:schemeClr val="tx1"/>
                </a:solidFill>
                <a:latin typeface="+mn-lt"/>
              </a:defRPr>
            </a:lvl6pPr>
            <a:lvl7pPr marL="2320772" indent="-204107" algn="l" defTabSz="816428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270">
                <a:solidFill>
                  <a:schemeClr val="tx1"/>
                </a:solidFill>
                <a:latin typeface="+mn-lt"/>
              </a:defRPr>
            </a:lvl7pPr>
            <a:lvl8pPr marL="2562676" indent="-204107" algn="l" defTabSz="816428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270">
                <a:solidFill>
                  <a:schemeClr val="tx1"/>
                </a:solidFill>
                <a:latin typeface="+mn-lt"/>
              </a:defRPr>
            </a:lvl8pPr>
            <a:lvl9pPr marL="2804581" indent="-204107" algn="l" defTabSz="816428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27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 sz="3000" spc="0"/>
            </a:pPr>
            <a:r>
              <a:rPr lang="en-US" sz="1600" b="1" kern="0" dirty="0" smtClean="0">
                <a:solidFill>
                  <a:prstClr val="black"/>
                </a:solidFill>
              </a:rPr>
              <a:t>R</a:t>
            </a:r>
            <a:r>
              <a:rPr lang="en-US" sz="1600" kern="0" dirty="0" smtClean="0">
                <a:solidFill>
                  <a:prstClr val="black"/>
                </a:solidFill>
              </a:rPr>
              <a:t>emote </a:t>
            </a:r>
            <a:r>
              <a:rPr lang="en-US" sz="1600" b="1" kern="0" dirty="0">
                <a:solidFill>
                  <a:prstClr val="black"/>
                </a:solidFill>
              </a:rPr>
              <a:t>A</a:t>
            </a:r>
            <a:r>
              <a:rPr lang="en-US" sz="1600" kern="0" dirty="0">
                <a:solidFill>
                  <a:prstClr val="black"/>
                </a:solidFill>
              </a:rPr>
              <a:t>ccess </a:t>
            </a:r>
            <a:r>
              <a:rPr lang="en-US" sz="1600" b="1" kern="0" dirty="0">
                <a:solidFill>
                  <a:prstClr val="black"/>
                </a:solidFill>
              </a:rPr>
              <a:t>M</a:t>
            </a:r>
            <a:r>
              <a:rPr lang="en-US" sz="1600" kern="0" dirty="0">
                <a:solidFill>
                  <a:prstClr val="black"/>
                </a:solidFill>
              </a:rPr>
              <a:t>anagement </a:t>
            </a:r>
            <a:r>
              <a:rPr lang="en-US" sz="1600" b="1" kern="0" dirty="0">
                <a:solidFill>
                  <a:prstClr val="black"/>
                </a:solidFill>
              </a:rPr>
              <a:t>S</a:t>
            </a:r>
            <a:r>
              <a:rPr lang="en-US" sz="1600" kern="0" dirty="0">
                <a:solidFill>
                  <a:prstClr val="black"/>
                </a:solidFill>
              </a:rPr>
              <a:t>oftware </a:t>
            </a:r>
            <a:r>
              <a:rPr lang="en-US" sz="1600" kern="0" dirty="0" smtClean="0">
                <a:solidFill>
                  <a:prstClr val="black"/>
                </a:solidFill>
              </a:rPr>
              <a:t>   ATC application </a:t>
            </a:r>
            <a:r>
              <a:rPr lang="en-US" sz="1600" kern="0" dirty="0">
                <a:solidFill>
                  <a:prstClr val="black"/>
                </a:solidFill>
              </a:rPr>
              <a:t>to provide access to ATSC4 controller status through local and remote versions of ATSUI.</a:t>
            </a:r>
          </a:p>
        </p:txBody>
      </p:sp>
      <p:sp>
        <p:nvSpPr>
          <p:cNvPr id="11" name="Shape 125">
            <a:extLst>
              <a:ext uri="{FF2B5EF4-FFF2-40B4-BE49-F238E27FC236}">
                <a16:creationId xmlns:a16="http://schemas.microsoft.com/office/drawing/2014/main" xmlns="" id="{CF774F9F-671E-4289-B323-BCB6EFBF1C38}"/>
              </a:ext>
            </a:extLst>
          </p:cNvPr>
          <p:cNvSpPr/>
          <p:nvPr/>
        </p:nvSpPr>
        <p:spPr>
          <a:xfrm>
            <a:off x="6364691" y="2019384"/>
            <a:ext cx="5412443" cy="1468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rIns="22860" anchor="ctr">
            <a:normAutofit/>
          </a:bodyPr>
          <a:lstStyle>
            <a:lvl1pPr>
              <a:lnSpc>
                <a:spcPct val="100000"/>
              </a:lnSpc>
              <a:defRPr sz="11100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en-AU" sz="4800" dirty="0">
                <a:latin typeface="Arial Black" panose="020B0A04020102020204" pitchFamily="34" charset="0"/>
              </a:rPr>
              <a:t>RAMS</a:t>
            </a:r>
            <a:endParaRPr sz="4800" dirty="0">
              <a:latin typeface="Arial Black" panose="020B0A04020102020204" pitchFamily="34" charset="0"/>
            </a:endParaRPr>
          </a:p>
        </p:txBody>
      </p:sp>
      <p:pic>
        <p:nvPicPr>
          <p:cNvPr id="12" name="ATC-logo.png">
            <a:extLst>
              <a:ext uri="{FF2B5EF4-FFF2-40B4-BE49-F238E27FC236}">
                <a16:creationId xmlns:a16="http://schemas.microsoft.com/office/drawing/2014/main" xmlns="" id="{08808BED-961D-4749-97A8-4A41119FC0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7151" y="151465"/>
            <a:ext cx="1465079" cy="781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6145" y="95371"/>
            <a:ext cx="1842799" cy="8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7569">
        <p14:reveal/>
      </p:transition>
    </mc:Choice>
    <mc:Fallback xmlns="">
      <p:transition spd="slow" advTm="75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1">
            <a:extLst>
              <a:ext uri="{FF2B5EF4-FFF2-40B4-BE49-F238E27FC236}">
                <a16:creationId xmlns:a16="http://schemas.microsoft.com/office/drawing/2014/main" xmlns="" id="{5ABAA020-9CDD-4993-9F66-34E9BEDFD82D}"/>
              </a:ext>
            </a:extLst>
          </p:cNvPr>
          <p:cNvSpPr/>
          <p:nvPr/>
        </p:nvSpPr>
        <p:spPr>
          <a:xfrm>
            <a:off x="449219" y="3431017"/>
            <a:ext cx="4427581" cy="2321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22860" rIns="22860">
            <a:normAutofit fontScale="92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72" normalizeH="0" baseline="0">
                <a:ln>
                  <a:noFill/>
                </a:ln>
                <a:solidFill>
                  <a:srgbClr val="1B1E2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72" normalizeH="0" baseline="0">
                <a:ln>
                  <a:noFill/>
                </a:ln>
                <a:solidFill>
                  <a:srgbClr val="1B1E2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72" normalizeH="0" baseline="0">
                <a:ln>
                  <a:noFill/>
                </a:ln>
                <a:solidFill>
                  <a:srgbClr val="1B1E2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72" normalizeH="0" baseline="0">
                <a:ln>
                  <a:noFill/>
                </a:ln>
                <a:solidFill>
                  <a:srgbClr val="1B1E2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72" normalizeH="0" baseline="0">
                <a:ln>
                  <a:noFill/>
                </a:ln>
                <a:solidFill>
                  <a:srgbClr val="1B1E2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72" normalizeH="0" baseline="0">
                <a:ln>
                  <a:noFill/>
                </a:ln>
                <a:solidFill>
                  <a:srgbClr val="1B1E2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72" normalizeH="0" baseline="0">
                <a:ln>
                  <a:noFill/>
                </a:ln>
                <a:solidFill>
                  <a:srgbClr val="1B1E2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72" normalizeH="0" baseline="0">
                <a:ln>
                  <a:noFill/>
                </a:ln>
                <a:solidFill>
                  <a:srgbClr val="1B1E2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8255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72" normalizeH="0" baseline="0">
                <a:ln>
                  <a:noFill/>
                </a:ln>
                <a:solidFill>
                  <a:srgbClr val="1B1E2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594" indent="-228594">
              <a:buFont typeface="Arial" panose="020B0604020202020204" pitchFamily="34" charset="0"/>
              <a:buChar char="•"/>
            </a:pPr>
            <a:r>
              <a:rPr lang="en-AU" sz="1455" spc="0" dirty="0">
                <a:solidFill>
                  <a:srgbClr val="FFFFFF"/>
                </a:solidFill>
              </a:rPr>
              <a:t>Vibrant optics and lens technologies best in class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AU" sz="1455" spc="0" dirty="0">
                <a:solidFill>
                  <a:srgbClr val="FFFFFF"/>
                </a:solidFill>
              </a:rPr>
              <a:t>Full range from pedestrian, vehicle to light rail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AU" sz="1455" spc="0" dirty="0">
                <a:solidFill>
                  <a:srgbClr val="FFFFFF"/>
                </a:solidFill>
              </a:rPr>
              <a:t>Low power requirement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AU" sz="1455" spc="0" dirty="0" err="1">
                <a:solidFill>
                  <a:srgbClr val="FFFFFF"/>
                </a:solidFill>
              </a:rPr>
              <a:t>240v</a:t>
            </a:r>
            <a:r>
              <a:rPr lang="en-AU" sz="1455" spc="0" dirty="0">
                <a:solidFill>
                  <a:srgbClr val="FFFFFF"/>
                </a:solidFill>
              </a:rPr>
              <a:t>, </a:t>
            </a:r>
            <a:r>
              <a:rPr lang="en-AU" sz="1455" spc="0" dirty="0" err="1">
                <a:solidFill>
                  <a:srgbClr val="FFFFFF"/>
                </a:solidFill>
              </a:rPr>
              <a:t>ELV</a:t>
            </a:r>
            <a:r>
              <a:rPr lang="en-AU" sz="1455" spc="0" dirty="0">
                <a:solidFill>
                  <a:srgbClr val="FFFFFF"/>
                </a:solidFill>
              </a:rPr>
              <a:t> and </a:t>
            </a:r>
            <a:r>
              <a:rPr lang="en-AU" sz="1455" spc="0" dirty="0" err="1">
                <a:solidFill>
                  <a:srgbClr val="FFFFFF"/>
                </a:solidFill>
              </a:rPr>
              <a:t>ELV</a:t>
            </a:r>
            <a:r>
              <a:rPr lang="en-AU" sz="1455" spc="0" dirty="0">
                <a:solidFill>
                  <a:srgbClr val="FFFFFF"/>
                </a:solidFill>
              </a:rPr>
              <a:t> DIM by wire  versions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AU" sz="1455" spc="0" dirty="0">
                <a:solidFill>
                  <a:srgbClr val="FFFFFF"/>
                </a:solidFill>
              </a:rPr>
              <a:t>IN use NZ, RMS, VicRoads, </a:t>
            </a:r>
            <a:r>
              <a:rPr lang="en-AU" sz="1455" spc="0" dirty="0" err="1">
                <a:solidFill>
                  <a:srgbClr val="FFFFFF"/>
                </a:solidFill>
              </a:rPr>
              <a:t>WAMR</a:t>
            </a:r>
            <a:r>
              <a:rPr lang="en-AU" sz="1455" spc="0" dirty="0">
                <a:solidFill>
                  <a:srgbClr val="FFFFFF"/>
                </a:solidFill>
              </a:rPr>
              <a:t>, QLD, ACT, SA and NT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AU" sz="1455" spc="0" dirty="0">
                <a:solidFill>
                  <a:srgbClr val="FFFFFF"/>
                </a:solidFill>
              </a:rPr>
              <a:t>Highest MTBF rates in class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AU" sz="1455" spc="0" dirty="0">
                <a:solidFill>
                  <a:srgbClr val="FFFFFF"/>
                </a:solidFill>
              </a:rPr>
              <a:t>Modular design easily configurable for each traffic authorities preferences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AU" sz="1455" spc="0" dirty="0">
                <a:solidFill>
                  <a:srgbClr val="FFFFFF"/>
                </a:solidFill>
              </a:rPr>
              <a:t>Manufactured for </a:t>
            </a:r>
            <a:r>
              <a:rPr lang="en-AU" sz="1455" spc="0" dirty="0" err="1">
                <a:solidFill>
                  <a:srgbClr val="FFFFFF"/>
                </a:solidFill>
              </a:rPr>
              <a:t>BRAUMS</a:t>
            </a:r>
            <a:r>
              <a:rPr lang="en-AU" sz="1455" spc="0" dirty="0">
                <a:solidFill>
                  <a:srgbClr val="FFFFFF"/>
                </a:solidFill>
              </a:rPr>
              <a:t> by </a:t>
            </a:r>
            <a:r>
              <a:rPr lang="en-AU" sz="1455" spc="0" dirty="0" err="1">
                <a:solidFill>
                  <a:srgbClr val="FFFFFF"/>
                </a:solidFill>
              </a:rPr>
              <a:t>Swarco</a:t>
            </a:r>
            <a:r>
              <a:rPr lang="en-AU" sz="1455" spc="0" dirty="0">
                <a:solidFill>
                  <a:srgbClr val="FFFFFF"/>
                </a:solidFill>
              </a:rPr>
              <a:t> Austria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455" spc="0" dirty="0">
              <a:solidFill>
                <a:srgbClr val="FFFFFF"/>
              </a:solidFill>
            </a:endParaRPr>
          </a:p>
        </p:txBody>
      </p:sp>
      <p:pic>
        <p:nvPicPr>
          <p:cNvPr id="6" name="Braums Logo.pdf">
            <a:extLst>
              <a:ext uri="{FF2B5EF4-FFF2-40B4-BE49-F238E27FC236}">
                <a16:creationId xmlns:a16="http://schemas.microsoft.com/office/drawing/2014/main" xmlns="" id="{EC8B1678-B47A-49C6-8C82-7867A7E3C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1558"/>
          <a:stretch>
            <a:fillRect/>
          </a:stretch>
        </p:blipFill>
        <p:spPr>
          <a:xfrm>
            <a:off x="1095710" y="242860"/>
            <a:ext cx="2805037" cy="799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413" y="100981"/>
            <a:ext cx="1842799" cy="8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500">
        <p14:reveal/>
      </p:transition>
    </mc:Choice>
    <mc:Fallback xmlns="">
      <p:transition spd="slow" advTm="8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body" idx="14"/>
          </p:nvPr>
        </p:nvSpPr>
        <p:spPr>
          <a:xfrm>
            <a:off x="6364691" y="6165869"/>
            <a:ext cx="5708275" cy="6328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 sz="3000" spc="0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Evolutional change from through hole to single source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</a:p>
          <a:p>
            <a:pPr>
              <a:lnSpc>
                <a:spcPct val="100000"/>
              </a:lnSpc>
              <a:defRPr sz="3000" spc="0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SWARCO were first in Single Light Source Technology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125">
            <a:extLst>
              <a:ext uri="{FF2B5EF4-FFF2-40B4-BE49-F238E27FC236}">
                <a16:creationId xmlns:a16="http://schemas.microsoft.com/office/drawing/2014/main" xmlns="" id="{EDBB40A2-7660-4EB2-9F5A-623B8970A760}"/>
              </a:ext>
            </a:extLst>
          </p:cNvPr>
          <p:cNvSpPr/>
          <p:nvPr/>
        </p:nvSpPr>
        <p:spPr>
          <a:xfrm>
            <a:off x="6364691" y="2019384"/>
            <a:ext cx="5380269" cy="1389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rIns="22860" anchor="ctr">
            <a:normAutofit fontScale="92500" lnSpcReduction="20000"/>
          </a:bodyPr>
          <a:lstStyle>
            <a:lvl1pPr>
              <a:lnSpc>
                <a:spcPct val="100000"/>
              </a:lnSpc>
              <a:defRPr sz="11100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en-AU" sz="5551" dirty="0">
                <a:latin typeface="Arial Black" panose="020B0A04020102020204" pitchFamily="34" charset="0"/>
              </a:rPr>
              <a:t>Optics Have Evolved</a:t>
            </a:r>
            <a:endParaRPr sz="5551" dirty="0">
              <a:latin typeface="Arial Black" panose="020B0A04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0327DA-711C-4BE1-A72C-E76EF059D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7" y="1782973"/>
            <a:ext cx="3881103" cy="5015760"/>
          </a:xfrm>
          <a:prstGeom prst="rect">
            <a:avLst/>
          </a:prstGeom>
        </p:spPr>
      </p:pic>
      <p:pic>
        <p:nvPicPr>
          <p:cNvPr id="9" name="Braums Logo.pdf">
            <a:extLst>
              <a:ext uri="{FF2B5EF4-FFF2-40B4-BE49-F238E27FC236}">
                <a16:creationId xmlns:a16="http://schemas.microsoft.com/office/drawing/2014/main" xmlns="" id="{EC8B1678-B47A-49C6-8C82-7867A7E3C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558"/>
          <a:stretch>
            <a:fillRect/>
          </a:stretch>
        </p:blipFill>
        <p:spPr>
          <a:xfrm>
            <a:off x="1095710" y="242860"/>
            <a:ext cx="2805037" cy="799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413" y="100981"/>
            <a:ext cx="1842799" cy="837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86" y="3229451"/>
            <a:ext cx="5418848" cy="290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5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9300">
        <p14:reveal/>
      </p:transition>
    </mc:Choice>
    <mc:Fallback xmlns="">
      <p:transition spd="slow" advTm="9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body" idx="14"/>
          </p:nvPr>
        </p:nvSpPr>
        <p:spPr>
          <a:xfrm>
            <a:off x="6270423" y="3235905"/>
            <a:ext cx="4846825" cy="21112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70000" lnSpcReduction="20000"/>
          </a:bodyPr>
          <a:lstStyle/>
          <a:p>
            <a:pPr algn="just">
              <a:defRPr sz="3000" spc="0"/>
            </a:pPr>
            <a:r>
              <a:rPr lang="en-US" dirty="0" err="1"/>
              <a:t>BRAUMS</a:t>
            </a:r>
            <a:r>
              <a:rPr lang="en-US" dirty="0"/>
              <a:t> bring to market extra low voltage DIM by wire advancements for safer and smarter traffic signal lanterns. Currently being </a:t>
            </a:r>
            <a:r>
              <a:rPr lang="en-US" dirty="0" smtClean="0"/>
              <a:t>adopted </a:t>
            </a:r>
            <a:r>
              <a:rPr lang="en-US" dirty="0"/>
              <a:t>by RMS Newcastle Smart City for improved public safety. </a:t>
            </a:r>
          </a:p>
        </p:txBody>
      </p:sp>
      <p:sp>
        <p:nvSpPr>
          <p:cNvPr id="6" name="Shape 125">
            <a:extLst>
              <a:ext uri="{FF2B5EF4-FFF2-40B4-BE49-F238E27FC236}">
                <a16:creationId xmlns:a16="http://schemas.microsoft.com/office/drawing/2014/main" xmlns="" id="{EDBB40A2-7660-4EB2-9F5A-623B8970A760}"/>
              </a:ext>
            </a:extLst>
          </p:cNvPr>
          <p:cNvSpPr/>
          <p:nvPr/>
        </p:nvSpPr>
        <p:spPr>
          <a:xfrm>
            <a:off x="6270423" y="1478033"/>
            <a:ext cx="5380269" cy="1389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rIns="22860" anchor="ctr">
            <a:normAutofit/>
          </a:bodyPr>
          <a:lstStyle>
            <a:lvl1pPr>
              <a:lnSpc>
                <a:spcPct val="100000"/>
              </a:lnSpc>
              <a:defRPr sz="11100" spc="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en-AU" sz="4800" dirty="0" err="1">
                <a:latin typeface="Arial Black" panose="020B0A04020102020204" pitchFamily="34" charset="0"/>
              </a:rPr>
              <a:t>ELV</a:t>
            </a:r>
            <a:r>
              <a:rPr lang="en-AU" sz="4800" dirty="0">
                <a:latin typeface="Arial Black" panose="020B0A04020102020204" pitchFamily="34" charset="0"/>
              </a:rPr>
              <a:t> Lanterns </a:t>
            </a:r>
            <a:endParaRPr sz="4800" dirty="0"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BA948E-F151-4495-8A38-D49491C0A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72" y="1478033"/>
            <a:ext cx="3979126" cy="4309077"/>
          </a:xfrm>
          <a:prstGeom prst="rect">
            <a:avLst/>
          </a:prstGeom>
        </p:spPr>
      </p:pic>
      <p:pic>
        <p:nvPicPr>
          <p:cNvPr id="8" name="Braums Logo.pdf">
            <a:extLst>
              <a:ext uri="{FF2B5EF4-FFF2-40B4-BE49-F238E27FC236}">
                <a16:creationId xmlns:a16="http://schemas.microsoft.com/office/drawing/2014/main" xmlns="" id="{EC8B1678-B47A-49C6-8C82-7867A7E3C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558"/>
          <a:stretch>
            <a:fillRect/>
          </a:stretch>
        </p:blipFill>
        <p:spPr>
          <a:xfrm>
            <a:off x="1095710" y="242860"/>
            <a:ext cx="2805037" cy="799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413" y="100981"/>
            <a:ext cx="1842799" cy="8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3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7351">
        <p14:reveal/>
      </p:transition>
    </mc:Choice>
    <mc:Fallback xmlns="">
      <p:transition spd="slow" advTm="73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328</Words>
  <Application>Microsoft Office PowerPoint</Application>
  <PresentationFormat>Widescreen</PresentationFormat>
  <Paragraphs>55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Butler Stencil</vt:lpstr>
      <vt:lpstr>Calibri</vt:lpstr>
      <vt:lpstr>Calibri Light</vt:lpstr>
      <vt:lpstr>Montserrat Regular</vt:lpstr>
      <vt:lpstr>Times New Roman</vt:lpstr>
      <vt:lpstr>Wingdings</vt:lpstr>
      <vt:lpstr>ヒラギノ角ゴ Pro W3</vt:lpstr>
      <vt:lpstr>2_Office Theme</vt:lpstr>
      <vt:lpstr>PowerPoint Presentation</vt:lpstr>
      <vt:lpstr>PowerPoint Presentation</vt:lpstr>
      <vt:lpstr>SAFER…SMARTER…MORE RELIABLE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ELV / Dim-by-Wire…BENEFITS</vt:lpstr>
      <vt:lpstr>HAMILTON – LEADING THE WAY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Gibbs</dc:creator>
  <cp:lastModifiedBy>Rob Gibbs</cp:lastModifiedBy>
  <cp:revision>7</cp:revision>
  <dcterms:created xsi:type="dcterms:W3CDTF">2018-11-01T04:51:04Z</dcterms:created>
  <dcterms:modified xsi:type="dcterms:W3CDTF">2018-11-01T19:31:47Z</dcterms:modified>
</cp:coreProperties>
</file>