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7" r:id="rId3"/>
    <p:sldId id="268" r:id="rId4"/>
    <p:sldId id="281" r:id="rId5"/>
    <p:sldId id="260" r:id="rId6"/>
    <p:sldId id="266" r:id="rId7"/>
    <p:sldId id="285" r:id="rId8"/>
    <p:sldId id="284" r:id="rId9"/>
    <p:sldId id="270" r:id="rId10"/>
    <p:sldId id="265" r:id="rId11"/>
    <p:sldId id="275" r:id="rId12"/>
    <p:sldId id="277" r:id="rId13"/>
    <p:sldId id="276" r:id="rId14"/>
    <p:sldId id="280" r:id="rId15"/>
    <p:sldId id="283" r:id="rId16"/>
    <p:sldId id="279" r:id="rId17"/>
    <p:sldId id="261" r:id="rId18"/>
    <p:sldId id="274" r:id="rId19"/>
    <p:sldId id="259" r:id="rId20"/>
  </p:sldIdLst>
  <p:sldSz cx="12192000" cy="6858000"/>
  <p:notesSz cx="7099300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8B2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62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15AB-5ECB-4B19-BA27-46A8B583829F}" type="datetimeFigureOut">
              <a:rPr lang="en-NZ" smtClean="0"/>
              <a:t>1/11/2018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72A2E-200C-4BC7-92AE-FC306B7F5F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53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F76D5F45-BE5E-4DA0-B5CD-A0952DD18FD9}" type="datetimeFigureOut">
              <a:rPr lang="en-NZ" smtClean="0"/>
              <a:t>1/11/2018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B609242C-1E1C-4F06-B04E-FBBF15C364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762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017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We’ve picked a few examples from other countries.</a:t>
            </a:r>
          </a:p>
          <a:p>
            <a:r>
              <a:rPr lang="en-NZ" dirty="0" smtClean="0"/>
              <a:t>They have </a:t>
            </a:r>
            <a:r>
              <a:rPr lang="en-NZ" dirty="0"/>
              <a:t>a </a:t>
            </a:r>
            <a:r>
              <a:rPr lang="en-NZ" dirty="0" smtClean="0"/>
              <a:t>steady red</a:t>
            </a:r>
            <a:r>
              <a:rPr lang="en-NZ" baseline="0" dirty="0" smtClean="0"/>
              <a:t> man </a:t>
            </a:r>
            <a:r>
              <a:rPr lang="en-NZ" dirty="0" smtClean="0"/>
              <a:t>in </a:t>
            </a:r>
            <a:r>
              <a:rPr lang="en-NZ" dirty="0"/>
              <a:t>rest state.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429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UK, the pedestrian signal is constantly on, on the right hand side showing a call indicator device that gives you a feedback after pressing the button.</a:t>
            </a:r>
          </a:p>
          <a:p>
            <a:endParaRPr lang="en-NZ" dirty="0"/>
          </a:p>
          <a:p>
            <a:r>
              <a:rPr lang="en-NZ" dirty="0"/>
              <a:t>The image on the LHS is a new type of pedestrian signals, it is mounted next side of pedestrian waiting area.</a:t>
            </a:r>
          </a:p>
          <a:p>
            <a:r>
              <a:rPr lang="en-NZ" dirty="0" smtClean="0"/>
              <a:t>To expand it, this</a:t>
            </a:r>
            <a:r>
              <a:rPr lang="en-NZ" baseline="0" dirty="0" smtClean="0"/>
              <a:t> one is mounted on the side of approaching vehicles, therefore when people is looking at the signals, they can see the oncoming vehicles at the same time. </a:t>
            </a:r>
          </a:p>
          <a:p>
            <a:r>
              <a:rPr lang="en-NZ" baseline="0" dirty="0" smtClean="0"/>
              <a:t>so when people see the green man and about to go, they can see if the vehicle is stopped at the same time.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016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81">
              <a:defRPr/>
            </a:pPr>
            <a:r>
              <a:rPr lang="en-NZ" dirty="0"/>
              <a:t>Same as Australia, they have pedestrian red man on in rest state and a similar call button with ours but have an extra </a:t>
            </a:r>
            <a:r>
              <a:rPr lang="en-NZ" dirty="0" smtClean="0"/>
              <a:t>indicator</a:t>
            </a:r>
            <a:r>
              <a:rPr lang="en-NZ" baseline="0" dirty="0" smtClean="0"/>
              <a:t> near the push button.</a:t>
            </a:r>
            <a:endParaRPr lang="en-NZ" dirty="0"/>
          </a:p>
          <a:p>
            <a:r>
              <a:rPr lang="en-NZ" dirty="0" smtClean="0"/>
              <a:t>Same</a:t>
            </a:r>
            <a:r>
              <a:rPr lang="en-NZ" baseline="0" dirty="0" smtClean="0"/>
              <a:t> as cycle push button here.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872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81">
              <a:defRPr/>
            </a:pPr>
            <a:r>
              <a:rPr lang="en-NZ" dirty="0"/>
              <a:t>Netherland, this is trial of in ground light in Netherland, they provide even more information to </a:t>
            </a:r>
            <a:r>
              <a:rPr lang="en-NZ" dirty="0" smtClean="0"/>
              <a:t>pedestrians</a:t>
            </a:r>
            <a:r>
              <a:rPr lang="en-NZ" baseline="0" dirty="0" smtClean="0"/>
              <a:t> on top of a steady red man and a feedback indicator.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7582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81">
              <a:defRPr/>
            </a:pPr>
            <a:r>
              <a:rPr lang="en-NZ" dirty="0"/>
              <a:t>And this is the night looking. The light </a:t>
            </a:r>
            <a:r>
              <a:rPr lang="en-NZ" dirty="0" smtClean="0"/>
              <a:t>is </a:t>
            </a:r>
            <a:r>
              <a:rPr lang="en-NZ" dirty="0"/>
              <a:t>outstanding, </a:t>
            </a:r>
            <a:r>
              <a:rPr lang="en-NZ" dirty="0" smtClean="0"/>
              <a:t>it provide </a:t>
            </a:r>
            <a:r>
              <a:rPr lang="en-NZ" dirty="0"/>
              <a:t>clear safety message to pedestrian</a:t>
            </a:r>
            <a:r>
              <a:rPr lang="en-NZ" dirty="0" smtClean="0"/>
              <a:t>.</a:t>
            </a:r>
          </a:p>
          <a:p>
            <a:pPr defTabSz="990381">
              <a:defRPr/>
            </a:pPr>
            <a:r>
              <a:rPr lang="en-NZ" dirty="0" smtClean="0"/>
              <a:t>It might be a</a:t>
            </a:r>
            <a:r>
              <a:rPr lang="en-NZ" baseline="0" dirty="0" smtClean="0"/>
              <a:t> bit departure from our topic, but w</a:t>
            </a:r>
            <a:r>
              <a:rPr lang="en-NZ" dirty="0" smtClean="0"/>
              <a:t>hat I’m trying to say is, the trend is giving</a:t>
            </a:r>
            <a:r>
              <a:rPr lang="en-NZ" baseline="0" dirty="0" smtClean="0"/>
              <a:t> </a:t>
            </a:r>
            <a:r>
              <a:rPr lang="en-NZ" dirty="0" smtClean="0"/>
              <a:t>more information to pedestrians.</a:t>
            </a:r>
          </a:p>
          <a:p>
            <a:pPr defTabSz="990381"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521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Back to New</a:t>
            </a:r>
            <a:r>
              <a:rPr lang="en-NZ" baseline="0" dirty="0" smtClean="0"/>
              <a:t> Zealand.</a:t>
            </a:r>
          </a:p>
          <a:p>
            <a:r>
              <a:rPr lang="en-NZ" baseline="0" dirty="0" smtClean="0"/>
              <a:t>What we can do in NZ?</a:t>
            </a:r>
          </a:p>
          <a:p>
            <a:r>
              <a:rPr lang="en-NZ" baseline="0" dirty="0" smtClean="0"/>
              <a:t>As a starting point.</a:t>
            </a:r>
          </a:p>
          <a:p>
            <a:r>
              <a:rPr lang="en-NZ" baseline="0" dirty="0" smtClean="0"/>
              <a:t>We can provide same thing with a steady red man on in rest states and a call feedback indicator.</a:t>
            </a:r>
          </a:p>
          <a:p>
            <a:r>
              <a:rPr lang="en-NZ" baseline="0" dirty="0" smtClean="0"/>
              <a:t>During first a few weeks or months, it might cause a few confusions, but with education going and people should be getting used to new system.</a:t>
            </a:r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205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Looking</a:t>
            </a:r>
            <a:r>
              <a:rPr lang="en-NZ" baseline="0" dirty="0" smtClean="0"/>
              <a:t> forward, the trend is to provide more information to road users including pedestrians.</a:t>
            </a:r>
          </a:p>
          <a:p>
            <a:r>
              <a:rPr lang="en-NZ" baseline="0" dirty="0" smtClean="0"/>
              <a:t>We have done so many great jobs here, and I do think it is a good time to provide more facilities and extra information for pedestrian crossings.</a:t>
            </a:r>
          </a:p>
          <a:p>
            <a:r>
              <a:rPr lang="en-NZ" baseline="0" dirty="0" smtClean="0"/>
              <a:t>As mentioned earlier, I’m not going to give you the answer, but would be good make everyone thinking.</a:t>
            </a:r>
          </a:p>
          <a:p>
            <a:r>
              <a:rPr lang="en-NZ" baseline="0" dirty="0" smtClean="0"/>
              <a:t>Please fill out the form and I will collect them up. Thank you!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467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9051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4288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167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 smtClean="0"/>
              <a:t>As you know, the current pedestrian signal system we are using in NZ doesn’t show a red man in default, it only comes up when the push button is pressed.</a:t>
            </a:r>
          </a:p>
          <a:p>
            <a:r>
              <a:rPr lang="en-NZ" baseline="0" dirty="0" smtClean="0"/>
              <a:t>Today, I’m going to challenge this, why is it off in default? Can it be constantly on in rest states?</a:t>
            </a:r>
          </a:p>
          <a:p>
            <a:r>
              <a:rPr lang="en-NZ" baseline="0" dirty="0" smtClean="0"/>
              <a:t>But it is not a straight forward answer</a:t>
            </a:r>
          </a:p>
          <a:p>
            <a:r>
              <a:rPr lang="en-NZ" baseline="0" dirty="0" smtClean="0"/>
              <a:t>Rather to come up with a solution today, we would like to bring this topic on to the table and people can have a debate or discussion on it.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91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81">
              <a:defRPr/>
            </a:pPr>
            <a:r>
              <a:rPr lang="en-NZ" dirty="0" smtClean="0"/>
              <a:t>Why</a:t>
            </a:r>
            <a:r>
              <a:rPr lang="en-NZ" baseline="0" dirty="0" smtClean="0"/>
              <a:t> it is off?</a:t>
            </a:r>
            <a:endParaRPr lang="en-NZ" dirty="0" smtClean="0"/>
          </a:p>
          <a:p>
            <a:pPr defTabSz="990381">
              <a:defRPr/>
            </a:pPr>
            <a:r>
              <a:rPr lang="en-NZ" dirty="0" smtClean="0"/>
              <a:t>We </a:t>
            </a:r>
            <a:r>
              <a:rPr lang="en-NZ" dirty="0"/>
              <a:t>did a bit of digging and find out, </a:t>
            </a:r>
          </a:p>
          <a:p>
            <a:pPr defTabSz="990381">
              <a:defRPr/>
            </a:pPr>
            <a:r>
              <a:rPr lang="en-NZ" dirty="0"/>
              <a:t>that needs to be back to 1970’ when there was an energy crisis and it was an innovative solution for a power saving measure. </a:t>
            </a:r>
          </a:p>
          <a:p>
            <a:pPr defTabSz="990381">
              <a:defRPr/>
            </a:pPr>
            <a:endParaRPr lang="en-NZ" dirty="0"/>
          </a:p>
          <a:p>
            <a:pPr defTabSz="990381">
              <a:defRPr/>
            </a:pPr>
            <a:r>
              <a:rPr lang="en-NZ" dirty="0"/>
              <a:t>And before that, the pedestrian light was consistently on. </a:t>
            </a:r>
          </a:p>
          <a:p>
            <a:pPr defTabSz="990381">
              <a:defRPr/>
            </a:pPr>
            <a:endParaRPr lang="en-NZ" dirty="0"/>
          </a:p>
          <a:p>
            <a:pPr defTabSz="990381">
              <a:defRPr/>
            </a:pPr>
            <a:r>
              <a:rPr lang="en-NZ" u="none" strike="sngStrike" dirty="0">
                <a:effectLst/>
              </a:rPr>
              <a:t>The image on RHS showing the pedestrian signal installed in 1970s in Australia</a:t>
            </a:r>
            <a:r>
              <a:rPr lang="en-NZ" u="none" strike="sngStrike" dirty="0" smtClean="0">
                <a:effectLst/>
              </a:rPr>
              <a:t>. Just</a:t>
            </a:r>
            <a:r>
              <a:rPr lang="en-NZ" u="none" strike="sngStrike" baseline="0" dirty="0" smtClean="0">
                <a:effectLst/>
              </a:rPr>
              <a:t> for your information.</a:t>
            </a:r>
            <a:endParaRPr lang="en-NZ" u="none" strike="sngStrike" dirty="0">
              <a:effectLst/>
            </a:endParaRPr>
          </a:p>
          <a:p>
            <a:pPr defTabSz="990381"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378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NZ" dirty="0"/>
              <a:t>We come up with a </a:t>
            </a:r>
            <a:r>
              <a:rPr lang="en-NZ" dirty="0" err="1" smtClean="0"/>
              <a:t>question:is</a:t>
            </a:r>
            <a:r>
              <a:rPr lang="en-NZ" dirty="0" smtClean="0"/>
              <a:t> this still the best solution in the environment we are living now?</a:t>
            </a:r>
          </a:p>
          <a:p>
            <a:r>
              <a:rPr lang="en-NZ" dirty="0" smtClean="0"/>
              <a:t>After </a:t>
            </a:r>
            <a:r>
              <a:rPr lang="en-NZ" dirty="0"/>
              <a:t>nearly 40 50 years later</a:t>
            </a:r>
            <a:r>
              <a:rPr lang="en-NZ" dirty="0" smtClean="0"/>
              <a:t>, the</a:t>
            </a:r>
            <a:r>
              <a:rPr lang="en-NZ" baseline="0" dirty="0" smtClean="0"/>
              <a:t> change is big.</a:t>
            </a:r>
            <a:endParaRPr lang="en-NZ" dirty="0" smtClean="0"/>
          </a:p>
          <a:p>
            <a:r>
              <a:rPr lang="en-NZ" dirty="0" smtClean="0"/>
              <a:t>As </a:t>
            </a:r>
            <a:r>
              <a:rPr lang="en-NZ" dirty="0"/>
              <a:t>today, we have a lower power consumption as the new pedestrian LED light only cost 9.8w.</a:t>
            </a:r>
          </a:p>
          <a:p>
            <a:r>
              <a:rPr lang="en-NZ" dirty="0"/>
              <a:t>We have more population and vehicles, more complicated </a:t>
            </a:r>
            <a:r>
              <a:rPr lang="en-NZ" dirty="0" smtClean="0"/>
              <a:t>road layout</a:t>
            </a:r>
            <a:r>
              <a:rPr lang="en-NZ" dirty="0"/>
              <a:t>. we even have new vehicles like e-scooter, they will use the pedestrian crossings as well.</a:t>
            </a:r>
          </a:p>
          <a:p>
            <a:r>
              <a:rPr lang="en-NZ" dirty="0"/>
              <a:t>We have new distractions. People are increasingly distracted by the </a:t>
            </a:r>
            <a:r>
              <a:rPr lang="en-NZ" dirty="0" smtClean="0"/>
              <a:t>smartphone, social media and music. </a:t>
            </a:r>
            <a:r>
              <a:rPr lang="en-NZ" strike="sngStrike" dirty="0"/>
              <a:t>The attraction of social media, games, WhatsApp and music is great and comes at the expense of attention to traffic.</a:t>
            </a:r>
          </a:p>
          <a:p>
            <a:r>
              <a:rPr lang="en-NZ" dirty="0"/>
              <a:t>We now have new </a:t>
            </a:r>
            <a:r>
              <a:rPr lang="en-NZ" dirty="0" smtClean="0"/>
              <a:t>technologies. </a:t>
            </a:r>
            <a:r>
              <a:rPr lang="en-NZ" dirty="0"/>
              <a:t>In the </a:t>
            </a:r>
            <a:r>
              <a:rPr lang="en-NZ" dirty="0" smtClean="0"/>
              <a:t>past decades, there are few new technologies </a:t>
            </a:r>
            <a:r>
              <a:rPr lang="en-NZ" dirty="0"/>
              <a:t>have been used </a:t>
            </a:r>
            <a:r>
              <a:rPr lang="en-NZ" dirty="0" smtClean="0"/>
              <a:t>for providing </a:t>
            </a:r>
            <a:r>
              <a:rPr lang="en-NZ" dirty="0"/>
              <a:t>extra information </a:t>
            </a:r>
            <a:r>
              <a:rPr lang="en-NZ" dirty="0" smtClean="0"/>
              <a:t>to vehicle </a:t>
            </a:r>
            <a:r>
              <a:rPr lang="en-NZ" dirty="0"/>
              <a:t>drivers such as </a:t>
            </a:r>
          </a:p>
          <a:p>
            <a:r>
              <a:rPr lang="en-NZ" dirty="0"/>
              <a:t>Variable message signs, advanced warning signs. </a:t>
            </a:r>
            <a:r>
              <a:rPr lang="en-NZ" dirty="0" smtClean="0"/>
              <a:t>However, the </a:t>
            </a:r>
            <a:r>
              <a:rPr lang="en-NZ" dirty="0"/>
              <a:t>information for pedestrians </a:t>
            </a:r>
            <a:r>
              <a:rPr lang="en-NZ" dirty="0" smtClean="0"/>
              <a:t>crossing</a:t>
            </a:r>
            <a:r>
              <a:rPr lang="en-NZ" baseline="0" dirty="0" smtClean="0"/>
              <a:t> </a:t>
            </a:r>
            <a:r>
              <a:rPr lang="en-NZ" dirty="0" smtClean="0"/>
              <a:t>are </a:t>
            </a:r>
            <a:r>
              <a:rPr lang="en-NZ" dirty="0"/>
              <a:t>likely stay the same as in old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626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is a sad news about a car versus a cyclist happed in early this year, it happens on Friday night 11 pm, on SH1 </a:t>
            </a:r>
            <a:r>
              <a:rPr lang="en-NZ" dirty="0" err="1"/>
              <a:t>Oteha</a:t>
            </a:r>
            <a:r>
              <a:rPr lang="en-NZ" dirty="0"/>
              <a:t> Valley Rd NB on ramp.  One vehicle was travelling northbound on State highway 1 off ramp and continuing straight ahead </a:t>
            </a:r>
            <a:r>
              <a:rPr lang="en-NZ" dirty="0" smtClean="0"/>
              <a:t>onto on </a:t>
            </a:r>
            <a:r>
              <a:rPr lang="en-NZ" dirty="0"/>
              <a:t>ramp. This is a permitted movement.</a:t>
            </a:r>
          </a:p>
          <a:p>
            <a:endParaRPr lang="en-NZ" dirty="0"/>
          </a:p>
          <a:p>
            <a:r>
              <a:rPr lang="en-NZ" dirty="0"/>
              <a:t>At the same time, a cyclist was travelling on westbound across the on ramp via the footpath and has been struck by this vehicle. </a:t>
            </a:r>
            <a:r>
              <a:rPr lang="en-NZ" strike="sngStrike" dirty="0"/>
              <a:t>The crash happened on late Friday night during low traffic volumes. </a:t>
            </a:r>
          </a:p>
          <a:p>
            <a:endParaRPr lang="en-NZ" dirty="0"/>
          </a:p>
          <a:p>
            <a:r>
              <a:rPr lang="en-NZ" dirty="0"/>
              <a:t>Based on the assessment of the available phasing data and CCTV footage, it is almost certain that </a:t>
            </a:r>
            <a:r>
              <a:rPr lang="en-NZ" dirty="0" smtClean="0"/>
              <a:t>the cyclist has not activated the signalised crossing call </a:t>
            </a:r>
            <a:r>
              <a:rPr lang="en-NZ" dirty="0"/>
              <a:t>button </a:t>
            </a:r>
            <a:r>
              <a:rPr lang="en-NZ" dirty="0" smtClean="0"/>
              <a:t>before </a:t>
            </a:r>
            <a:r>
              <a:rPr lang="en-NZ" dirty="0"/>
              <a:t>crossing.  the pedestrian signal was off and no attention was draw.</a:t>
            </a:r>
          </a:p>
          <a:p>
            <a:r>
              <a:rPr lang="en-NZ" dirty="0"/>
              <a:t>the cyclist wasn’t anticipating the oncoming vehicle.</a:t>
            </a:r>
          </a:p>
          <a:p>
            <a:endParaRPr lang="en-NZ" dirty="0"/>
          </a:p>
          <a:p>
            <a:r>
              <a:rPr lang="en-NZ" dirty="0"/>
              <a:t>We are not going to discuss the detail here. But one of the things we were thinking is, </a:t>
            </a:r>
          </a:p>
          <a:p>
            <a:endParaRPr lang="en-NZ" dirty="0"/>
          </a:p>
          <a:p>
            <a:r>
              <a:rPr lang="en-NZ" dirty="0"/>
              <a:t>What if the pedestrian signal was on and display in </a:t>
            </a:r>
            <a:r>
              <a:rPr lang="en-NZ" dirty="0" smtClean="0"/>
              <a:t>red even if it was not activated, </a:t>
            </a:r>
            <a:r>
              <a:rPr lang="en-NZ" dirty="0"/>
              <a:t>if the cyclist saw the red light hesitated to cross or even slow down and have a second look at the intersection and vehicle before crossing</a:t>
            </a:r>
            <a:r>
              <a:rPr lang="en-NZ" dirty="0" smtClean="0"/>
              <a:t>.</a:t>
            </a:r>
            <a:endParaRPr lang="en-NZ" dirty="0"/>
          </a:p>
          <a:p>
            <a:endParaRPr lang="en-NZ" dirty="0"/>
          </a:p>
          <a:p>
            <a:r>
              <a:rPr lang="en-NZ" dirty="0"/>
              <a:t>We therefore come up with this question: why pedestrian signal is off in rest state?</a:t>
            </a:r>
          </a:p>
          <a:p>
            <a:endParaRPr lang="en-NZ" dirty="0"/>
          </a:p>
          <a:p>
            <a:r>
              <a:rPr lang="en-NZ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886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is a table from a design guideline, it shows the action required for </a:t>
            </a:r>
            <a:r>
              <a:rPr lang="en-NZ" dirty="0" smtClean="0"/>
              <a:t>pedestrian under</a:t>
            </a:r>
            <a:r>
              <a:rPr lang="en-NZ" baseline="0" dirty="0" smtClean="0"/>
              <a:t> different displays </a:t>
            </a:r>
            <a:r>
              <a:rPr lang="en-NZ" dirty="0" smtClean="0"/>
              <a:t>such </a:t>
            </a:r>
            <a:r>
              <a:rPr lang="en-NZ" dirty="0"/>
              <a:t>as steady red, green man and flashing red. However it didn’t clearly say what pedestrian should do when </a:t>
            </a:r>
            <a:r>
              <a:rPr lang="en-NZ" dirty="0" smtClean="0"/>
              <a:t>there</a:t>
            </a:r>
            <a:r>
              <a:rPr lang="en-NZ" baseline="0" dirty="0" smtClean="0"/>
              <a:t> is a blank message.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276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NZ" dirty="0" smtClean="0"/>
              <a:t>Also from legal perspective, the land transport</a:t>
            </a:r>
            <a:r>
              <a:rPr lang="en-NZ" baseline="0" dirty="0" smtClean="0"/>
              <a:t> rule only states pedestrian shouldn’t cross when a flashing or steady red is on,</a:t>
            </a:r>
            <a:r>
              <a:rPr lang="en-NZ" dirty="0" smtClean="0"/>
              <a:t> it not illegal for pedestrians to cross the road if the red light was off.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01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So</a:t>
            </a:r>
            <a:r>
              <a:rPr lang="en-NZ" baseline="0" dirty="0" smtClean="0"/>
              <a:t> are steady red man and blank message same?</a:t>
            </a:r>
          </a:p>
          <a:p>
            <a:r>
              <a:rPr lang="en-NZ" baseline="0" dirty="0" smtClean="0"/>
              <a:t>Both of them are not giving the information of safe crossing time and conflict movement.</a:t>
            </a:r>
          </a:p>
          <a:p>
            <a:r>
              <a:rPr lang="en-NZ" baseline="0" dirty="0" smtClean="0"/>
              <a:t>The ready red man does deliver a message saying do not step out on road.</a:t>
            </a:r>
          </a:p>
          <a:p>
            <a:r>
              <a:rPr lang="en-NZ" baseline="0" dirty="0" smtClean="0"/>
              <a:t>And the last, the steady red man actively provide information to pedestrian while with the blank message doesn’t it shows up passively.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031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dirty="0" smtClean="0"/>
              <a:t>From</a:t>
            </a:r>
            <a:r>
              <a:rPr lang="en-NZ" baseline="0" dirty="0" smtClean="0"/>
              <a:t> human behaviour perspective.</a:t>
            </a:r>
            <a:endParaRPr lang="en-NZ" dirty="0" smtClean="0"/>
          </a:p>
          <a:p>
            <a:pPr lvl="0"/>
            <a:r>
              <a:rPr lang="en-NZ" dirty="0" smtClean="0"/>
              <a:t>Pedestrians </a:t>
            </a:r>
            <a:r>
              <a:rPr lang="en-NZ" dirty="0"/>
              <a:t>often cross intersections when they judge it to be safe to cross without pressing the call </a:t>
            </a:r>
            <a:r>
              <a:rPr lang="en-NZ" dirty="0" smtClean="0"/>
              <a:t>button,</a:t>
            </a:r>
            <a:r>
              <a:rPr lang="en-NZ" baseline="0" dirty="0" smtClean="0"/>
              <a:t> </a:t>
            </a:r>
            <a:r>
              <a:rPr lang="en-NZ" dirty="0" smtClean="0"/>
              <a:t>this </a:t>
            </a:r>
            <a:r>
              <a:rPr lang="en-NZ" dirty="0"/>
              <a:t>presents a greater problem when the intersection is not self-explaining.</a:t>
            </a:r>
          </a:p>
          <a:p>
            <a:r>
              <a:rPr lang="en-NZ" dirty="0" smtClean="0"/>
              <a:t>Back </a:t>
            </a:r>
            <a:r>
              <a:rPr lang="en-NZ" dirty="0"/>
              <a:t>to case that we talked </a:t>
            </a:r>
            <a:r>
              <a:rPr lang="en-NZ" dirty="0" smtClean="0"/>
              <a:t>before, the cyclist wasn’t </a:t>
            </a:r>
            <a:r>
              <a:rPr lang="en-NZ" dirty="0" err="1" smtClean="0"/>
              <a:t>anticipleting</a:t>
            </a:r>
            <a:r>
              <a:rPr lang="en-NZ" dirty="0" smtClean="0"/>
              <a:t> there was a vehicle through movement</a:t>
            </a:r>
            <a:r>
              <a:rPr lang="en-NZ" baseline="0" dirty="0" smtClean="0"/>
              <a:t> from off ramp straight onto on ramp.</a:t>
            </a:r>
            <a:endParaRPr lang="en-NZ" dirty="0"/>
          </a:p>
          <a:p>
            <a:r>
              <a:rPr lang="en-NZ" dirty="0"/>
              <a:t> </a:t>
            </a:r>
          </a:p>
          <a:p>
            <a:pPr lvl="0"/>
            <a:r>
              <a:rPr lang="en-NZ" dirty="0"/>
              <a:t>The current system </a:t>
            </a:r>
            <a:r>
              <a:rPr lang="en-NZ" dirty="0" smtClean="0"/>
              <a:t>doesn’t </a:t>
            </a:r>
            <a:r>
              <a:rPr lang="en-NZ" dirty="0"/>
              <a:t>provide sufficient safety information by default. The information only will be provided when the call buttons is pressed</a:t>
            </a:r>
            <a:r>
              <a:rPr lang="en-NZ" dirty="0" smtClean="0"/>
              <a:t>. </a:t>
            </a:r>
          </a:p>
          <a:p>
            <a:pPr defTabSz="990478">
              <a:defRPr/>
            </a:pPr>
            <a:r>
              <a:rPr lang="en-NZ" dirty="0" smtClean="0"/>
              <a:t>As said above,</a:t>
            </a:r>
            <a:r>
              <a:rPr lang="en-NZ" baseline="0" dirty="0" smtClean="0"/>
              <a:t> </a:t>
            </a:r>
            <a:r>
              <a:rPr lang="en-NZ" dirty="0" smtClean="0"/>
              <a:t>It is </a:t>
            </a:r>
            <a:r>
              <a:rPr lang="en-NZ" baseline="0" dirty="0" smtClean="0"/>
              <a:t>quite different between actively providing information to pedestrian and pedestrian ask for information by pressing buttons.</a:t>
            </a:r>
            <a:endParaRPr lang="en-NZ" dirty="0"/>
          </a:p>
          <a:p>
            <a:pPr lvl="0"/>
            <a:r>
              <a:rPr lang="en-NZ" dirty="0"/>
              <a:t>It may encourage pedestrian to do unsafety crossing as a lack of information stating that they cannot cross.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42C-1E1C-4F06-B04E-FBBF15C3649A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859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doc.beca.net/NZ1/13898755" TargetMode="External"/><Relationship Id="rId13" Type="http://schemas.openxmlformats.org/officeDocument/2006/relationships/hyperlink" Target="http://doc.beca.net/NZ1/13898783" TargetMode="External"/><Relationship Id="rId3" Type="http://schemas.openxmlformats.org/officeDocument/2006/relationships/image" Target="cid:image008.jpg@01D2A895.029469C0" TargetMode="External"/><Relationship Id="rId7" Type="http://schemas.openxmlformats.org/officeDocument/2006/relationships/hyperlink" Target="http://doc.beca.net/NZ1/13898753" TargetMode="External"/><Relationship Id="rId12" Type="http://schemas.openxmlformats.org/officeDocument/2006/relationships/hyperlink" Target="http://doc.beca.net/NZ1/13898771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oc.beca.net/NZ1/13898726" TargetMode="External"/><Relationship Id="rId11" Type="http://schemas.openxmlformats.org/officeDocument/2006/relationships/hyperlink" Target="http://doc.beca.net/NZ1/13898778" TargetMode="External"/><Relationship Id="rId5" Type="http://schemas.openxmlformats.org/officeDocument/2006/relationships/image" Target="cid:image014.jpg@01D2A895.029469C0" TargetMode="External"/><Relationship Id="rId10" Type="http://schemas.openxmlformats.org/officeDocument/2006/relationships/hyperlink" Target="http://doc.beca.net/NZ1/13898766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doc.beca.net/NZ1/13898762" TargetMode="External"/><Relationship Id="rId14" Type="http://schemas.openxmlformats.org/officeDocument/2006/relationships/hyperlink" Target="file:///\\beca.net\projects\140\1400000\4000000\Generic%20PPT%20Photography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heBecaGroup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www.facebook.com/BecaGroup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BecaGroup?ref_src=twsrc%5egoogle|twcamp%5eserp|twgr%5eauthor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s://www.linkedin.com/company-beta/162676?pathWildcard=162676" TargetMode="External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a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www.beca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POINT 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104" y="186703"/>
            <a:ext cx="607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Beca</a:t>
            </a:r>
            <a:r>
              <a:rPr lang="en-NZ" baseline="0" dirty="0"/>
              <a:t> PowerPoint toolkit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451104" y="775318"/>
            <a:ext cx="6096000" cy="38010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NZ" sz="1200" dirty="0"/>
              <a:t>Welcome to the Beca PowerPoint templates. </a:t>
            </a:r>
          </a:p>
          <a:p>
            <a:pPr>
              <a:spcAft>
                <a:spcPts val="600"/>
              </a:spcAft>
            </a:pPr>
            <a:r>
              <a:rPr lang="en-NZ" sz="1200" dirty="0"/>
              <a:t>As well as the two template options,  we have developed a set of tools to support you in creating the best on-brand Beca PowerPoint possible. </a:t>
            </a:r>
          </a:p>
          <a:p>
            <a:pPr>
              <a:spcAft>
                <a:spcPts val="600"/>
              </a:spcAft>
            </a:pPr>
            <a:r>
              <a:rPr lang="en-NZ" sz="1200" dirty="0"/>
              <a:t>The Beca theme colours and fonts have also been added to your profile so they are available in all your Microsoft applications.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theme is a unified set of design elements and colour schemes that you apply to pages to give them a consistent and attractive appearance. A theme affects all aspects of a document’s appearance including fonts and colours. The themes are available in Word, PowerPoint, and Excel.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access themes in </a:t>
            </a:r>
            <a:r>
              <a:rPr kumimoji="0" lang="en-NZ" altLang="en-US" sz="1200" b="1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PowerPoint </a:t>
            </a: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click on the Design tab, Variants.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200" b="0" i="0" u="none" strike="noStrike" cap="none" normalizeH="0" baseline="0" dirty="0">
              <a:ln>
                <a:noFill/>
              </a:ln>
              <a:solidFill>
                <a:srgbClr val="2A2A2A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200" b="0" i="0" u="none" strike="noStrike" cap="none" normalizeH="0" baseline="0" dirty="0">
              <a:ln>
                <a:noFill/>
              </a:ln>
              <a:solidFill>
                <a:srgbClr val="2A2A2A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200" b="0" i="0" u="none" strike="noStrike" cap="none" normalizeH="0" baseline="0" dirty="0">
              <a:ln>
                <a:noFill/>
              </a:ln>
              <a:solidFill>
                <a:srgbClr val="2A2A2A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200" b="0" i="0" u="none" strike="noStrike" cap="none" normalizeH="0" baseline="0" dirty="0">
              <a:ln>
                <a:noFill/>
              </a:ln>
              <a:solidFill>
                <a:srgbClr val="2A2A2A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200" b="0" i="0" u="none" strike="noStrike" cap="none" normalizeH="0" baseline="0" dirty="0">
              <a:ln>
                <a:noFill/>
              </a:ln>
              <a:solidFill>
                <a:srgbClr val="2A2A2A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Then click on the down arrow to get to </a:t>
            </a:r>
            <a:r>
              <a:rPr kumimoji="0" lang="en-NZ" altLang="en-US" sz="1200" b="1" i="0" u="none" strike="noStrike" cap="none" normalizeH="0" baseline="0" dirty="0" err="1">
                <a:ln>
                  <a:noFill/>
                </a:ln>
                <a:solidFill>
                  <a:srgbClr val="2A2A2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Colors</a:t>
            </a:r>
            <a:r>
              <a:rPr kumimoji="0" lang="en-NZ" altLang="en-US" sz="1200" b="1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Fonts</a:t>
            </a: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There are a number of options from which to choose that all use the Beca brand (see below).</a:t>
            </a:r>
            <a:endParaRPr kumimoji="0" lang="en-NZ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200" dirty="0"/>
          </a:p>
        </p:txBody>
      </p:sp>
      <p:pic>
        <p:nvPicPr>
          <p:cNvPr id="6" name="Picture 2" descr="cid:image008.jpg@01D2A895.029469C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9" y="3057783"/>
            <a:ext cx="6156960" cy="8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id:image014.jpg@01D2A895.029469C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7" y="4462206"/>
            <a:ext cx="3597932" cy="13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1104" y="58721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1200" dirty="0"/>
              <a:t>In Word click on the </a:t>
            </a:r>
            <a:r>
              <a:rPr lang="en-NZ" sz="1200" b="1" dirty="0"/>
              <a:t>Design Tab </a:t>
            </a:r>
            <a:r>
              <a:rPr lang="en-NZ" sz="1200" dirty="0"/>
              <a:t>/ </a:t>
            </a:r>
            <a:r>
              <a:rPr lang="en-NZ" sz="1200" dirty="0" err="1"/>
              <a:t>Colors</a:t>
            </a:r>
            <a:r>
              <a:rPr lang="en-NZ" sz="1200" dirty="0"/>
              <a:t> or Fonts</a:t>
            </a:r>
          </a:p>
          <a:p>
            <a:r>
              <a:rPr lang="en-NZ" sz="1200" dirty="0"/>
              <a:t>In Excel click on the </a:t>
            </a:r>
            <a:r>
              <a:rPr lang="en-NZ" sz="1200" b="1" dirty="0"/>
              <a:t>Page Layout Tab </a:t>
            </a:r>
            <a:r>
              <a:rPr lang="en-NZ" sz="1200" dirty="0"/>
              <a:t>/ </a:t>
            </a:r>
            <a:r>
              <a:rPr lang="en-NZ" sz="1200" dirty="0" err="1"/>
              <a:t>Colors</a:t>
            </a:r>
            <a:r>
              <a:rPr lang="en-NZ" sz="1200" dirty="0"/>
              <a:t> or Fonts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88480" y="3379111"/>
            <a:ext cx="4968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sz="1200" b="1" dirty="0"/>
              <a:t>To add</a:t>
            </a:r>
            <a:r>
              <a:rPr lang="en-NZ" sz="1200" b="1" baseline="0" dirty="0"/>
              <a:t> a new slide </a:t>
            </a:r>
            <a:r>
              <a:rPr lang="en-NZ" sz="1200" baseline="0" dirty="0"/>
              <a:t>to your presentation, from the Home Ribbon click the small arrow on ‘New Slide’ and choose from the options available. </a:t>
            </a:r>
          </a:p>
          <a:p>
            <a:pPr>
              <a:spcAft>
                <a:spcPts val="600"/>
              </a:spcAft>
            </a:pPr>
            <a:r>
              <a:rPr lang="en-NZ" sz="1200" b="1" baseline="0" dirty="0"/>
              <a:t>To change the layout </a:t>
            </a:r>
            <a:r>
              <a:rPr lang="en-NZ" sz="1200" baseline="0" dirty="0"/>
              <a:t>of the present slide click the small arrow on ‘Layout’ and choose from the options available.</a:t>
            </a:r>
          </a:p>
          <a:p>
            <a:pPr>
              <a:spcAft>
                <a:spcPts val="600"/>
              </a:spcAft>
            </a:pPr>
            <a:r>
              <a:rPr lang="en-NZ" sz="1200" baseline="0" dirty="0"/>
              <a:t>You may delete this slide from your presentation once complete (it is also available on the Home Ribbon Layout button.</a:t>
            </a:r>
          </a:p>
          <a:p>
            <a:pPr>
              <a:spcAft>
                <a:spcPts val="600"/>
              </a:spcAft>
            </a:pPr>
            <a:endParaRPr lang="en-NZ" sz="1200" baseline="0" dirty="0"/>
          </a:p>
          <a:p>
            <a:pPr>
              <a:spcAft>
                <a:spcPts val="600"/>
              </a:spcAft>
            </a:pPr>
            <a:r>
              <a:rPr lang="en-NZ" sz="1200" b="1" baseline="0" dirty="0"/>
              <a:t>If you have a client logo to insert in your presentation. Place it to the left of the Beca logo ensuring you leave a clear space of at least the height of the Beca logo.</a:t>
            </a:r>
            <a:endParaRPr lang="en-NZ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7088411" y="775318"/>
            <a:ext cx="4968240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dirty="0"/>
              <a:t>Please click on the following links (</a:t>
            </a:r>
            <a:r>
              <a:rPr lang="en-NZ" sz="1200" b="1" dirty="0"/>
              <a:t>you must be in Reading View to click</a:t>
            </a:r>
            <a:r>
              <a:rPr lang="en-NZ" sz="1200" dirty="0"/>
              <a:t>) to access PowerPoint files with some great design artefacts, just cut and paste into your document:</a:t>
            </a:r>
          </a:p>
          <a:p>
            <a:r>
              <a:rPr lang="en-NZ" sz="1200" dirty="0"/>
              <a:t> </a:t>
            </a:r>
          </a:p>
          <a:p>
            <a:r>
              <a:rPr lang="en-NZ" sz="1200" dirty="0">
                <a:hlinkClick r:id="rId6"/>
              </a:rPr>
              <a:t>Conceptual charts</a:t>
            </a:r>
            <a:endParaRPr lang="en-NZ" sz="1200" dirty="0"/>
          </a:p>
          <a:p>
            <a:r>
              <a:rPr lang="en-NZ" sz="1200" dirty="0">
                <a:hlinkClick r:id="rId7"/>
              </a:rPr>
              <a:t>Tables</a:t>
            </a:r>
            <a:endParaRPr lang="en-NZ" sz="1200" dirty="0"/>
          </a:p>
          <a:p>
            <a:r>
              <a:rPr lang="en-NZ" sz="1200" dirty="0">
                <a:hlinkClick r:id="rId8"/>
              </a:rPr>
              <a:t>Graphic</a:t>
            </a:r>
            <a:r>
              <a:rPr lang="en-NZ" sz="1200" baseline="0" dirty="0">
                <a:hlinkClick r:id="rId8"/>
              </a:rPr>
              <a:t> elements</a:t>
            </a:r>
            <a:endParaRPr lang="en-NZ" sz="1200" baseline="0" dirty="0"/>
          </a:p>
          <a:p>
            <a:r>
              <a:rPr lang="en-NZ" sz="1200" baseline="0" dirty="0">
                <a:hlinkClick r:id="rId9"/>
              </a:rPr>
              <a:t>Blue Icons</a:t>
            </a:r>
            <a:endParaRPr lang="en-NZ" sz="1200" baseline="0" dirty="0"/>
          </a:p>
          <a:p>
            <a:r>
              <a:rPr lang="en-NZ" sz="1200" baseline="0" dirty="0">
                <a:hlinkClick r:id="rId10"/>
              </a:rPr>
              <a:t>Teal Icons</a:t>
            </a:r>
            <a:endParaRPr lang="en-NZ" sz="1200" baseline="0" dirty="0"/>
          </a:p>
          <a:p>
            <a:r>
              <a:rPr lang="en-NZ" sz="1200" baseline="0" dirty="0">
                <a:hlinkClick r:id="rId11"/>
              </a:rPr>
              <a:t>Shapes</a:t>
            </a:r>
            <a:endParaRPr lang="en-NZ" sz="1200" baseline="0" dirty="0"/>
          </a:p>
          <a:p>
            <a:r>
              <a:rPr lang="en-NZ" sz="1200" baseline="0" dirty="0">
                <a:hlinkClick r:id="rId12"/>
              </a:rPr>
              <a:t>Maps and Flags</a:t>
            </a:r>
            <a:endParaRPr lang="en-NZ" sz="1200" baseline="0" dirty="0"/>
          </a:p>
          <a:p>
            <a:r>
              <a:rPr lang="en-NZ" sz="1200" baseline="0" dirty="0">
                <a:hlinkClick r:id="rId13"/>
              </a:rPr>
              <a:t>Structured Text</a:t>
            </a:r>
            <a:endParaRPr lang="en-NZ" sz="1200" dirty="0"/>
          </a:p>
          <a:p>
            <a:r>
              <a:rPr lang="en-NZ" sz="1200" dirty="0">
                <a:hlinkClick r:id="rId14" action="ppaction://hlinkfile"/>
              </a:rPr>
              <a:t>Photography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86884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26244"/>
            <a:ext cx="12192000" cy="70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68" y="2804159"/>
            <a:ext cx="1260000" cy="1260000"/>
          </a:xfrm>
          <a:prstGeom prst="rect">
            <a:avLst/>
          </a:prstGeom>
        </p:spPr>
      </p:pic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36" y="2804159"/>
            <a:ext cx="1260000" cy="1260000"/>
          </a:xfrm>
          <a:prstGeom prst="rect">
            <a:avLst/>
          </a:prstGeom>
        </p:spPr>
      </p:pic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52" y="2804159"/>
            <a:ext cx="1260000" cy="1260000"/>
          </a:xfrm>
          <a:prstGeom prst="rect">
            <a:avLst/>
          </a:prstGeom>
        </p:spPr>
      </p:pic>
      <p:pic>
        <p:nvPicPr>
          <p:cNvPr id="18" name="Picture 17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83" y="2804159"/>
            <a:ext cx="1260000" cy="12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07" y="2695963"/>
            <a:ext cx="2161588" cy="13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9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7" y="2495161"/>
            <a:ext cx="7920000" cy="1124132"/>
          </a:xfr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057" y="3937984"/>
            <a:ext cx="3042562" cy="563378"/>
          </a:xfrm>
          <a:noFill/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88900" indent="0" algn="l">
              <a:lnSpc>
                <a:spcPct val="100000"/>
              </a:lnSpc>
              <a:spcAft>
                <a:spcPts val="600"/>
              </a:spcAft>
              <a:buNone/>
              <a:defRPr sz="1800" b="1" u="none" cap="all" spc="-50" baseline="0">
                <a:solidFill>
                  <a:schemeClr val="bg1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7418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86" y="201935"/>
            <a:ext cx="1674135" cy="7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9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27692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7034"/>
            <a:ext cx="7824247" cy="1720391"/>
          </a:xfrm>
          <a:noFill/>
        </p:spPr>
        <p:txBody>
          <a:bodyPr anchor="ctr" anchorCtr="0">
            <a:normAutofit/>
          </a:bodyPr>
          <a:lstStyle>
            <a:lvl1pPr marL="360000" indent="0"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5256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ag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0704" y="980387"/>
            <a:ext cx="829561" cy="1631216"/>
            <a:chOff x="810704" y="980387"/>
            <a:chExt cx="829561" cy="1631216"/>
          </a:xfrm>
        </p:grpSpPr>
        <p:sp>
          <p:nvSpPr>
            <p:cNvPr id="3" name="Oval 2"/>
            <p:cNvSpPr/>
            <p:nvPr userDrawn="1"/>
          </p:nvSpPr>
          <p:spPr>
            <a:xfrm>
              <a:off x="810704" y="1065230"/>
              <a:ext cx="820132" cy="820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904974" y="980387"/>
              <a:ext cx="73529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0" dirty="0">
                  <a:solidFill>
                    <a:srgbClr val="12A8B2"/>
                  </a:solidFill>
                </a:rPr>
                <a:t>“</a:t>
              </a: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9950" y="1027505"/>
            <a:ext cx="4505325" cy="3006725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buNone/>
              <a:defRPr sz="4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a quote here</a:t>
            </a:r>
          </a:p>
        </p:txBody>
      </p:sp>
    </p:spTree>
    <p:extLst>
      <p:ext uri="{BB962C8B-B14F-4D97-AF65-F5344CB8AC3E}">
        <p14:creationId xmlns:p14="http://schemas.microsoft.com/office/powerpoint/2010/main" val="18850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Use your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27692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5272" y="58357"/>
            <a:ext cx="12202370" cy="6810574"/>
          </a:xfrm>
          <a:custGeom>
            <a:avLst/>
            <a:gdLst>
              <a:gd name="connsiteX0" fmla="*/ 0 w 12192000"/>
              <a:gd name="connsiteY0" fmla="*/ 5509913 h 5509913"/>
              <a:gd name="connsiteX1" fmla="*/ 1377478 w 12192000"/>
              <a:gd name="connsiteY1" fmla="*/ 0 h 5509913"/>
              <a:gd name="connsiteX2" fmla="*/ 12192000 w 12192000"/>
              <a:gd name="connsiteY2" fmla="*/ 0 h 5509913"/>
              <a:gd name="connsiteX3" fmla="*/ 10814522 w 12192000"/>
              <a:gd name="connsiteY3" fmla="*/ 5509913 h 5509913"/>
              <a:gd name="connsiteX4" fmla="*/ 0 w 12192000"/>
              <a:gd name="connsiteY4" fmla="*/ 5509913 h 5509913"/>
              <a:gd name="connsiteX0" fmla="*/ 5273 w 12197273"/>
              <a:gd name="connsiteY0" fmla="*/ 5509913 h 5509913"/>
              <a:gd name="connsiteX1" fmla="*/ 0 w 12197273"/>
              <a:gd name="connsiteY1" fmla="*/ 0 h 5509913"/>
              <a:gd name="connsiteX2" fmla="*/ 12197273 w 12197273"/>
              <a:gd name="connsiteY2" fmla="*/ 0 h 5509913"/>
              <a:gd name="connsiteX3" fmla="*/ 10819795 w 12197273"/>
              <a:gd name="connsiteY3" fmla="*/ 5509913 h 5509913"/>
              <a:gd name="connsiteX4" fmla="*/ 5273 w 12197273"/>
              <a:gd name="connsiteY4" fmla="*/ 5509913 h 5509913"/>
              <a:gd name="connsiteX0" fmla="*/ 5273 w 12197273"/>
              <a:gd name="connsiteY0" fmla="*/ 5509913 h 5509913"/>
              <a:gd name="connsiteX1" fmla="*/ 0 w 12197273"/>
              <a:gd name="connsiteY1" fmla="*/ 0 h 5509913"/>
              <a:gd name="connsiteX2" fmla="*/ 12197273 w 12197273"/>
              <a:gd name="connsiteY2" fmla="*/ 0 h 5509913"/>
              <a:gd name="connsiteX3" fmla="*/ 12180244 w 12197273"/>
              <a:gd name="connsiteY3" fmla="*/ 5509913 h 5509913"/>
              <a:gd name="connsiteX4" fmla="*/ 5273 w 12197273"/>
              <a:gd name="connsiteY4" fmla="*/ 5509913 h 5509913"/>
              <a:gd name="connsiteX0" fmla="*/ 910932 w 13102932"/>
              <a:gd name="connsiteY0" fmla="*/ 5509913 h 5509913"/>
              <a:gd name="connsiteX1" fmla="*/ 899782 w 13102932"/>
              <a:gd name="connsiteY1" fmla="*/ 2703841 h 5509913"/>
              <a:gd name="connsiteX2" fmla="*/ 905659 w 13102932"/>
              <a:gd name="connsiteY2" fmla="*/ 0 h 5509913"/>
              <a:gd name="connsiteX3" fmla="*/ 13102932 w 13102932"/>
              <a:gd name="connsiteY3" fmla="*/ 0 h 5509913"/>
              <a:gd name="connsiteX4" fmla="*/ 13085903 w 13102932"/>
              <a:gd name="connsiteY4" fmla="*/ 5509913 h 5509913"/>
              <a:gd name="connsiteX5" fmla="*/ 910932 w 13102932"/>
              <a:gd name="connsiteY5" fmla="*/ 5509913 h 5509913"/>
              <a:gd name="connsiteX0" fmla="*/ 910932 w 13102932"/>
              <a:gd name="connsiteY0" fmla="*/ 5509913 h 5509913"/>
              <a:gd name="connsiteX1" fmla="*/ 899782 w 13102932"/>
              <a:gd name="connsiteY1" fmla="*/ 2703841 h 5509913"/>
              <a:gd name="connsiteX2" fmla="*/ 905659 w 13102932"/>
              <a:gd name="connsiteY2" fmla="*/ 0 h 5509913"/>
              <a:gd name="connsiteX3" fmla="*/ 13102932 w 13102932"/>
              <a:gd name="connsiteY3" fmla="*/ 0 h 5509913"/>
              <a:gd name="connsiteX4" fmla="*/ 13085903 w 13102932"/>
              <a:gd name="connsiteY4" fmla="*/ 5509913 h 5509913"/>
              <a:gd name="connsiteX5" fmla="*/ 910932 w 13102932"/>
              <a:gd name="connsiteY5" fmla="*/ 5509913 h 5509913"/>
              <a:gd name="connsiteX0" fmla="*/ 932854 w 13124854"/>
              <a:gd name="connsiteY0" fmla="*/ 5509913 h 5509913"/>
              <a:gd name="connsiteX1" fmla="*/ 921704 w 13124854"/>
              <a:gd name="connsiteY1" fmla="*/ 2703841 h 5509913"/>
              <a:gd name="connsiteX2" fmla="*/ 927581 w 13124854"/>
              <a:gd name="connsiteY2" fmla="*/ 0 h 5509913"/>
              <a:gd name="connsiteX3" fmla="*/ 13124854 w 13124854"/>
              <a:gd name="connsiteY3" fmla="*/ 0 h 5509913"/>
              <a:gd name="connsiteX4" fmla="*/ 13107825 w 13124854"/>
              <a:gd name="connsiteY4" fmla="*/ 5509913 h 5509913"/>
              <a:gd name="connsiteX5" fmla="*/ 932854 w 13124854"/>
              <a:gd name="connsiteY5" fmla="*/ 5509913 h 5509913"/>
              <a:gd name="connsiteX0" fmla="*/ 932854 w 13124854"/>
              <a:gd name="connsiteY0" fmla="*/ 5509913 h 5509913"/>
              <a:gd name="connsiteX1" fmla="*/ 921704 w 13124854"/>
              <a:gd name="connsiteY1" fmla="*/ 2703841 h 5509913"/>
              <a:gd name="connsiteX2" fmla="*/ 927581 w 13124854"/>
              <a:gd name="connsiteY2" fmla="*/ 0 h 5509913"/>
              <a:gd name="connsiteX3" fmla="*/ 13124854 w 13124854"/>
              <a:gd name="connsiteY3" fmla="*/ 0 h 5509913"/>
              <a:gd name="connsiteX4" fmla="*/ 13107825 w 13124854"/>
              <a:gd name="connsiteY4" fmla="*/ 5509913 h 5509913"/>
              <a:gd name="connsiteX5" fmla="*/ 932854 w 13124854"/>
              <a:gd name="connsiteY5" fmla="*/ 5509913 h 5509913"/>
              <a:gd name="connsiteX0" fmla="*/ 932854 w 13124854"/>
              <a:gd name="connsiteY0" fmla="*/ 5509913 h 5509913"/>
              <a:gd name="connsiteX1" fmla="*/ 921704 w 13124854"/>
              <a:gd name="connsiteY1" fmla="*/ 2703841 h 5509913"/>
              <a:gd name="connsiteX2" fmla="*/ 927581 w 13124854"/>
              <a:gd name="connsiteY2" fmla="*/ 0 h 5509913"/>
              <a:gd name="connsiteX3" fmla="*/ 13124854 w 13124854"/>
              <a:gd name="connsiteY3" fmla="*/ 0 h 5509913"/>
              <a:gd name="connsiteX4" fmla="*/ 13107825 w 13124854"/>
              <a:gd name="connsiteY4" fmla="*/ 5509913 h 5509913"/>
              <a:gd name="connsiteX5" fmla="*/ 932854 w 13124854"/>
              <a:gd name="connsiteY5" fmla="*/ 5509913 h 5509913"/>
              <a:gd name="connsiteX0" fmla="*/ 8850220 w 13124854"/>
              <a:gd name="connsiteY0" fmla="*/ 5532216 h 5532216"/>
              <a:gd name="connsiteX1" fmla="*/ 921704 w 13124854"/>
              <a:gd name="connsiteY1" fmla="*/ 2703841 h 5532216"/>
              <a:gd name="connsiteX2" fmla="*/ 927581 w 13124854"/>
              <a:gd name="connsiteY2" fmla="*/ 0 h 5532216"/>
              <a:gd name="connsiteX3" fmla="*/ 13124854 w 13124854"/>
              <a:gd name="connsiteY3" fmla="*/ 0 h 5532216"/>
              <a:gd name="connsiteX4" fmla="*/ 13107825 w 13124854"/>
              <a:gd name="connsiteY4" fmla="*/ 5509913 h 5532216"/>
              <a:gd name="connsiteX5" fmla="*/ 8850220 w 13124854"/>
              <a:gd name="connsiteY5" fmla="*/ 5532216 h 5532216"/>
              <a:gd name="connsiteX0" fmla="*/ 8850220 w 13124854"/>
              <a:gd name="connsiteY0" fmla="*/ 5532216 h 5532216"/>
              <a:gd name="connsiteX1" fmla="*/ 921704 w 13124854"/>
              <a:gd name="connsiteY1" fmla="*/ 2703841 h 5532216"/>
              <a:gd name="connsiteX2" fmla="*/ 927581 w 13124854"/>
              <a:gd name="connsiteY2" fmla="*/ 0 h 5532216"/>
              <a:gd name="connsiteX3" fmla="*/ 13124854 w 13124854"/>
              <a:gd name="connsiteY3" fmla="*/ 0 h 5532216"/>
              <a:gd name="connsiteX4" fmla="*/ 13107825 w 13124854"/>
              <a:gd name="connsiteY4" fmla="*/ 5509913 h 5532216"/>
              <a:gd name="connsiteX5" fmla="*/ 8850220 w 13124854"/>
              <a:gd name="connsiteY5" fmla="*/ 5532216 h 5532216"/>
              <a:gd name="connsiteX0" fmla="*/ 8850220 w 13124854"/>
              <a:gd name="connsiteY0" fmla="*/ 5532216 h 5532216"/>
              <a:gd name="connsiteX1" fmla="*/ 921704 w 13124854"/>
              <a:gd name="connsiteY1" fmla="*/ 2703841 h 5532216"/>
              <a:gd name="connsiteX2" fmla="*/ 927581 w 13124854"/>
              <a:gd name="connsiteY2" fmla="*/ 0 h 5532216"/>
              <a:gd name="connsiteX3" fmla="*/ 13124854 w 13124854"/>
              <a:gd name="connsiteY3" fmla="*/ 0 h 5532216"/>
              <a:gd name="connsiteX4" fmla="*/ 13107825 w 13124854"/>
              <a:gd name="connsiteY4" fmla="*/ 5509913 h 5532216"/>
              <a:gd name="connsiteX5" fmla="*/ 8850220 w 13124854"/>
              <a:gd name="connsiteY5" fmla="*/ 5532216 h 5532216"/>
              <a:gd name="connsiteX0" fmla="*/ 8844454 w 13119088"/>
              <a:gd name="connsiteY0" fmla="*/ 5532216 h 5532216"/>
              <a:gd name="connsiteX1" fmla="*/ 938240 w 13119088"/>
              <a:gd name="connsiteY1" fmla="*/ 3818963 h 5532216"/>
              <a:gd name="connsiteX2" fmla="*/ 921815 w 13119088"/>
              <a:gd name="connsiteY2" fmla="*/ 0 h 5532216"/>
              <a:gd name="connsiteX3" fmla="*/ 13119088 w 13119088"/>
              <a:gd name="connsiteY3" fmla="*/ 0 h 5532216"/>
              <a:gd name="connsiteX4" fmla="*/ 13102059 w 13119088"/>
              <a:gd name="connsiteY4" fmla="*/ 5509913 h 5532216"/>
              <a:gd name="connsiteX5" fmla="*/ 8844454 w 13119088"/>
              <a:gd name="connsiteY5" fmla="*/ 5532216 h 5532216"/>
              <a:gd name="connsiteX0" fmla="*/ 8844454 w 13119088"/>
              <a:gd name="connsiteY0" fmla="*/ 5532216 h 5532216"/>
              <a:gd name="connsiteX1" fmla="*/ 6770328 w 13119088"/>
              <a:gd name="connsiteY1" fmla="*/ 4131196 h 5532216"/>
              <a:gd name="connsiteX2" fmla="*/ 938240 w 13119088"/>
              <a:gd name="connsiteY2" fmla="*/ 3818963 h 5532216"/>
              <a:gd name="connsiteX3" fmla="*/ 921815 w 13119088"/>
              <a:gd name="connsiteY3" fmla="*/ 0 h 5532216"/>
              <a:gd name="connsiteX4" fmla="*/ 13119088 w 13119088"/>
              <a:gd name="connsiteY4" fmla="*/ 0 h 5532216"/>
              <a:gd name="connsiteX5" fmla="*/ 13102059 w 13119088"/>
              <a:gd name="connsiteY5" fmla="*/ 5509913 h 5532216"/>
              <a:gd name="connsiteX6" fmla="*/ 8844454 w 13119088"/>
              <a:gd name="connsiteY6" fmla="*/ 5532216 h 5532216"/>
              <a:gd name="connsiteX0" fmla="*/ 8844454 w 13119088"/>
              <a:gd name="connsiteY0" fmla="*/ 5532216 h 5532216"/>
              <a:gd name="connsiteX1" fmla="*/ 8431860 w 13119088"/>
              <a:gd name="connsiteY1" fmla="*/ 4053138 h 5532216"/>
              <a:gd name="connsiteX2" fmla="*/ 938240 w 13119088"/>
              <a:gd name="connsiteY2" fmla="*/ 3818963 h 5532216"/>
              <a:gd name="connsiteX3" fmla="*/ 921815 w 13119088"/>
              <a:gd name="connsiteY3" fmla="*/ 0 h 5532216"/>
              <a:gd name="connsiteX4" fmla="*/ 13119088 w 13119088"/>
              <a:gd name="connsiteY4" fmla="*/ 0 h 5532216"/>
              <a:gd name="connsiteX5" fmla="*/ 13102059 w 13119088"/>
              <a:gd name="connsiteY5" fmla="*/ 5509913 h 5532216"/>
              <a:gd name="connsiteX6" fmla="*/ 8844454 w 13119088"/>
              <a:gd name="connsiteY6" fmla="*/ 5532216 h 5532216"/>
              <a:gd name="connsiteX0" fmla="*/ 8844454 w 13119088"/>
              <a:gd name="connsiteY0" fmla="*/ 5532216 h 5532216"/>
              <a:gd name="connsiteX1" fmla="*/ 8755245 w 13119088"/>
              <a:gd name="connsiteY1" fmla="*/ 3841265 h 5532216"/>
              <a:gd name="connsiteX2" fmla="*/ 938240 w 13119088"/>
              <a:gd name="connsiteY2" fmla="*/ 3818963 h 5532216"/>
              <a:gd name="connsiteX3" fmla="*/ 921815 w 13119088"/>
              <a:gd name="connsiteY3" fmla="*/ 0 h 5532216"/>
              <a:gd name="connsiteX4" fmla="*/ 13119088 w 13119088"/>
              <a:gd name="connsiteY4" fmla="*/ 0 h 5532216"/>
              <a:gd name="connsiteX5" fmla="*/ 13102059 w 13119088"/>
              <a:gd name="connsiteY5" fmla="*/ 5509913 h 5532216"/>
              <a:gd name="connsiteX6" fmla="*/ 8844454 w 13119088"/>
              <a:gd name="connsiteY6" fmla="*/ 5532216 h 5532216"/>
              <a:gd name="connsiteX0" fmla="*/ 8844454 w 13119088"/>
              <a:gd name="connsiteY0" fmla="*/ 5532216 h 5532216"/>
              <a:gd name="connsiteX1" fmla="*/ 8877908 w 13119088"/>
              <a:gd name="connsiteY1" fmla="*/ 3852416 h 5532216"/>
              <a:gd name="connsiteX2" fmla="*/ 938240 w 13119088"/>
              <a:gd name="connsiteY2" fmla="*/ 3818963 h 5532216"/>
              <a:gd name="connsiteX3" fmla="*/ 921815 w 13119088"/>
              <a:gd name="connsiteY3" fmla="*/ 0 h 5532216"/>
              <a:gd name="connsiteX4" fmla="*/ 13119088 w 13119088"/>
              <a:gd name="connsiteY4" fmla="*/ 0 h 5532216"/>
              <a:gd name="connsiteX5" fmla="*/ 13102059 w 13119088"/>
              <a:gd name="connsiteY5" fmla="*/ 5509913 h 5532216"/>
              <a:gd name="connsiteX6" fmla="*/ 8844454 w 13119088"/>
              <a:gd name="connsiteY6" fmla="*/ 5532216 h 5532216"/>
              <a:gd name="connsiteX0" fmla="*/ 8844454 w 13119088"/>
              <a:gd name="connsiteY0" fmla="*/ 5532216 h 5532216"/>
              <a:gd name="connsiteX1" fmla="*/ 8877908 w 13119088"/>
              <a:gd name="connsiteY1" fmla="*/ 3852416 h 5532216"/>
              <a:gd name="connsiteX2" fmla="*/ 938240 w 13119088"/>
              <a:gd name="connsiteY2" fmla="*/ 3818963 h 5532216"/>
              <a:gd name="connsiteX3" fmla="*/ 921815 w 13119088"/>
              <a:gd name="connsiteY3" fmla="*/ 0 h 5532216"/>
              <a:gd name="connsiteX4" fmla="*/ 13119088 w 13119088"/>
              <a:gd name="connsiteY4" fmla="*/ 0 h 5532216"/>
              <a:gd name="connsiteX5" fmla="*/ 13102059 w 13119088"/>
              <a:gd name="connsiteY5" fmla="*/ 5509913 h 5532216"/>
              <a:gd name="connsiteX6" fmla="*/ 8844454 w 13119088"/>
              <a:gd name="connsiteY6" fmla="*/ 5532216 h 5532216"/>
              <a:gd name="connsiteX0" fmla="*/ 8844454 w 13119088"/>
              <a:gd name="connsiteY0" fmla="*/ 5532216 h 5532216"/>
              <a:gd name="connsiteX1" fmla="*/ 8877908 w 13119088"/>
              <a:gd name="connsiteY1" fmla="*/ 3852416 h 5532216"/>
              <a:gd name="connsiteX2" fmla="*/ 938240 w 13119088"/>
              <a:gd name="connsiteY2" fmla="*/ 3818963 h 5532216"/>
              <a:gd name="connsiteX3" fmla="*/ 921815 w 13119088"/>
              <a:gd name="connsiteY3" fmla="*/ 0 h 5532216"/>
              <a:gd name="connsiteX4" fmla="*/ 13119088 w 13119088"/>
              <a:gd name="connsiteY4" fmla="*/ 0 h 5532216"/>
              <a:gd name="connsiteX5" fmla="*/ 13102059 w 13119088"/>
              <a:gd name="connsiteY5" fmla="*/ 5509913 h 5532216"/>
              <a:gd name="connsiteX6" fmla="*/ 8844454 w 13119088"/>
              <a:gd name="connsiteY6" fmla="*/ 5532216 h 5532216"/>
              <a:gd name="connsiteX0" fmla="*/ 9000571 w 13119088"/>
              <a:gd name="connsiteY0" fmla="*/ 5521065 h 5521065"/>
              <a:gd name="connsiteX1" fmla="*/ 8877908 w 13119088"/>
              <a:gd name="connsiteY1" fmla="*/ 3852416 h 5521065"/>
              <a:gd name="connsiteX2" fmla="*/ 938240 w 13119088"/>
              <a:gd name="connsiteY2" fmla="*/ 3818963 h 5521065"/>
              <a:gd name="connsiteX3" fmla="*/ 921815 w 13119088"/>
              <a:gd name="connsiteY3" fmla="*/ 0 h 5521065"/>
              <a:gd name="connsiteX4" fmla="*/ 13119088 w 13119088"/>
              <a:gd name="connsiteY4" fmla="*/ 0 h 5521065"/>
              <a:gd name="connsiteX5" fmla="*/ 13102059 w 13119088"/>
              <a:gd name="connsiteY5" fmla="*/ 5509913 h 5521065"/>
              <a:gd name="connsiteX6" fmla="*/ 9000571 w 13119088"/>
              <a:gd name="connsiteY6" fmla="*/ 5521065 h 5521065"/>
              <a:gd name="connsiteX0" fmla="*/ 8877908 w 13119088"/>
              <a:gd name="connsiteY0" fmla="*/ 5521065 h 5521065"/>
              <a:gd name="connsiteX1" fmla="*/ 8877908 w 13119088"/>
              <a:gd name="connsiteY1" fmla="*/ 3852416 h 5521065"/>
              <a:gd name="connsiteX2" fmla="*/ 938240 w 13119088"/>
              <a:gd name="connsiteY2" fmla="*/ 3818963 h 5521065"/>
              <a:gd name="connsiteX3" fmla="*/ 921815 w 13119088"/>
              <a:gd name="connsiteY3" fmla="*/ 0 h 5521065"/>
              <a:gd name="connsiteX4" fmla="*/ 13119088 w 13119088"/>
              <a:gd name="connsiteY4" fmla="*/ 0 h 5521065"/>
              <a:gd name="connsiteX5" fmla="*/ 13102059 w 13119088"/>
              <a:gd name="connsiteY5" fmla="*/ 5509913 h 5521065"/>
              <a:gd name="connsiteX6" fmla="*/ 8877908 w 13119088"/>
              <a:gd name="connsiteY6" fmla="*/ 5521065 h 5521065"/>
              <a:gd name="connsiteX0" fmla="*/ 8877908 w 13119088"/>
              <a:gd name="connsiteY0" fmla="*/ 5521065 h 5521065"/>
              <a:gd name="connsiteX1" fmla="*/ 8911362 w 13119088"/>
              <a:gd name="connsiteY1" fmla="*/ 3807811 h 5521065"/>
              <a:gd name="connsiteX2" fmla="*/ 938240 w 13119088"/>
              <a:gd name="connsiteY2" fmla="*/ 3818963 h 5521065"/>
              <a:gd name="connsiteX3" fmla="*/ 921815 w 13119088"/>
              <a:gd name="connsiteY3" fmla="*/ 0 h 5521065"/>
              <a:gd name="connsiteX4" fmla="*/ 13119088 w 13119088"/>
              <a:gd name="connsiteY4" fmla="*/ 0 h 5521065"/>
              <a:gd name="connsiteX5" fmla="*/ 13102059 w 13119088"/>
              <a:gd name="connsiteY5" fmla="*/ 5509913 h 5521065"/>
              <a:gd name="connsiteX6" fmla="*/ 8877908 w 13119088"/>
              <a:gd name="connsiteY6" fmla="*/ 5521065 h 5521065"/>
              <a:gd name="connsiteX0" fmla="*/ 8877908 w 13119088"/>
              <a:gd name="connsiteY0" fmla="*/ 5521065 h 5521065"/>
              <a:gd name="connsiteX1" fmla="*/ 8911362 w 13119088"/>
              <a:gd name="connsiteY1" fmla="*/ 3807811 h 5521065"/>
              <a:gd name="connsiteX2" fmla="*/ 938240 w 13119088"/>
              <a:gd name="connsiteY2" fmla="*/ 3818963 h 5521065"/>
              <a:gd name="connsiteX3" fmla="*/ 921815 w 13119088"/>
              <a:gd name="connsiteY3" fmla="*/ 0 h 5521065"/>
              <a:gd name="connsiteX4" fmla="*/ 13119088 w 13119088"/>
              <a:gd name="connsiteY4" fmla="*/ 0 h 5521065"/>
              <a:gd name="connsiteX5" fmla="*/ 13102059 w 13119088"/>
              <a:gd name="connsiteY5" fmla="*/ 5509913 h 5521065"/>
              <a:gd name="connsiteX6" fmla="*/ 8877908 w 13119088"/>
              <a:gd name="connsiteY6" fmla="*/ 5521065 h 5521065"/>
              <a:gd name="connsiteX0" fmla="*/ 7956093 w 12197273"/>
              <a:gd name="connsiteY0" fmla="*/ 5521065 h 5521065"/>
              <a:gd name="connsiteX1" fmla="*/ 7989547 w 12197273"/>
              <a:gd name="connsiteY1" fmla="*/ 3807811 h 5521065"/>
              <a:gd name="connsiteX2" fmla="*/ 16425 w 12197273"/>
              <a:gd name="connsiteY2" fmla="*/ 3818963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89547 w 12197273"/>
              <a:gd name="connsiteY1" fmla="*/ 3807811 h 5521065"/>
              <a:gd name="connsiteX2" fmla="*/ 16425 w 12197273"/>
              <a:gd name="connsiteY2" fmla="*/ 3818963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89547 w 12197273"/>
              <a:gd name="connsiteY1" fmla="*/ 3807811 h 5521065"/>
              <a:gd name="connsiteX2" fmla="*/ 16425 w 12197273"/>
              <a:gd name="connsiteY2" fmla="*/ 3638209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89547 w 12197273"/>
              <a:gd name="connsiteY1" fmla="*/ 3807811 h 5521065"/>
              <a:gd name="connsiteX2" fmla="*/ 16425 w 12197273"/>
              <a:gd name="connsiteY2" fmla="*/ 3787065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89547 w 12197273"/>
              <a:gd name="connsiteY1" fmla="*/ 3807811 h 5521065"/>
              <a:gd name="connsiteX2" fmla="*/ 16425 w 12197273"/>
              <a:gd name="connsiteY2" fmla="*/ 3787065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68282 w 12197273"/>
              <a:gd name="connsiteY1" fmla="*/ 3775913 h 5521065"/>
              <a:gd name="connsiteX2" fmla="*/ 16425 w 12197273"/>
              <a:gd name="connsiteY2" fmla="*/ 3787065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68282 w 12197273"/>
              <a:gd name="connsiteY1" fmla="*/ 3807811 h 5521065"/>
              <a:gd name="connsiteX2" fmla="*/ 16425 w 12197273"/>
              <a:gd name="connsiteY2" fmla="*/ 3787065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68282 w 12197273"/>
              <a:gd name="connsiteY1" fmla="*/ 3807811 h 5521065"/>
              <a:gd name="connsiteX2" fmla="*/ 16425 w 12197273"/>
              <a:gd name="connsiteY2" fmla="*/ 3787065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33112 w 12197273"/>
              <a:gd name="connsiteY1" fmla="*/ 3835165 h 5521065"/>
              <a:gd name="connsiteX2" fmla="*/ 16425 w 12197273"/>
              <a:gd name="connsiteY2" fmla="*/ 3787065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33112 w 12197273"/>
              <a:gd name="connsiteY1" fmla="*/ 3835165 h 5521065"/>
              <a:gd name="connsiteX2" fmla="*/ 16425 w 12197273"/>
              <a:gd name="connsiteY2" fmla="*/ 3787065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33112 w 12197273"/>
              <a:gd name="connsiteY1" fmla="*/ 3835165 h 5521065"/>
              <a:gd name="connsiteX2" fmla="*/ 794 w 12197273"/>
              <a:gd name="connsiteY2" fmla="*/ 3841773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56093 w 12197273"/>
              <a:gd name="connsiteY0" fmla="*/ 5521065 h 5521065"/>
              <a:gd name="connsiteX1" fmla="*/ 7933112 w 12197273"/>
              <a:gd name="connsiteY1" fmla="*/ 3850796 h 5521065"/>
              <a:gd name="connsiteX2" fmla="*/ 794 w 12197273"/>
              <a:gd name="connsiteY2" fmla="*/ 3841773 h 5521065"/>
              <a:gd name="connsiteX3" fmla="*/ 0 w 12197273"/>
              <a:gd name="connsiteY3" fmla="*/ 0 h 5521065"/>
              <a:gd name="connsiteX4" fmla="*/ 12197273 w 12197273"/>
              <a:gd name="connsiteY4" fmla="*/ 0 h 5521065"/>
              <a:gd name="connsiteX5" fmla="*/ 12180244 w 12197273"/>
              <a:gd name="connsiteY5" fmla="*/ 5509913 h 5521065"/>
              <a:gd name="connsiteX6" fmla="*/ 7956093 w 12197273"/>
              <a:gd name="connsiteY6" fmla="*/ 5521065 h 5521065"/>
              <a:gd name="connsiteX0" fmla="*/ 7928739 w 12197273"/>
              <a:gd name="connsiteY0" fmla="*/ 5497619 h 5509913"/>
              <a:gd name="connsiteX1" fmla="*/ 7933112 w 12197273"/>
              <a:gd name="connsiteY1" fmla="*/ 3850796 h 5509913"/>
              <a:gd name="connsiteX2" fmla="*/ 794 w 12197273"/>
              <a:gd name="connsiteY2" fmla="*/ 3841773 h 5509913"/>
              <a:gd name="connsiteX3" fmla="*/ 0 w 12197273"/>
              <a:gd name="connsiteY3" fmla="*/ 0 h 5509913"/>
              <a:gd name="connsiteX4" fmla="*/ 12197273 w 12197273"/>
              <a:gd name="connsiteY4" fmla="*/ 0 h 5509913"/>
              <a:gd name="connsiteX5" fmla="*/ 12180244 w 12197273"/>
              <a:gd name="connsiteY5" fmla="*/ 5509913 h 5509913"/>
              <a:gd name="connsiteX6" fmla="*/ 7928739 w 12197273"/>
              <a:gd name="connsiteY6" fmla="*/ 5497619 h 5509913"/>
              <a:gd name="connsiteX0" fmla="*/ 7928739 w 12197273"/>
              <a:gd name="connsiteY0" fmla="*/ 5509342 h 5509913"/>
              <a:gd name="connsiteX1" fmla="*/ 7933112 w 12197273"/>
              <a:gd name="connsiteY1" fmla="*/ 3850796 h 5509913"/>
              <a:gd name="connsiteX2" fmla="*/ 794 w 12197273"/>
              <a:gd name="connsiteY2" fmla="*/ 3841773 h 5509913"/>
              <a:gd name="connsiteX3" fmla="*/ 0 w 12197273"/>
              <a:gd name="connsiteY3" fmla="*/ 0 h 5509913"/>
              <a:gd name="connsiteX4" fmla="*/ 12197273 w 12197273"/>
              <a:gd name="connsiteY4" fmla="*/ 0 h 5509913"/>
              <a:gd name="connsiteX5" fmla="*/ 12180244 w 12197273"/>
              <a:gd name="connsiteY5" fmla="*/ 5509913 h 5509913"/>
              <a:gd name="connsiteX6" fmla="*/ 7928739 w 12197273"/>
              <a:gd name="connsiteY6" fmla="*/ 5509342 h 5509913"/>
              <a:gd name="connsiteX0" fmla="*/ 7928739 w 12197273"/>
              <a:gd name="connsiteY0" fmla="*/ 5509342 h 5509913"/>
              <a:gd name="connsiteX1" fmla="*/ 7933112 w 12197273"/>
              <a:gd name="connsiteY1" fmla="*/ 3850796 h 5509913"/>
              <a:gd name="connsiteX2" fmla="*/ 794 w 12197273"/>
              <a:gd name="connsiteY2" fmla="*/ 3841773 h 5509913"/>
              <a:gd name="connsiteX3" fmla="*/ 0 w 12197273"/>
              <a:gd name="connsiteY3" fmla="*/ 0 h 5509913"/>
              <a:gd name="connsiteX4" fmla="*/ 12197273 w 12197273"/>
              <a:gd name="connsiteY4" fmla="*/ 0 h 5509913"/>
              <a:gd name="connsiteX5" fmla="*/ 12180244 w 12197273"/>
              <a:gd name="connsiteY5" fmla="*/ 5509913 h 5509913"/>
              <a:gd name="connsiteX6" fmla="*/ 7928739 w 12197273"/>
              <a:gd name="connsiteY6" fmla="*/ 5509342 h 5509913"/>
              <a:gd name="connsiteX0" fmla="*/ 7928739 w 12197273"/>
              <a:gd name="connsiteY0" fmla="*/ 5509342 h 5509913"/>
              <a:gd name="connsiteX1" fmla="*/ 7933112 w 12197273"/>
              <a:gd name="connsiteY1" fmla="*/ 3850796 h 5509913"/>
              <a:gd name="connsiteX2" fmla="*/ 794 w 12197273"/>
              <a:gd name="connsiteY2" fmla="*/ 3841773 h 5509913"/>
              <a:gd name="connsiteX3" fmla="*/ 0 w 12197273"/>
              <a:gd name="connsiteY3" fmla="*/ 0 h 5509913"/>
              <a:gd name="connsiteX4" fmla="*/ 12197273 w 12197273"/>
              <a:gd name="connsiteY4" fmla="*/ 0 h 5509913"/>
              <a:gd name="connsiteX5" fmla="*/ 12180244 w 12197273"/>
              <a:gd name="connsiteY5" fmla="*/ 5509913 h 5509913"/>
              <a:gd name="connsiteX6" fmla="*/ 7928739 w 12197273"/>
              <a:gd name="connsiteY6" fmla="*/ 5509342 h 5509913"/>
              <a:gd name="connsiteX0" fmla="*/ 7928739 w 12197692"/>
              <a:gd name="connsiteY0" fmla="*/ 5509342 h 5513821"/>
              <a:gd name="connsiteX1" fmla="*/ 7933112 w 12197692"/>
              <a:gd name="connsiteY1" fmla="*/ 3850796 h 5513821"/>
              <a:gd name="connsiteX2" fmla="*/ 794 w 12197692"/>
              <a:gd name="connsiteY2" fmla="*/ 3841773 h 5513821"/>
              <a:gd name="connsiteX3" fmla="*/ 0 w 12197692"/>
              <a:gd name="connsiteY3" fmla="*/ 0 h 5513821"/>
              <a:gd name="connsiteX4" fmla="*/ 12197273 w 12197692"/>
              <a:gd name="connsiteY4" fmla="*/ 0 h 5513821"/>
              <a:gd name="connsiteX5" fmla="*/ 12195874 w 12197692"/>
              <a:gd name="connsiteY5" fmla="*/ 5513821 h 5513821"/>
              <a:gd name="connsiteX6" fmla="*/ 7928739 w 12197692"/>
              <a:gd name="connsiteY6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850796 h 5513821"/>
              <a:gd name="connsiteX2" fmla="*/ 794 w 12199355"/>
              <a:gd name="connsiteY2" fmla="*/ 3841773 h 5513821"/>
              <a:gd name="connsiteX3" fmla="*/ 0 w 12199355"/>
              <a:gd name="connsiteY3" fmla="*/ 0 h 5513821"/>
              <a:gd name="connsiteX4" fmla="*/ 12197273 w 12199355"/>
              <a:gd name="connsiteY4" fmla="*/ 0 h 5513821"/>
              <a:gd name="connsiteX5" fmla="*/ 12195874 w 12199355"/>
              <a:gd name="connsiteY5" fmla="*/ 5513821 h 5513821"/>
              <a:gd name="connsiteX6" fmla="*/ 7928739 w 12199355"/>
              <a:gd name="connsiteY6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830699 h 5513821"/>
              <a:gd name="connsiteX2" fmla="*/ 794 w 12199355"/>
              <a:gd name="connsiteY2" fmla="*/ 3841773 h 5513821"/>
              <a:gd name="connsiteX3" fmla="*/ 0 w 12199355"/>
              <a:gd name="connsiteY3" fmla="*/ 0 h 5513821"/>
              <a:gd name="connsiteX4" fmla="*/ 12197273 w 12199355"/>
              <a:gd name="connsiteY4" fmla="*/ 0 h 5513821"/>
              <a:gd name="connsiteX5" fmla="*/ 12195874 w 12199355"/>
              <a:gd name="connsiteY5" fmla="*/ 5513821 h 5513821"/>
              <a:gd name="connsiteX6" fmla="*/ 7928739 w 12199355"/>
              <a:gd name="connsiteY6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679974 h 5513821"/>
              <a:gd name="connsiteX2" fmla="*/ 794 w 12199355"/>
              <a:gd name="connsiteY2" fmla="*/ 3841773 h 5513821"/>
              <a:gd name="connsiteX3" fmla="*/ 0 w 12199355"/>
              <a:gd name="connsiteY3" fmla="*/ 0 h 5513821"/>
              <a:gd name="connsiteX4" fmla="*/ 12197273 w 12199355"/>
              <a:gd name="connsiteY4" fmla="*/ 0 h 5513821"/>
              <a:gd name="connsiteX5" fmla="*/ 12195874 w 12199355"/>
              <a:gd name="connsiteY5" fmla="*/ 5513821 h 5513821"/>
              <a:gd name="connsiteX6" fmla="*/ 7928739 w 12199355"/>
              <a:gd name="connsiteY6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679974 h 5513821"/>
              <a:gd name="connsiteX2" fmla="*/ 10843 w 12199355"/>
              <a:gd name="connsiteY2" fmla="*/ 3640806 h 5513821"/>
              <a:gd name="connsiteX3" fmla="*/ 0 w 12199355"/>
              <a:gd name="connsiteY3" fmla="*/ 0 h 5513821"/>
              <a:gd name="connsiteX4" fmla="*/ 12197273 w 12199355"/>
              <a:gd name="connsiteY4" fmla="*/ 0 h 5513821"/>
              <a:gd name="connsiteX5" fmla="*/ 12195874 w 12199355"/>
              <a:gd name="connsiteY5" fmla="*/ 5513821 h 5513821"/>
              <a:gd name="connsiteX6" fmla="*/ 7928739 w 12199355"/>
              <a:gd name="connsiteY6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679974 h 5513821"/>
              <a:gd name="connsiteX2" fmla="*/ 794 w 12199355"/>
              <a:gd name="connsiteY2" fmla="*/ 3680999 h 5513821"/>
              <a:gd name="connsiteX3" fmla="*/ 0 w 12199355"/>
              <a:gd name="connsiteY3" fmla="*/ 0 h 5513821"/>
              <a:gd name="connsiteX4" fmla="*/ 12197273 w 12199355"/>
              <a:gd name="connsiteY4" fmla="*/ 0 h 5513821"/>
              <a:gd name="connsiteX5" fmla="*/ 12195874 w 12199355"/>
              <a:gd name="connsiteY5" fmla="*/ 5513821 h 5513821"/>
              <a:gd name="connsiteX6" fmla="*/ 7928739 w 12199355"/>
              <a:gd name="connsiteY6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690022 h 5513821"/>
              <a:gd name="connsiteX2" fmla="*/ 794 w 12199355"/>
              <a:gd name="connsiteY2" fmla="*/ 3680999 h 5513821"/>
              <a:gd name="connsiteX3" fmla="*/ 0 w 12199355"/>
              <a:gd name="connsiteY3" fmla="*/ 0 h 5513821"/>
              <a:gd name="connsiteX4" fmla="*/ 12197273 w 12199355"/>
              <a:gd name="connsiteY4" fmla="*/ 0 h 5513821"/>
              <a:gd name="connsiteX5" fmla="*/ 12195874 w 12199355"/>
              <a:gd name="connsiteY5" fmla="*/ 5513821 h 5513821"/>
              <a:gd name="connsiteX6" fmla="*/ 7928739 w 12199355"/>
              <a:gd name="connsiteY6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690022 h 5513821"/>
              <a:gd name="connsiteX2" fmla="*/ 794 w 12199355"/>
              <a:gd name="connsiteY2" fmla="*/ 3701096 h 5513821"/>
              <a:gd name="connsiteX3" fmla="*/ 0 w 12199355"/>
              <a:gd name="connsiteY3" fmla="*/ 0 h 5513821"/>
              <a:gd name="connsiteX4" fmla="*/ 12197273 w 12199355"/>
              <a:gd name="connsiteY4" fmla="*/ 0 h 5513821"/>
              <a:gd name="connsiteX5" fmla="*/ 12195874 w 12199355"/>
              <a:gd name="connsiteY5" fmla="*/ 5513821 h 5513821"/>
              <a:gd name="connsiteX6" fmla="*/ 7928739 w 12199355"/>
              <a:gd name="connsiteY6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690022 h 5513821"/>
              <a:gd name="connsiteX2" fmla="*/ 7845990 w 12199355"/>
              <a:gd name="connsiteY2" fmla="*/ 3685918 h 5513821"/>
              <a:gd name="connsiteX3" fmla="*/ 794 w 12199355"/>
              <a:gd name="connsiteY3" fmla="*/ 3701096 h 5513821"/>
              <a:gd name="connsiteX4" fmla="*/ 0 w 12199355"/>
              <a:gd name="connsiteY4" fmla="*/ 0 h 5513821"/>
              <a:gd name="connsiteX5" fmla="*/ 12197273 w 12199355"/>
              <a:gd name="connsiteY5" fmla="*/ 0 h 5513821"/>
              <a:gd name="connsiteX6" fmla="*/ 12195874 w 12199355"/>
              <a:gd name="connsiteY6" fmla="*/ 5513821 h 5513821"/>
              <a:gd name="connsiteX7" fmla="*/ 7928739 w 12199355"/>
              <a:gd name="connsiteY7" fmla="*/ 5509342 h 5513821"/>
              <a:gd name="connsiteX0" fmla="*/ 7928739 w 12199355"/>
              <a:gd name="connsiteY0" fmla="*/ 5509342 h 5513821"/>
              <a:gd name="connsiteX1" fmla="*/ 7933112 w 12199355"/>
              <a:gd name="connsiteY1" fmla="*/ 3690022 h 5513821"/>
              <a:gd name="connsiteX2" fmla="*/ 7845990 w 12199355"/>
              <a:gd name="connsiteY2" fmla="*/ 3685918 h 5513821"/>
              <a:gd name="connsiteX3" fmla="*/ 7726873 w 12199355"/>
              <a:gd name="connsiteY3" fmla="*/ 3687772 h 5513821"/>
              <a:gd name="connsiteX4" fmla="*/ 794 w 12199355"/>
              <a:gd name="connsiteY4" fmla="*/ 3701096 h 5513821"/>
              <a:gd name="connsiteX5" fmla="*/ 0 w 12199355"/>
              <a:gd name="connsiteY5" fmla="*/ 0 h 5513821"/>
              <a:gd name="connsiteX6" fmla="*/ 12197273 w 12199355"/>
              <a:gd name="connsiteY6" fmla="*/ 0 h 5513821"/>
              <a:gd name="connsiteX7" fmla="*/ 12195874 w 12199355"/>
              <a:gd name="connsiteY7" fmla="*/ 5513821 h 5513821"/>
              <a:gd name="connsiteX8" fmla="*/ 7928739 w 12199355"/>
              <a:gd name="connsiteY8" fmla="*/ 5509342 h 5513821"/>
              <a:gd name="connsiteX0" fmla="*/ 7928739 w 12199355"/>
              <a:gd name="connsiteY0" fmla="*/ 5509342 h 5513821"/>
              <a:gd name="connsiteX1" fmla="*/ 7927136 w 12199355"/>
              <a:gd name="connsiteY1" fmla="*/ 2540 h 5513821"/>
              <a:gd name="connsiteX2" fmla="*/ 7845990 w 12199355"/>
              <a:gd name="connsiteY2" fmla="*/ 3685918 h 5513821"/>
              <a:gd name="connsiteX3" fmla="*/ 7726873 w 12199355"/>
              <a:gd name="connsiteY3" fmla="*/ 3687772 h 5513821"/>
              <a:gd name="connsiteX4" fmla="*/ 794 w 12199355"/>
              <a:gd name="connsiteY4" fmla="*/ 3701096 h 5513821"/>
              <a:gd name="connsiteX5" fmla="*/ 0 w 12199355"/>
              <a:gd name="connsiteY5" fmla="*/ 0 h 5513821"/>
              <a:gd name="connsiteX6" fmla="*/ 12197273 w 12199355"/>
              <a:gd name="connsiteY6" fmla="*/ 0 h 5513821"/>
              <a:gd name="connsiteX7" fmla="*/ 12195874 w 12199355"/>
              <a:gd name="connsiteY7" fmla="*/ 5513821 h 5513821"/>
              <a:gd name="connsiteX8" fmla="*/ 7928739 w 12199355"/>
              <a:gd name="connsiteY8" fmla="*/ 5509342 h 5513821"/>
              <a:gd name="connsiteX0" fmla="*/ 7928739 w 12199355"/>
              <a:gd name="connsiteY0" fmla="*/ 5522859 h 5527338"/>
              <a:gd name="connsiteX1" fmla="*/ 7927136 w 12199355"/>
              <a:gd name="connsiteY1" fmla="*/ 16057 h 5527338"/>
              <a:gd name="connsiteX2" fmla="*/ 7881849 w 12199355"/>
              <a:gd name="connsiteY2" fmla="*/ 0 h 5527338"/>
              <a:gd name="connsiteX3" fmla="*/ 7726873 w 12199355"/>
              <a:gd name="connsiteY3" fmla="*/ 3701289 h 5527338"/>
              <a:gd name="connsiteX4" fmla="*/ 794 w 12199355"/>
              <a:gd name="connsiteY4" fmla="*/ 3714613 h 5527338"/>
              <a:gd name="connsiteX5" fmla="*/ 0 w 12199355"/>
              <a:gd name="connsiteY5" fmla="*/ 13517 h 5527338"/>
              <a:gd name="connsiteX6" fmla="*/ 12197273 w 12199355"/>
              <a:gd name="connsiteY6" fmla="*/ 13517 h 5527338"/>
              <a:gd name="connsiteX7" fmla="*/ 12195874 w 12199355"/>
              <a:gd name="connsiteY7" fmla="*/ 5527338 h 5527338"/>
              <a:gd name="connsiteX8" fmla="*/ 7928739 w 12199355"/>
              <a:gd name="connsiteY8" fmla="*/ 5522859 h 5527338"/>
              <a:gd name="connsiteX0" fmla="*/ 7928739 w 12199355"/>
              <a:gd name="connsiteY0" fmla="*/ 5522859 h 5527338"/>
              <a:gd name="connsiteX1" fmla="*/ 7927136 w 12199355"/>
              <a:gd name="connsiteY1" fmla="*/ 16057 h 5527338"/>
              <a:gd name="connsiteX2" fmla="*/ 7881849 w 12199355"/>
              <a:gd name="connsiteY2" fmla="*/ 0 h 5527338"/>
              <a:gd name="connsiteX3" fmla="*/ 7864332 w 12199355"/>
              <a:gd name="connsiteY3" fmla="*/ 3701289 h 5527338"/>
              <a:gd name="connsiteX4" fmla="*/ 794 w 12199355"/>
              <a:gd name="connsiteY4" fmla="*/ 3714613 h 5527338"/>
              <a:gd name="connsiteX5" fmla="*/ 0 w 12199355"/>
              <a:gd name="connsiteY5" fmla="*/ 13517 h 5527338"/>
              <a:gd name="connsiteX6" fmla="*/ 12197273 w 12199355"/>
              <a:gd name="connsiteY6" fmla="*/ 13517 h 5527338"/>
              <a:gd name="connsiteX7" fmla="*/ 12195874 w 12199355"/>
              <a:gd name="connsiteY7" fmla="*/ 5527338 h 5527338"/>
              <a:gd name="connsiteX8" fmla="*/ 7928739 w 12199355"/>
              <a:gd name="connsiteY8" fmla="*/ 5522859 h 5527338"/>
              <a:gd name="connsiteX0" fmla="*/ 7928739 w 12199355"/>
              <a:gd name="connsiteY0" fmla="*/ 5522859 h 5527338"/>
              <a:gd name="connsiteX1" fmla="*/ 7927136 w 12199355"/>
              <a:gd name="connsiteY1" fmla="*/ 16057 h 5527338"/>
              <a:gd name="connsiteX2" fmla="*/ 7881849 w 12199355"/>
              <a:gd name="connsiteY2" fmla="*/ 0 h 5527338"/>
              <a:gd name="connsiteX3" fmla="*/ 7876285 w 12199355"/>
              <a:gd name="connsiteY3" fmla="*/ 3701289 h 5527338"/>
              <a:gd name="connsiteX4" fmla="*/ 794 w 12199355"/>
              <a:gd name="connsiteY4" fmla="*/ 3714613 h 5527338"/>
              <a:gd name="connsiteX5" fmla="*/ 0 w 12199355"/>
              <a:gd name="connsiteY5" fmla="*/ 13517 h 5527338"/>
              <a:gd name="connsiteX6" fmla="*/ 12197273 w 12199355"/>
              <a:gd name="connsiteY6" fmla="*/ 13517 h 5527338"/>
              <a:gd name="connsiteX7" fmla="*/ 12195874 w 12199355"/>
              <a:gd name="connsiteY7" fmla="*/ 5527338 h 5527338"/>
              <a:gd name="connsiteX8" fmla="*/ 7928739 w 12199355"/>
              <a:gd name="connsiteY8" fmla="*/ 5522859 h 5527338"/>
              <a:gd name="connsiteX0" fmla="*/ 7928739 w 12199355"/>
              <a:gd name="connsiteY0" fmla="*/ 5522859 h 5527338"/>
              <a:gd name="connsiteX1" fmla="*/ 7927136 w 12199355"/>
              <a:gd name="connsiteY1" fmla="*/ 16057 h 5527338"/>
              <a:gd name="connsiteX2" fmla="*/ 7881849 w 12199355"/>
              <a:gd name="connsiteY2" fmla="*/ 0 h 5527338"/>
              <a:gd name="connsiteX3" fmla="*/ 7876285 w 12199355"/>
              <a:gd name="connsiteY3" fmla="*/ 3701289 h 5527338"/>
              <a:gd name="connsiteX4" fmla="*/ 794 w 12199355"/>
              <a:gd name="connsiteY4" fmla="*/ 3714613 h 5527338"/>
              <a:gd name="connsiteX5" fmla="*/ 0 w 12199355"/>
              <a:gd name="connsiteY5" fmla="*/ 527225 h 5527338"/>
              <a:gd name="connsiteX6" fmla="*/ 12197273 w 12199355"/>
              <a:gd name="connsiteY6" fmla="*/ 13517 h 5527338"/>
              <a:gd name="connsiteX7" fmla="*/ 12195874 w 12199355"/>
              <a:gd name="connsiteY7" fmla="*/ 5527338 h 5527338"/>
              <a:gd name="connsiteX8" fmla="*/ 7928739 w 12199355"/>
              <a:gd name="connsiteY8" fmla="*/ 5522859 h 5527338"/>
              <a:gd name="connsiteX0" fmla="*/ 7928739 w 12199355"/>
              <a:gd name="connsiteY0" fmla="*/ 5522859 h 5527338"/>
              <a:gd name="connsiteX1" fmla="*/ 7927136 w 12199355"/>
              <a:gd name="connsiteY1" fmla="*/ 16057 h 5527338"/>
              <a:gd name="connsiteX2" fmla="*/ 7881849 w 12199355"/>
              <a:gd name="connsiteY2" fmla="*/ 0 h 5527338"/>
              <a:gd name="connsiteX3" fmla="*/ 7876285 w 12199355"/>
              <a:gd name="connsiteY3" fmla="*/ 3701289 h 5527338"/>
              <a:gd name="connsiteX4" fmla="*/ 794 w 12199355"/>
              <a:gd name="connsiteY4" fmla="*/ 3714613 h 5527338"/>
              <a:gd name="connsiteX5" fmla="*/ 0 w 12199355"/>
              <a:gd name="connsiteY5" fmla="*/ 527225 h 5527338"/>
              <a:gd name="connsiteX6" fmla="*/ 12197273 w 12199355"/>
              <a:gd name="connsiteY6" fmla="*/ 527225 h 5527338"/>
              <a:gd name="connsiteX7" fmla="*/ 12195874 w 12199355"/>
              <a:gd name="connsiteY7" fmla="*/ 5527338 h 5527338"/>
              <a:gd name="connsiteX8" fmla="*/ 7928739 w 12199355"/>
              <a:gd name="connsiteY8" fmla="*/ 5522859 h 5527338"/>
              <a:gd name="connsiteX0" fmla="*/ 7928739 w 12199355"/>
              <a:gd name="connsiteY0" fmla="*/ 5506802 h 5511281"/>
              <a:gd name="connsiteX1" fmla="*/ 7927136 w 12199355"/>
              <a:gd name="connsiteY1" fmla="*/ 0 h 5511281"/>
              <a:gd name="connsiteX2" fmla="*/ 7861301 w 12199355"/>
              <a:gd name="connsiteY2" fmla="*/ 723682 h 5511281"/>
              <a:gd name="connsiteX3" fmla="*/ 7876285 w 12199355"/>
              <a:gd name="connsiteY3" fmla="*/ 3685232 h 5511281"/>
              <a:gd name="connsiteX4" fmla="*/ 794 w 12199355"/>
              <a:gd name="connsiteY4" fmla="*/ 3698556 h 5511281"/>
              <a:gd name="connsiteX5" fmla="*/ 0 w 12199355"/>
              <a:gd name="connsiteY5" fmla="*/ 511168 h 5511281"/>
              <a:gd name="connsiteX6" fmla="*/ 12197273 w 12199355"/>
              <a:gd name="connsiteY6" fmla="*/ 511168 h 5511281"/>
              <a:gd name="connsiteX7" fmla="*/ 12195874 w 12199355"/>
              <a:gd name="connsiteY7" fmla="*/ 5511281 h 5511281"/>
              <a:gd name="connsiteX8" fmla="*/ 7928739 w 12199355"/>
              <a:gd name="connsiteY8" fmla="*/ 5506802 h 5511281"/>
              <a:gd name="connsiteX0" fmla="*/ 7928739 w 12199355"/>
              <a:gd name="connsiteY0" fmla="*/ 5044465 h 5048944"/>
              <a:gd name="connsiteX1" fmla="*/ 7927136 w 12199355"/>
              <a:gd name="connsiteY1" fmla="*/ 0 h 5048944"/>
              <a:gd name="connsiteX2" fmla="*/ 7861301 w 12199355"/>
              <a:gd name="connsiteY2" fmla="*/ 261345 h 5048944"/>
              <a:gd name="connsiteX3" fmla="*/ 7876285 w 12199355"/>
              <a:gd name="connsiteY3" fmla="*/ 3222895 h 5048944"/>
              <a:gd name="connsiteX4" fmla="*/ 794 w 12199355"/>
              <a:gd name="connsiteY4" fmla="*/ 3236219 h 5048944"/>
              <a:gd name="connsiteX5" fmla="*/ 0 w 12199355"/>
              <a:gd name="connsiteY5" fmla="*/ 48831 h 5048944"/>
              <a:gd name="connsiteX6" fmla="*/ 12197273 w 12199355"/>
              <a:gd name="connsiteY6" fmla="*/ 48831 h 5048944"/>
              <a:gd name="connsiteX7" fmla="*/ 12195874 w 12199355"/>
              <a:gd name="connsiteY7" fmla="*/ 5048944 h 5048944"/>
              <a:gd name="connsiteX8" fmla="*/ 7928739 w 12199355"/>
              <a:gd name="connsiteY8" fmla="*/ 5044465 h 5048944"/>
              <a:gd name="connsiteX0" fmla="*/ 7928739 w 12199355"/>
              <a:gd name="connsiteY0" fmla="*/ 5044465 h 5048944"/>
              <a:gd name="connsiteX1" fmla="*/ 7927136 w 12199355"/>
              <a:gd name="connsiteY1" fmla="*/ 0 h 5048944"/>
              <a:gd name="connsiteX2" fmla="*/ 7861301 w 12199355"/>
              <a:gd name="connsiteY2" fmla="*/ 96959 h 5048944"/>
              <a:gd name="connsiteX3" fmla="*/ 7876285 w 12199355"/>
              <a:gd name="connsiteY3" fmla="*/ 3222895 h 5048944"/>
              <a:gd name="connsiteX4" fmla="*/ 794 w 12199355"/>
              <a:gd name="connsiteY4" fmla="*/ 3236219 h 5048944"/>
              <a:gd name="connsiteX5" fmla="*/ 0 w 12199355"/>
              <a:gd name="connsiteY5" fmla="*/ 48831 h 5048944"/>
              <a:gd name="connsiteX6" fmla="*/ 12197273 w 12199355"/>
              <a:gd name="connsiteY6" fmla="*/ 48831 h 5048944"/>
              <a:gd name="connsiteX7" fmla="*/ 12195874 w 12199355"/>
              <a:gd name="connsiteY7" fmla="*/ 5048944 h 5048944"/>
              <a:gd name="connsiteX8" fmla="*/ 7928739 w 12199355"/>
              <a:gd name="connsiteY8" fmla="*/ 5044465 h 5048944"/>
              <a:gd name="connsiteX0" fmla="*/ 7928739 w 12199355"/>
              <a:gd name="connsiteY0" fmla="*/ 4995634 h 5000113"/>
              <a:gd name="connsiteX1" fmla="*/ 7927136 w 12199355"/>
              <a:gd name="connsiteY1" fmla="*/ 23089 h 5000113"/>
              <a:gd name="connsiteX2" fmla="*/ 7861301 w 12199355"/>
              <a:gd name="connsiteY2" fmla="*/ 48128 h 5000113"/>
              <a:gd name="connsiteX3" fmla="*/ 7876285 w 12199355"/>
              <a:gd name="connsiteY3" fmla="*/ 3174064 h 5000113"/>
              <a:gd name="connsiteX4" fmla="*/ 794 w 12199355"/>
              <a:gd name="connsiteY4" fmla="*/ 3187388 h 5000113"/>
              <a:gd name="connsiteX5" fmla="*/ 0 w 12199355"/>
              <a:gd name="connsiteY5" fmla="*/ 0 h 5000113"/>
              <a:gd name="connsiteX6" fmla="*/ 12197273 w 12199355"/>
              <a:gd name="connsiteY6" fmla="*/ 0 h 5000113"/>
              <a:gd name="connsiteX7" fmla="*/ 12195874 w 12199355"/>
              <a:gd name="connsiteY7" fmla="*/ 5000113 h 5000113"/>
              <a:gd name="connsiteX8" fmla="*/ 7928739 w 12199355"/>
              <a:gd name="connsiteY8" fmla="*/ 4995634 h 5000113"/>
              <a:gd name="connsiteX0" fmla="*/ 7928739 w 12199355"/>
              <a:gd name="connsiteY0" fmla="*/ 4995634 h 5000113"/>
              <a:gd name="connsiteX1" fmla="*/ 7927136 w 12199355"/>
              <a:gd name="connsiteY1" fmla="*/ 23089 h 5000113"/>
              <a:gd name="connsiteX2" fmla="*/ 7871575 w 12199355"/>
              <a:gd name="connsiteY2" fmla="*/ 17305 h 5000113"/>
              <a:gd name="connsiteX3" fmla="*/ 7876285 w 12199355"/>
              <a:gd name="connsiteY3" fmla="*/ 3174064 h 5000113"/>
              <a:gd name="connsiteX4" fmla="*/ 794 w 12199355"/>
              <a:gd name="connsiteY4" fmla="*/ 3187388 h 5000113"/>
              <a:gd name="connsiteX5" fmla="*/ 0 w 12199355"/>
              <a:gd name="connsiteY5" fmla="*/ 0 h 5000113"/>
              <a:gd name="connsiteX6" fmla="*/ 12197273 w 12199355"/>
              <a:gd name="connsiteY6" fmla="*/ 0 h 5000113"/>
              <a:gd name="connsiteX7" fmla="*/ 12195874 w 12199355"/>
              <a:gd name="connsiteY7" fmla="*/ 5000113 h 5000113"/>
              <a:gd name="connsiteX8" fmla="*/ 7928739 w 12199355"/>
              <a:gd name="connsiteY8" fmla="*/ 4995634 h 5000113"/>
              <a:gd name="connsiteX0" fmla="*/ 7928739 w 12199355"/>
              <a:gd name="connsiteY0" fmla="*/ 4995634 h 5000113"/>
              <a:gd name="connsiteX1" fmla="*/ 7927136 w 12199355"/>
              <a:gd name="connsiteY1" fmla="*/ 23089 h 5000113"/>
              <a:gd name="connsiteX2" fmla="*/ 7871575 w 12199355"/>
              <a:gd name="connsiteY2" fmla="*/ 17305 h 5000113"/>
              <a:gd name="connsiteX3" fmla="*/ 7876285 w 12199355"/>
              <a:gd name="connsiteY3" fmla="*/ 3113578 h 5000113"/>
              <a:gd name="connsiteX4" fmla="*/ 794 w 12199355"/>
              <a:gd name="connsiteY4" fmla="*/ 3187388 h 5000113"/>
              <a:gd name="connsiteX5" fmla="*/ 0 w 12199355"/>
              <a:gd name="connsiteY5" fmla="*/ 0 h 5000113"/>
              <a:gd name="connsiteX6" fmla="*/ 12197273 w 12199355"/>
              <a:gd name="connsiteY6" fmla="*/ 0 h 5000113"/>
              <a:gd name="connsiteX7" fmla="*/ 12195874 w 12199355"/>
              <a:gd name="connsiteY7" fmla="*/ 5000113 h 5000113"/>
              <a:gd name="connsiteX8" fmla="*/ 7928739 w 12199355"/>
              <a:gd name="connsiteY8" fmla="*/ 4995634 h 5000113"/>
              <a:gd name="connsiteX0" fmla="*/ 7921623 w 12199355"/>
              <a:gd name="connsiteY0" fmla="*/ 4885336 h 5000113"/>
              <a:gd name="connsiteX1" fmla="*/ 7927136 w 12199355"/>
              <a:gd name="connsiteY1" fmla="*/ 23089 h 5000113"/>
              <a:gd name="connsiteX2" fmla="*/ 7871575 w 12199355"/>
              <a:gd name="connsiteY2" fmla="*/ 17305 h 5000113"/>
              <a:gd name="connsiteX3" fmla="*/ 7876285 w 12199355"/>
              <a:gd name="connsiteY3" fmla="*/ 3113578 h 5000113"/>
              <a:gd name="connsiteX4" fmla="*/ 794 w 12199355"/>
              <a:gd name="connsiteY4" fmla="*/ 3187388 h 5000113"/>
              <a:gd name="connsiteX5" fmla="*/ 0 w 12199355"/>
              <a:gd name="connsiteY5" fmla="*/ 0 h 5000113"/>
              <a:gd name="connsiteX6" fmla="*/ 12197273 w 12199355"/>
              <a:gd name="connsiteY6" fmla="*/ 0 h 5000113"/>
              <a:gd name="connsiteX7" fmla="*/ 12195874 w 12199355"/>
              <a:gd name="connsiteY7" fmla="*/ 5000113 h 5000113"/>
              <a:gd name="connsiteX8" fmla="*/ 7921623 w 12199355"/>
              <a:gd name="connsiteY8" fmla="*/ 4885336 h 5000113"/>
              <a:gd name="connsiteX0" fmla="*/ 7921623 w 12202370"/>
              <a:gd name="connsiteY0" fmla="*/ 4885336 h 4896932"/>
              <a:gd name="connsiteX1" fmla="*/ 7927136 w 12202370"/>
              <a:gd name="connsiteY1" fmla="*/ 23089 h 4896932"/>
              <a:gd name="connsiteX2" fmla="*/ 7871575 w 12202370"/>
              <a:gd name="connsiteY2" fmla="*/ 17305 h 4896932"/>
              <a:gd name="connsiteX3" fmla="*/ 7876285 w 12202370"/>
              <a:gd name="connsiteY3" fmla="*/ 3113578 h 4896932"/>
              <a:gd name="connsiteX4" fmla="*/ 794 w 12202370"/>
              <a:gd name="connsiteY4" fmla="*/ 3187388 h 4896932"/>
              <a:gd name="connsiteX5" fmla="*/ 0 w 12202370"/>
              <a:gd name="connsiteY5" fmla="*/ 0 h 4896932"/>
              <a:gd name="connsiteX6" fmla="*/ 12197273 w 12202370"/>
              <a:gd name="connsiteY6" fmla="*/ 0 h 4896932"/>
              <a:gd name="connsiteX7" fmla="*/ 12199432 w 12202370"/>
              <a:gd name="connsiteY7" fmla="*/ 4896932 h 4896932"/>
              <a:gd name="connsiteX8" fmla="*/ 7921623 w 12202370"/>
              <a:gd name="connsiteY8" fmla="*/ 4885336 h 4896932"/>
              <a:gd name="connsiteX0" fmla="*/ 7928739 w 12202370"/>
              <a:gd name="connsiteY0" fmla="*/ 4881778 h 4896932"/>
              <a:gd name="connsiteX1" fmla="*/ 7927136 w 12202370"/>
              <a:gd name="connsiteY1" fmla="*/ 23089 h 4896932"/>
              <a:gd name="connsiteX2" fmla="*/ 7871575 w 12202370"/>
              <a:gd name="connsiteY2" fmla="*/ 17305 h 4896932"/>
              <a:gd name="connsiteX3" fmla="*/ 7876285 w 12202370"/>
              <a:gd name="connsiteY3" fmla="*/ 3113578 h 4896932"/>
              <a:gd name="connsiteX4" fmla="*/ 794 w 12202370"/>
              <a:gd name="connsiteY4" fmla="*/ 3187388 h 4896932"/>
              <a:gd name="connsiteX5" fmla="*/ 0 w 12202370"/>
              <a:gd name="connsiteY5" fmla="*/ 0 h 4896932"/>
              <a:gd name="connsiteX6" fmla="*/ 12197273 w 12202370"/>
              <a:gd name="connsiteY6" fmla="*/ 0 h 4896932"/>
              <a:gd name="connsiteX7" fmla="*/ 12199432 w 12202370"/>
              <a:gd name="connsiteY7" fmla="*/ 4896932 h 4896932"/>
              <a:gd name="connsiteX8" fmla="*/ 7928739 w 12202370"/>
              <a:gd name="connsiteY8" fmla="*/ 4881778 h 4896932"/>
              <a:gd name="connsiteX0" fmla="*/ 7928739 w 12202370"/>
              <a:gd name="connsiteY0" fmla="*/ 4881778 h 4896932"/>
              <a:gd name="connsiteX1" fmla="*/ 7927136 w 12202370"/>
              <a:gd name="connsiteY1" fmla="*/ 23089 h 4896932"/>
              <a:gd name="connsiteX2" fmla="*/ 7871575 w 12202370"/>
              <a:gd name="connsiteY2" fmla="*/ 17305 h 4896932"/>
              <a:gd name="connsiteX3" fmla="*/ 7876285 w 12202370"/>
              <a:gd name="connsiteY3" fmla="*/ 3113578 h 4896932"/>
              <a:gd name="connsiteX4" fmla="*/ 4352 w 12202370"/>
              <a:gd name="connsiteY4" fmla="*/ 3112671 h 4896932"/>
              <a:gd name="connsiteX5" fmla="*/ 0 w 12202370"/>
              <a:gd name="connsiteY5" fmla="*/ 0 h 4896932"/>
              <a:gd name="connsiteX6" fmla="*/ 12197273 w 12202370"/>
              <a:gd name="connsiteY6" fmla="*/ 0 h 4896932"/>
              <a:gd name="connsiteX7" fmla="*/ 12199432 w 12202370"/>
              <a:gd name="connsiteY7" fmla="*/ 4896932 h 4896932"/>
              <a:gd name="connsiteX8" fmla="*/ 7928739 w 12202370"/>
              <a:gd name="connsiteY8" fmla="*/ 4881778 h 4896932"/>
              <a:gd name="connsiteX0" fmla="*/ 7928739 w 12202370"/>
              <a:gd name="connsiteY0" fmla="*/ 4881778 h 4913191"/>
              <a:gd name="connsiteX1" fmla="*/ 7927136 w 12202370"/>
              <a:gd name="connsiteY1" fmla="*/ 23089 h 4913191"/>
              <a:gd name="connsiteX2" fmla="*/ 7871575 w 12202370"/>
              <a:gd name="connsiteY2" fmla="*/ 17305 h 4913191"/>
              <a:gd name="connsiteX3" fmla="*/ 7876285 w 12202370"/>
              <a:gd name="connsiteY3" fmla="*/ 3113578 h 4913191"/>
              <a:gd name="connsiteX4" fmla="*/ 13778 w 12202370"/>
              <a:gd name="connsiteY4" fmla="*/ 4913191 h 4913191"/>
              <a:gd name="connsiteX5" fmla="*/ 0 w 12202370"/>
              <a:gd name="connsiteY5" fmla="*/ 0 h 4913191"/>
              <a:gd name="connsiteX6" fmla="*/ 12197273 w 12202370"/>
              <a:gd name="connsiteY6" fmla="*/ 0 h 4913191"/>
              <a:gd name="connsiteX7" fmla="*/ 12199432 w 12202370"/>
              <a:gd name="connsiteY7" fmla="*/ 4896932 h 4913191"/>
              <a:gd name="connsiteX8" fmla="*/ 7928739 w 12202370"/>
              <a:gd name="connsiteY8" fmla="*/ 4881778 h 4913191"/>
              <a:gd name="connsiteX0" fmla="*/ 7928739 w 12202370"/>
              <a:gd name="connsiteY0" fmla="*/ 4881778 h 4923524"/>
              <a:gd name="connsiteX1" fmla="*/ 7927136 w 12202370"/>
              <a:gd name="connsiteY1" fmla="*/ 23089 h 4923524"/>
              <a:gd name="connsiteX2" fmla="*/ 7871575 w 12202370"/>
              <a:gd name="connsiteY2" fmla="*/ 17305 h 4923524"/>
              <a:gd name="connsiteX3" fmla="*/ 7876285 w 12202370"/>
              <a:gd name="connsiteY3" fmla="*/ 4923524 h 4923524"/>
              <a:gd name="connsiteX4" fmla="*/ 13778 w 12202370"/>
              <a:gd name="connsiteY4" fmla="*/ 4913191 h 4923524"/>
              <a:gd name="connsiteX5" fmla="*/ 0 w 12202370"/>
              <a:gd name="connsiteY5" fmla="*/ 0 h 4923524"/>
              <a:gd name="connsiteX6" fmla="*/ 12197273 w 12202370"/>
              <a:gd name="connsiteY6" fmla="*/ 0 h 4923524"/>
              <a:gd name="connsiteX7" fmla="*/ 12199432 w 12202370"/>
              <a:gd name="connsiteY7" fmla="*/ 4896932 h 4923524"/>
              <a:gd name="connsiteX8" fmla="*/ 7928739 w 12202370"/>
              <a:gd name="connsiteY8" fmla="*/ 4881778 h 4923524"/>
              <a:gd name="connsiteX0" fmla="*/ 7938166 w 12202370"/>
              <a:gd name="connsiteY0" fmla="*/ 6795419 h 6795419"/>
              <a:gd name="connsiteX1" fmla="*/ 7927136 w 12202370"/>
              <a:gd name="connsiteY1" fmla="*/ 23089 h 6795419"/>
              <a:gd name="connsiteX2" fmla="*/ 7871575 w 12202370"/>
              <a:gd name="connsiteY2" fmla="*/ 17305 h 6795419"/>
              <a:gd name="connsiteX3" fmla="*/ 7876285 w 12202370"/>
              <a:gd name="connsiteY3" fmla="*/ 4923524 h 6795419"/>
              <a:gd name="connsiteX4" fmla="*/ 13778 w 12202370"/>
              <a:gd name="connsiteY4" fmla="*/ 4913191 h 6795419"/>
              <a:gd name="connsiteX5" fmla="*/ 0 w 12202370"/>
              <a:gd name="connsiteY5" fmla="*/ 0 h 6795419"/>
              <a:gd name="connsiteX6" fmla="*/ 12197273 w 12202370"/>
              <a:gd name="connsiteY6" fmla="*/ 0 h 6795419"/>
              <a:gd name="connsiteX7" fmla="*/ 12199432 w 12202370"/>
              <a:gd name="connsiteY7" fmla="*/ 4896932 h 6795419"/>
              <a:gd name="connsiteX8" fmla="*/ 7938166 w 12202370"/>
              <a:gd name="connsiteY8" fmla="*/ 6795419 h 6795419"/>
              <a:gd name="connsiteX0" fmla="*/ 7938166 w 12202370"/>
              <a:gd name="connsiteY0" fmla="*/ 6795419 h 6810574"/>
              <a:gd name="connsiteX1" fmla="*/ 7927136 w 12202370"/>
              <a:gd name="connsiteY1" fmla="*/ 23089 h 6810574"/>
              <a:gd name="connsiteX2" fmla="*/ 7871575 w 12202370"/>
              <a:gd name="connsiteY2" fmla="*/ 17305 h 6810574"/>
              <a:gd name="connsiteX3" fmla="*/ 7876285 w 12202370"/>
              <a:gd name="connsiteY3" fmla="*/ 4923524 h 6810574"/>
              <a:gd name="connsiteX4" fmla="*/ 13778 w 12202370"/>
              <a:gd name="connsiteY4" fmla="*/ 4913191 h 6810574"/>
              <a:gd name="connsiteX5" fmla="*/ 0 w 12202370"/>
              <a:gd name="connsiteY5" fmla="*/ 0 h 6810574"/>
              <a:gd name="connsiteX6" fmla="*/ 12197273 w 12202370"/>
              <a:gd name="connsiteY6" fmla="*/ 0 h 6810574"/>
              <a:gd name="connsiteX7" fmla="*/ 12199432 w 12202370"/>
              <a:gd name="connsiteY7" fmla="*/ 6810574 h 6810574"/>
              <a:gd name="connsiteX8" fmla="*/ 7938166 w 12202370"/>
              <a:gd name="connsiteY8" fmla="*/ 6795419 h 681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370" h="6810574">
                <a:moveTo>
                  <a:pt x="7938166" y="6795419"/>
                </a:moveTo>
                <a:cubicBezTo>
                  <a:pt x="7933856" y="6014267"/>
                  <a:pt x="7922322" y="707788"/>
                  <a:pt x="7927136" y="23089"/>
                </a:cubicBezTo>
                <a:lnTo>
                  <a:pt x="7871575" y="17305"/>
                </a:lnTo>
                <a:cubicBezTo>
                  <a:pt x="7869720" y="1251068"/>
                  <a:pt x="7878140" y="3689761"/>
                  <a:pt x="7876285" y="4923524"/>
                </a:cubicBezTo>
                <a:lnTo>
                  <a:pt x="13778" y="4913191"/>
                </a:lnTo>
                <a:cubicBezTo>
                  <a:pt x="12899" y="3994872"/>
                  <a:pt x="798" y="1254642"/>
                  <a:pt x="0" y="0"/>
                </a:cubicBezTo>
                <a:lnTo>
                  <a:pt x="12197273" y="0"/>
                </a:lnTo>
                <a:cubicBezTo>
                  <a:pt x="12191597" y="1836638"/>
                  <a:pt x="12209016" y="5013013"/>
                  <a:pt x="12199432" y="6810574"/>
                </a:cubicBezTo>
                <a:lnTo>
                  <a:pt x="7938166" y="67954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87571"/>
            <a:ext cx="7920000" cy="1879855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360000" indent="0"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916"/>
            <a:ext cx="10515600" cy="1455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29364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020528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192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916"/>
            <a:ext cx="10515600" cy="981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1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8178"/>
            <a:ext cx="3932237" cy="1279221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486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027050"/>
            <a:ext cx="12192000" cy="840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76801" y="65988"/>
            <a:ext cx="7315200" cy="564002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pic>
        <p:nvPicPr>
          <p:cNvPr id="21" name="Picture 2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90" y="6165388"/>
            <a:ext cx="1674135" cy="7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84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beca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2972"/>
            <a:ext cx="10515600" cy="424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6127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6" y="6165388"/>
            <a:ext cx="1714484" cy="7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2564A-B9E2-4B00-856B-835C06BE5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Pedestrian Signal Rest States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33D5C7-184B-4F37-8C24-F8DFCFDAE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NZ" dirty="0" smtClean="0"/>
              <a:t>Ming Wang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9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08916"/>
            <a:ext cx="10515600" cy="1119884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Examples in Overseas</a:t>
            </a:r>
            <a:endParaRPr lang="en-NZ" sz="3800" dirty="0">
              <a:solidFill>
                <a:srgbClr val="12A8B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84385"/>
            <a:ext cx="10515600" cy="3518704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22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89"/>
            <a:ext cx="10515600" cy="1221484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UK</a:t>
            </a:r>
            <a:endParaRPr lang="en-NZ" sz="3800" dirty="0">
              <a:solidFill>
                <a:srgbClr val="12A8B2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5" y="1930400"/>
            <a:ext cx="5467005" cy="30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itish pedestrian crossing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16" y="1930400"/>
            <a:ext cx="5470273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46550" y="5262234"/>
            <a:ext cx="6871331" cy="746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 smtClean="0">
                <a:solidFill>
                  <a:srgbClr val="12A8B2"/>
                </a:solidFill>
              </a:rPr>
              <a:t>Pedestrian light is on in rest states and have a call feedback indicator at near side of pedestrian waiting area.</a:t>
            </a:r>
          </a:p>
        </p:txBody>
      </p:sp>
    </p:spTree>
    <p:extLst>
      <p:ext uri="{BB962C8B-B14F-4D97-AF65-F5344CB8AC3E}">
        <p14:creationId xmlns:p14="http://schemas.microsoft.com/office/powerpoint/2010/main" val="18585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1" y="387369"/>
            <a:ext cx="10515600" cy="1129932"/>
          </a:xfrm>
        </p:spPr>
        <p:txBody>
          <a:bodyPr/>
          <a:lstStyle/>
          <a:p>
            <a:r>
              <a:rPr lang="en-NZ" sz="3800" dirty="0" smtClean="0">
                <a:solidFill>
                  <a:srgbClr val="12A8B2"/>
                </a:solidFill>
              </a:rPr>
              <a:t>Australia</a:t>
            </a:r>
            <a:endParaRPr lang="en-NZ" sz="3800" dirty="0">
              <a:solidFill>
                <a:srgbClr val="12A8B2"/>
              </a:solidFill>
            </a:endParaRPr>
          </a:p>
        </p:txBody>
      </p:sp>
      <p:pic>
        <p:nvPicPr>
          <p:cNvPr id="3074" name="Picture 2" descr="Image result for australia pedestrian crossing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4" y="1870109"/>
            <a:ext cx="4824628" cy="3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2" y="1905752"/>
            <a:ext cx="5080939" cy="358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8974284" y="1947421"/>
            <a:ext cx="2974075" cy="1096188"/>
          </a:xfrm>
          <a:prstGeom prst="borderCallout1">
            <a:avLst>
              <a:gd name="adj1" fmla="val 57697"/>
              <a:gd name="adj2" fmla="val -1610"/>
              <a:gd name="adj3" fmla="val 81416"/>
              <a:gd name="adj4" fmla="val -45881"/>
            </a:avLst>
          </a:prstGeom>
          <a:ln w="44450">
            <a:solidFill>
              <a:srgbClr val="12A8B2"/>
            </a:solidFill>
            <a:tailEnd type="oval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rgbClr val="12A8B2"/>
                </a:solidFill>
              </a:rPr>
              <a:t>Embossed arrow showing direction of cross walk with audio tactile unit behind the face plate</a:t>
            </a:r>
            <a:endParaRPr lang="en-NZ" dirty="0">
              <a:solidFill>
                <a:srgbClr val="12A8B2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974284" y="3473730"/>
            <a:ext cx="2218741" cy="612825"/>
          </a:xfrm>
          <a:prstGeom prst="borderCallout1">
            <a:avLst>
              <a:gd name="adj1" fmla="val 57697"/>
              <a:gd name="adj2" fmla="val -1610"/>
              <a:gd name="adj3" fmla="val 103586"/>
              <a:gd name="adj4" fmla="val -95137"/>
            </a:avLst>
          </a:prstGeom>
          <a:ln w="44450">
            <a:solidFill>
              <a:srgbClr val="12A8B2"/>
            </a:solidFill>
            <a:tailEnd type="oval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rgbClr val="12A8B2"/>
                </a:solidFill>
              </a:rPr>
              <a:t>Demand indicator</a:t>
            </a:r>
            <a:endParaRPr lang="en-NZ" dirty="0">
              <a:solidFill>
                <a:srgbClr val="12A8B2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8974284" y="4461467"/>
            <a:ext cx="2309177" cy="717596"/>
          </a:xfrm>
          <a:prstGeom prst="borderCallout1">
            <a:avLst>
              <a:gd name="adj1" fmla="val 57697"/>
              <a:gd name="adj2" fmla="val -1610"/>
              <a:gd name="adj3" fmla="val 30314"/>
              <a:gd name="adj4" fmla="val -47915"/>
            </a:avLst>
          </a:prstGeom>
          <a:ln w="44450">
            <a:solidFill>
              <a:srgbClr val="12A8B2"/>
            </a:solidFill>
            <a:tailEnd type="oval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rgbClr val="12A8B2"/>
                </a:solidFill>
              </a:rPr>
              <a:t>Large push button</a:t>
            </a:r>
            <a:endParaRPr lang="en-NZ" dirty="0">
              <a:solidFill>
                <a:srgbClr val="12A8B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17512" y="1480813"/>
            <a:ext cx="3715024" cy="384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 smtClean="0">
                <a:solidFill>
                  <a:srgbClr val="12A8B2"/>
                </a:solidFill>
              </a:rPr>
              <a:t>Pedestrian Push Button Layout</a:t>
            </a:r>
          </a:p>
        </p:txBody>
      </p:sp>
    </p:spTree>
    <p:extLst>
      <p:ext uri="{BB962C8B-B14F-4D97-AF65-F5344CB8AC3E}">
        <p14:creationId xmlns:p14="http://schemas.microsoft.com/office/powerpoint/2010/main" val="39998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005"/>
            <a:ext cx="10515600" cy="1190429"/>
          </a:xfrm>
        </p:spPr>
        <p:txBody>
          <a:bodyPr/>
          <a:lstStyle/>
          <a:p>
            <a:r>
              <a:rPr lang="en-NZ" sz="3800" dirty="0">
                <a:solidFill>
                  <a:srgbClr val="12A8B2"/>
                </a:solidFill>
              </a:rPr>
              <a:t>Netherlands</a:t>
            </a:r>
            <a:r>
              <a:rPr lang="en-NZ" dirty="0">
                <a:solidFill>
                  <a:srgbClr val="12A8B2"/>
                </a:solidFill>
              </a:rPr>
              <a:t> </a:t>
            </a:r>
            <a:r>
              <a:rPr lang="en-NZ" sz="3800" dirty="0">
                <a:solidFill>
                  <a:srgbClr val="12A8B2"/>
                </a:solidFill>
              </a:rPr>
              <a:t>-</a:t>
            </a:r>
            <a:r>
              <a:rPr lang="en-NZ" dirty="0">
                <a:solidFill>
                  <a:srgbClr val="12A8B2"/>
                </a:solidFill>
              </a:rPr>
              <a:t> </a:t>
            </a:r>
            <a:r>
              <a:rPr lang="en-NZ" sz="2800" dirty="0" err="1">
                <a:solidFill>
                  <a:srgbClr val="12A8B2"/>
                </a:solidFill>
              </a:rPr>
              <a:t>Bodegraven</a:t>
            </a:r>
            <a:endParaRPr lang="en-NZ" sz="2800" dirty="0">
              <a:solidFill>
                <a:srgbClr val="12A8B2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7" y="1441100"/>
            <a:ext cx="8016947" cy="45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8788899" y="4204901"/>
            <a:ext cx="2974075" cy="1096188"/>
          </a:xfrm>
          <a:prstGeom prst="borderCallout1">
            <a:avLst>
              <a:gd name="adj1" fmla="val 57697"/>
              <a:gd name="adj2" fmla="val -1610"/>
              <a:gd name="adj3" fmla="val 105801"/>
              <a:gd name="adj4" fmla="val -87168"/>
            </a:avLst>
          </a:prstGeom>
          <a:ln w="44450">
            <a:solidFill>
              <a:srgbClr val="12A8B2"/>
            </a:solidFill>
            <a:tailEnd type="oval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rgbClr val="12A8B2"/>
                </a:solidFill>
              </a:rPr>
              <a:t>Pedestrian in ground lighting</a:t>
            </a:r>
            <a:endParaRPr lang="en-NZ" dirty="0">
              <a:solidFill>
                <a:srgbClr val="12A8B2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8788900" y="1436691"/>
            <a:ext cx="2974075" cy="1096188"/>
          </a:xfrm>
          <a:prstGeom prst="borderCallout1">
            <a:avLst>
              <a:gd name="adj1" fmla="val 57697"/>
              <a:gd name="adj2" fmla="val -1610"/>
              <a:gd name="adj3" fmla="val 62167"/>
              <a:gd name="adj4" fmla="val -149606"/>
            </a:avLst>
          </a:prstGeom>
          <a:ln w="44450">
            <a:solidFill>
              <a:srgbClr val="12A8B2"/>
            </a:solidFill>
            <a:tailEnd type="oval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rgbClr val="12A8B2"/>
                </a:solidFill>
              </a:rPr>
              <a:t>Far end pedestrian signal</a:t>
            </a:r>
            <a:endParaRPr lang="en-NZ" dirty="0">
              <a:solidFill>
                <a:srgbClr val="12A8B2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8788899" y="2820796"/>
            <a:ext cx="2974075" cy="1096188"/>
          </a:xfrm>
          <a:prstGeom prst="borderCallout1">
            <a:avLst>
              <a:gd name="adj1" fmla="val 57697"/>
              <a:gd name="adj2" fmla="val -1610"/>
              <a:gd name="adj3" fmla="val 28801"/>
              <a:gd name="adj4" fmla="val -66356"/>
            </a:avLst>
          </a:prstGeom>
          <a:ln w="44450">
            <a:solidFill>
              <a:srgbClr val="12A8B2"/>
            </a:solidFill>
            <a:tailEnd type="oval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rgbClr val="12A8B2"/>
                </a:solidFill>
              </a:rPr>
              <a:t>Call button</a:t>
            </a:r>
            <a:endParaRPr lang="en-NZ" dirty="0">
              <a:solidFill>
                <a:srgbClr val="12A8B2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309387" y="5580839"/>
            <a:ext cx="2335276" cy="1096188"/>
          </a:xfrm>
          <a:prstGeom prst="borderCallout1">
            <a:avLst>
              <a:gd name="adj1" fmla="val -3903"/>
              <a:gd name="adj2" fmla="val 47787"/>
              <a:gd name="adj3" fmla="val -224015"/>
              <a:gd name="adj4" fmla="val 70661"/>
            </a:avLst>
          </a:prstGeom>
          <a:ln w="44450">
            <a:solidFill>
              <a:srgbClr val="12A8B2"/>
            </a:solidFill>
            <a:tailEnd type="oval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rgbClr val="12A8B2"/>
                </a:solidFill>
              </a:rPr>
              <a:t>Near end indicator</a:t>
            </a:r>
            <a:endParaRPr lang="en-NZ" dirty="0">
              <a:solidFill>
                <a:srgbClr val="12A8B2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14819" y="6092890"/>
            <a:ext cx="5974080" cy="441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 smtClean="0">
                <a:solidFill>
                  <a:srgbClr val="12A8B2"/>
                </a:solidFill>
              </a:rPr>
              <a:t>Even more information is provided for pedestrians!</a:t>
            </a:r>
          </a:p>
        </p:txBody>
      </p:sp>
    </p:spTree>
    <p:extLst>
      <p:ext uri="{BB962C8B-B14F-4D97-AF65-F5344CB8AC3E}">
        <p14:creationId xmlns:p14="http://schemas.microsoft.com/office/powerpoint/2010/main" val="37741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94" y="1176378"/>
            <a:ext cx="7105068" cy="435202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30319" y="5623640"/>
            <a:ext cx="1412418" cy="402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 smtClean="0">
                <a:solidFill>
                  <a:srgbClr val="12A8B2"/>
                </a:solidFill>
              </a:rPr>
              <a:t>Night </a:t>
            </a:r>
            <a:r>
              <a:rPr lang="en-US" altLang="zh-CN" sz="2000" dirty="0" smtClean="0">
                <a:solidFill>
                  <a:srgbClr val="12A8B2"/>
                </a:solidFill>
              </a:rPr>
              <a:t>L</a:t>
            </a:r>
            <a:r>
              <a:rPr lang="en-NZ" sz="2000" dirty="0" err="1" smtClean="0">
                <a:solidFill>
                  <a:srgbClr val="12A8B2"/>
                </a:solidFill>
              </a:rPr>
              <a:t>ook</a:t>
            </a:r>
            <a:endParaRPr lang="en-NZ" sz="2000" dirty="0" smtClean="0">
              <a:solidFill>
                <a:srgbClr val="12A8B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04005"/>
            <a:ext cx="10515600" cy="1190429"/>
          </a:xfrm>
        </p:spPr>
        <p:txBody>
          <a:bodyPr/>
          <a:lstStyle/>
          <a:p>
            <a:r>
              <a:rPr lang="en-NZ" sz="3800" dirty="0">
                <a:solidFill>
                  <a:srgbClr val="12A8B2"/>
                </a:solidFill>
              </a:rPr>
              <a:t>Netherlands</a:t>
            </a:r>
            <a:r>
              <a:rPr lang="en-NZ" dirty="0">
                <a:solidFill>
                  <a:srgbClr val="12A8B2"/>
                </a:solidFill>
              </a:rPr>
              <a:t> </a:t>
            </a:r>
            <a:r>
              <a:rPr lang="en-NZ" sz="3800" dirty="0">
                <a:solidFill>
                  <a:srgbClr val="12A8B2"/>
                </a:solidFill>
              </a:rPr>
              <a:t>-</a:t>
            </a:r>
            <a:r>
              <a:rPr lang="en-NZ" dirty="0">
                <a:solidFill>
                  <a:srgbClr val="12A8B2"/>
                </a:solidFill>
              </a:rPr>
              <a:t> </a:t>
            </a:r>
            <a:r>
              <a:rPr lang="en-NZ" sz="2800" dirty="0" err="1">
                <a:solidFill>
                  <a:srgbClr val="12A8B2"/>
                </a:solidFill>
              </a:rPr>
              <a:t>Bodegraven</a:t>
            </a:r>
            <a:endParaRPr lang="en-NZ" sz="2800" dirty="0">
              <a:solidFill>
                <a:srgbClr val="12A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3" y="0"/>
            <a:ext cx="10515600" cy="1455550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What we can do?</a:t>
            </a:r>
            <a:endParaRPr lang="en-NZ" sz="3800" dirty="0">
              <a:solidFill>
                <a:srgbClr val="12A8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3" y="1935268"/>
            <a:ext cx="5702264" cy="3390174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rgbClr val="12A8B2"/>
                </a:solidFill>
              </a:rPr>
              <a:t>Provide a continuous ON pedestrian aspect.</a:t>
            </a:r>
          </a:p>
          <a:p>
            <a:r>
              <a:rPr lang="en-NZ" dirty="0" smtClean="0">
                <a:solidFill>
                  <a:srgbClr val="12A8B2"/>
                </a:solidFill>
              </a:rPr>
              <a:t>A call accept indicator to inform people whether demand is called or not.</a:t>
            </a:r>
          </a:p>
          <a:p>
            <a:r>
              <a:rPr lang="en-NZ" dirty="0" smtClean="0">
                <a:solidFill>
                  <a:srgbClr val="12A8B2"/>
                </a:solidFill>
              </a:rPr>
              <a:t>Education through signs and broadcast.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47" y="1436690"/>
            <a:ext cx="5655371" cy="43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023" y="236644"/>
            <a:ext cx="10515600" cy="1029449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Future Outlook</a:t>
            </a:r>
            <a:endParaRPr lang="en-NZ" sz="3800" dirty="0">
              <a:solidFill>
                <a:srgbClr val="12A8B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25855" y="3504349"/>
            <a:ext cx="2598544" cy="441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olidFill>
                  <a:srgbClr val="12A8B2"/>
                </a:solidFill>
              </a:rPr>
              <a:t>Safer Crossing</a:t>
            </a:r>
            <a:endParaRPr lang="en-NZ" dirty="0">
              <a:solidFill>
                <a:srgbClr val="12A8B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11045" y="1567860"/>
            <a:ext cx="4314841" cy="4314841"/>
          </a:xfrm>
          <a:prstGeom prst="ellipse">
            <a:avLst/>
          </a:prstGeom>
          <a:noFill/>
          <a:ln w="203200">
            <a:solidFill>
              <a:srgbClr val="12A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6670325" y="1715745"/>
            <a:ext cx="1155561" cy="11555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932348" y="2009718"/>
            <a:ext cx="1829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solidFill>
                  <a:srgbClr val="12A8B2"/>
                </a:solidFill>
              </a:rPr>
              <a:t>More facilities</a:t>
            </a:r>
          </a:p>
        </p:txBody>
      </p:sp>
      <p:sp>
        <p:nvSpPr>
          <p:cNvPr id="12" name="Oval 11"/>
          <p:cNvSpPr/>
          <p:nvPr/>
        </p:nvSpPr>
        <p:spPr>
          <a:xfrm>
            <a:off x="7194737" y="3368429"/>
            <a:ext cx="1155561" cy="11555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6209776" y="5016030"/>
            <a:ext cx="1155561" cy="11555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/>
          <p:cNvSpPr/>
          <p:nvPr/>
        </p:nvSpPr>
        <p:spPr>
          <a:xfrm>
            <a:off x="8350298" y="3746154"/>
            <a:ext cx="210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000" dirty="0">
                <a:solidFill>
                  <a:srgbClr val="12A8B2"/>
                </a:solidFill>
              </a:rPr>
              <a:t>More </a:t>
            </a:r>
            <a:r>
              <a:rPr lang="en-NZ" sz="2000" dirty="0" smtClean="0">
                <a:solidFill>
                  <a:srgbClr val="12A8B2"/>
                </a:solidFill>
              </a:rPr>
              <a:t>information</a:t>
            </a:r>
            <a:endParaRPr lang="en-NZ" sz="2000" dirty="0">
              <a:solidFill>
                <a:srgbClr val="12A8B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2403" y="5426981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000" dirty="0">
                <a:solidFill>
                  <a:srgbClr val="12A8B2"/>
                </a:solidFill>
              </a:rPr>
              <a:t>More </a:t>
            </a:r>
            <a:r>
              <a:rPr lang="en-NZ" sz="2000" dirty="0" smtClean="0">
                <a:solidFill>
                  <a:srgbClr val="12A8B2"/>
                </a:solidFill>
              </a:rPr>
              <a:t>technologies</a:t>
            </a:r>
            <a:endParaRPr lang="en-NZ" sz="2000" dirty="0">
              <a:solidFill>
                <a:srgbClr val="12A8B2"/>
              </a:solidFill>
            </a:endParaRPr>
          </a:p>
        </p:txBody>
      </p:sp>
      <p:pic>
        <p:nvPicPr>
          <p:cNvPr id="3078" name="Picture 6" descr="Image result for movning forw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2" y="4670382"/>
            <a:ext cx="3266287" cy="18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E5831-6EAA-4F21-B253-B2D30B39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50" y="2377019"/>
            <a:ext cx="4657951" cy="1279221"/>
          </a:xfrm>
        </p:spPr>
        <p:txBody>
          <a:bodyPr>
            <a:noAutofit/>
          </a:bodyPr>
          <a:lstStyle/>
          <a:p>
            <a:r>
              <a:rPr lang="en-NZ" sz="6000" b="1" dirty="0" smtClean="0">
                <a:solidFill>
                  <a:srgbClr val="12A8B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Questions?</a:t>
            </a:r>
            <a:endParaRPr lang="en-NZ" sz="6000" b="1" dirty="0">
              <a:solidFill>
                <a:srgbClr val="12A8B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E5831-6EAA-4F21-B253-B2D30B39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424" y="2337942"/>
            <a:ext cx="4425722" cy="1279221"/>
          </a:xfrm>
        </p:spPr>
        <p:txBody>
          <a:bodyPr>
            <a:noAutofit/>
          </a:bodyPr>
          <a:lstStyle/>
          <a:p>
            <a:r>
              <a:rPr lang="en-NZ" sz="6000" b="1" dirty="0" smtClean="0">
                <a:solidFill>
                  <a:srgbClr val="12A8B2"/>
                </a:solidFill>
                <a:latin typeface="Comic Sans MS" panose="030F0702030302020204" pitchFamily="66" charset="0"/>
              </a:rPr>
              <a:t>Thank you!</a:t>
            </a:r>
            <a:endParaRPr lang="en-NZ" sz="6000" b="1" dirty="0">
              <a:solidFill>
                <a:srgbClr val="12A8B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6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90" y="487852"/>
            <a:ext cx="10515600" cy="981771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Pedestrian Signal Rest States</a:t>
            </a:r>
            <a:endParaRPr lang="en-NZ" sz="3800" dirty="0">
              <a:solidFill>
                <a:srgbClr val="12A8B2"/>
              </a:solidFill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13" y="2502106"/>
            <a:ext cx="2286000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95" y="2502106"/>
            <a:ext cx="2297574" cy="215798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EB90F4D-34D9-4300-9922-1845D2AC653D}"/>
              </a:ext>
            </a:extLst>
          </p:cNvPr>
          <p:cNvSpPr txBox="1">
            <a:spLocks/>
          </p:cNvSpPr>
          <p:nvPr/>
        </p:nvSpPr>
        <p:spPr>
          <a:xfrm>
            <a:off x="2811100" y="4983996"/>
            <a:ext cx="1195026" cy="7618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200" b="1" dirty="0" smtClean="0">
                <a:solidFill>
                  <a:srgbClr val="12A8B2"/>
                </a:solidFill>
              </a:rPr>
              <a:t>ON</a:t>
            </a:r>
            <a:endParaRPr lang="en-NZ" sz="5200" b="1" dirty="0">
              <a:solidFill>
                <a:srgbClr val="12A8B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EB90F4D-34D9-4300-9922-1845D2AC653D}"/>
              </a:ext>
            </a:extLst>
          </p:cNvPr>
          <p:cNvSpPr txBox="1">
            <a:spLocks/>
          </p:cNvSpPr>
          <p:nvPr/>
        </p:nvSpPr>
        <p:spPr>
          <a:xfrm>
            <a:off x="7529202" y="4978295"/>
            <a:ext cx="1584960" cy="7618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200" b="1" dirty="0" smtClean="0">
                <a:solidFill>
                  <a:srgbClr val="12A8B2"/>
                </a:solidFill>
              </a:rPr>
              <a:t>OFF</a:t>
            </a:r>
            <a:endParaRPr lang="en-NZ" sz="5200" b="1" dirty="0">
              <a:solidFill>
                <a:srgbClr val="12A8B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EB90F4D-34D9-4300-9922-1845D2AC653D}"/>
              </a:ext>
            </a:extLst>
          </p:cNvPr>
          <p:cNvSpPr txBox="1">
            <a:spLocks/>
          </p:cNvSpPr>
          <p:nvPr/>
        </p:nvSpPr>
        <p:spPr>
          <a:xfrm>
            <a:off x="5303050" y="4978295"/>
            <a:ext cx="929227" cy="7618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200" b="1" dirty="0" smtClean="0">
                <a:solidFill>
                  <a:srgbClr val="12A8B2"/>
                </a:solidFill>
              </a:rPr>
              <a:t>or</a:t>
            </a:r>
            <a:endParaRPr lang="en-NZ" sz="5200" b="1" dirty="0">
              <a:solidFill>
                <a:srgbClr val="12A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378"/>
            <a:ext cx="10515600" cy="1108246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Background:</a:t>
            </a:r>
            <a:endParaRPr lang="en-NZ" sz="3800" dirty="0">
              <a:solidFill>
                <a:srgbClr val="12A8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25" y="2275402"/>
            <a:ext cx="5412475" cy="2009396"/>
          </a:xfrm>
        </p:spPr>
        <p:txBody>
          <a:bodyPr/>
          <a:lstStyle/>
          <a:p>
            <a:r>
              <a:rPr lang="en-NZ" dirty="0" smtClean="0">
                <a:solidFill>
                  <a:srgbClr val="12A8B2"/>
                </a:solidFill>
              </a:rPr>
              <a:t>1970’s energy crisis</a:t>
            </a:r>
          </a:p>
          <a:p>
            <a:r>
              <a:rPr lang="en-NZ" dirty="0" smtClean="0">
                <a:solidFill>
                  <a:srgbClr val="12A8B2"/>
                </a:solidFill>
              </a:rPr>
              <a:t>Power saving</a:t>
            </a:r>
          </a:p>
          <a:p>
            <a:r>
              <a:rPr lang="en-NZ" dirty="0" smtClean="0">
                <a:solidFill>
                  <a:srgbClr val="12A8B2"/>
                </a:solidFill>
              </a:rPr>
              <a:t>Pedestrian signal stays on in prior to it</a:t>
            </a:r>
          </a:p>
          <a:p>
            <a:pPr marL="0" indent="0">
              <a:buNone/>
            </a:pPr>
            <a:endParaRPr lang="en-NZ" dirty="0" smtClean="0">
              <a:solidFill>
                <a:srgbClr val="12A8B2"/>
              </a:solidFill>
            </a:endParaRPr>
          </a:p>
        </p:txBody>
      </p:sp>
      <p:pic>
        <p:nvPicPr>
          <p:cNvPr id="1026" name="Picture 2" descr="Image result for 1970 pedestrian sig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5" y="1250149"/>
            <a:ext cx="5409821" cy="40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3671" y="5371292"/>
            <a:ext cx="3994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latin typeface="arial" panose="020B0604020202020204" pitchFamily="34" charset="0"/>
              </a:rPr>
              <a:t> </a:t>
            </a:r>
            <a:r>
              <a:rPr lang="en-NZ" dirty="0" smtClean="0">
                <a:latin typeface="arial" panose="020B0604020202020204" pitchFamily="34" charset="0"/>
              </a:rPr>
              <a:t>This </a:t>
            </a:r>
            <a:r>
              <a:rPr lang="en-NZ" dirty="0">
                <a:latin typeface="arial" panose="020B0604020202020204" pitchFamily="34" charset="0"/>
              </a:rPr>
              <a:t>1970s pedestrian signal </a:t>
            </a:r>
            <a:r>
              <a:rPr lang="en-NZ" dirty="0" smtClean="0">
                <a:latin typeface="arial" panose="020B0604020202020204" pitchFamily="34" charset="0"/>
              </a:rPr>
              <a:t>in </a:t>
            </a:r>
            <a:r>
              <a:rPr lang="en-NZ" dirty="0">
                <a:latin typeface="arial" panose="020B0604020202020204" pitchFamily="34" charset="0"/>
              </a:rPr>
              <a:t>Australia is still doing it's job in 2004.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38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25" y="375674"/>
            <a:ext cx="10515600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900" dirty="0" smtClean="0">
                <a:solidFill>
                  <a:srgbClr val="12A8B2"/>
                </a:solidFill>
              </a:rPr>
              <a:t>Question: Does it still suit today’s situation?</a:t>
            </a:r>
            <a:endParaRPr lang="en-NZ" sz="3900" dirty="0">
              <a:solidFill>
                <a:srgbClr val="12A8B2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3525" y="2275402"/>
            <a:ext cx="10063644" cy="3745388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rgbClr val="12A8B2"/>
                </a:solidFill>
              </a:rPr>
              <a:t>Lower </a:t>
            </a:r>
            <a:r>
              <a:rPr lang="en-NZ" dirty="0">
                <a:solidFill>
                  <a:srgbClr val="12A8B2"/>
                </a:solidFill>
              </a:rPr>
              <a:t>power consumption</a:t>
            </a:r>
            <a:br>
              <a:rPr lang="en-NZ" dirty="0">
                <a:solidFill>
                  <a:srgbClr val="12A8B2"/>
                </a:solidFill>
              </a:rPr>
            </a:br>
            <a:r>
              <a:rPr lang="en-NZ" dirty="0" smtClean="0">
                <a:solidFill>
                  <a:srgbClr val="12A8B2"/>
                </a:solidFill>
              </a:rPr>
              <a:t>Pedestrian aspect LED costs - 9.8 </a:t>
            </a:r>
            <a:r>
              <a:rPr lang="en-NZ" dirty="0">
                <a:solidFill>
                  <a:srgbClr val="12A8B2"/>
                </a:solidFill>
              </a:rPr>
              <a:t>Watts! </a:t>
            </a:r>
            <a:endParaRPr lang="en-NZ" dirty="0" smtClean="0">
              <a:solidFill>
                <a:srgbClr val="12A8B2"/>
              </a:solidFill>
            </a:endParaRPr>
          </a:p>
          <a:p>
            <a:r>
              <a:rPr lang="en-NZ" dirty="0" smtClean="0">
                <a:solidFill>
                  <a:srgbClr val="12A8B2"/>
                </a:solidFill>
              </a:rPr>
              <a:t>More population &amp; vehicle numbers</a:t>
            </a:r>
          </a:p>
          <a:p>
            <a:r>
              <a:rPr lang="en-NZ" dirty="0" smtClean="0">
                <a:solidFill>
                  <a:srgbClr val="12A8B2"/>
                </a:solidFill>
              </a:rPr>
              <a:t>More distraction e.g. smart phone</a:t>
            </a:r>
          </a:p>
          <a:p>
            <a:r>
              <a:rPr lang="en-NZ" dirty="0" smtClean="0">
                <a:solidFill>
                  <a:srgbClr val="12A8B2"/>
                </a:solidFill>
              </a:rPr>
              <a:t>New technologies</a:t>
            </a:r>
          </a:p>
          <a:p>
            <a:r>
              <a:rPr lang="en-NZ" dirty="0" smtClean="0">
                <a:solidFill>
                  <a:srgbClr val="12A8B2"/>
                </a:solidFill>
              </a:rPr>
              <a:t>Safety concerns</a:t>
            </a:r>
          </a:p>
          <a:p>
            <a:pPr marL="0" indent="0">
              <a:buNone/>
            </a:pPr>
            <a:endParaRPr lang="en-NZ" dirty="0" smtClean="0">
              <a:solidFill>
                <a:srgbClr val="12A8B2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81" y="2275402"/>
            <a:ext cx="2225188" cy="28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CB546-2432-46E4-AD22-D2479564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80"/>
            <a:ext cx="10515600" cy="981771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What happened</a:t>
            </a:r>
            <a:endParaRPr lang="en-NZ" sz="3800" dirty="0">
              <a:solidFill>
                <a:srgbClr val="12A8B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4005534" cy="4191998"/>
          </a:xfrm>
        </p:spPr>
        <p:txBody>
          <a:bodyPr/>
          <a:lstStyle/>
          <a:p>
            <a:r>
              <a:rPr lang="en-NZ" dirty="0" smtClean="0">
                <a:solidFill>
                  <a:srgbClr val="12A8B2"/>
                </a:solidFill>
              </a:rPr>
              <a:t>SH1 </a:t>
            </a:r>
            <a:r>
              <a:rPr lang="en-NZ" dirty="0" err="1" smtClean="0">
                <a:solidFill>
                  <a:srgbClr val="12A8B2"/>
                </a:solidFill>
              </a:rPr>
              <a:t>Oteha</a:t>
            </a:r>
            <a:r>
              <a:rPr lang="en-NZ" dirty="0" smtClean="0">
                <a:solidFill>
                  <a:srgbClr val="12A8B2"/>
                </a:solidFill>
              </a:rPr>
              <a:t> Valley Rd</a:t>
            </a:r>
            <a:r>
              <a:rPr lang="en-NZ" dirty="0">
                <a:solidFill>
                  <a:srgbClr val="12A8B2"/>
                </a:solidFill>
              </a:rPr>
              <a:t> NB</a:t>
            </a:r>
            <a:r>
              <a:rPr lang="en-NZ" dirty="0" smtClean="0">
                <a:solidFill>
                  <a:srgbClr val="12A8B2"/>
                </a:solidFill>
              </a:rPr>
              <a:t> On Ramp</a:t>
            </a:r>
          </a:p>
          <a:p>
            <a:r>
              <a:rPr lang="en-NZ" dirty="0" smtClean="0">
                <a:solidFill>
                  <a:srgbClr val="12A8B2"/>
                </a:solidFill>
              </a:rPr>
              <a:t>18</a:t>
            </a:r>
            <a:r>
              <a:rPr lang="en-NZ" baseline="30000" dirty="0" smtClean="0">
                <a:solidFill>
                  <a:srgbClr val="12A8B2"/>
                </a:solidFill>
              </a:rPr>
              <a:t>th</a:t>
            </a:r>
            <a:r>
              <a:rPr lang="en-NZ" dirty="0" smtClean="0">
                <a:solidFill>
                  <a:srgbClr val="12A8B2"/>
                </a:solidFill>
              </a:rPr>
              <a:t> May 2018</a:t>
            </a:r>
          </a:p>
          <a:p>
            <a:endParaRPr lang="en-NZ" dirty="0">
              <a:solidFill>
                <a:srgbClr val="12A8B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734" y="1645648"/>
            <a:ext cx="71723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42" y="1690687"/>
            <a:ext cx="9688177" cy="43218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CB546-2432-46E4-AD22-D24795642C5A}"/>
              </a:ext>
            </a:extLst>
          </p:cNvPr>
          <p:cNvSpPr txBox="1">
            <a:spLocks/>
          </p:cNvSpPr>
          <p:nvPr/>
        </p:nvSpPr>
        <p:spPr>
          <a:xfrm>
            <a:off x="1182242" y="306982"/>
            <a:ext cx="10515600" cy="981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800" dirty="0" smtClean="0">
                <a:solidFill>
                  <a:srgbClr val="12A8B2"/>
                </a:solidFill>
              </a:rPr>
              <a:t>Standard</a:t>
            </a:r>
            <a:endParaRPr lang="en-NZ" sz="3800" dirty="0">
              <a:solidFill>
                <a:srgbClr val="12A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7" y="895350"/>
            <a:ext cx="85820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1455550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Does          equal to          ?</a:t>
            </a:r>
            <a:endParaRPr lang="en-NZ" sz="3800" dirty="0">
              <a:solidFill>
                <a:srgbClr val="12A8B2"/>
              </a:solidFill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00" y="280969"/>
            <a:ext cx="958850" cy="9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725" y="275198"/>
            <a:ext cx="963704" cy="90515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85049"/>
              </p:ext>
            </p:extLst>
          </p:nvPr>
        </p:nvGraphicFramePr>
        <p:xfrm>
          <a:off x="939800" y="1455548"/>
          <a:ext cx="10845801" cy="425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67"/>
                <a:gridCol w="3615267"/>
                <a:gridCol w="3615267"/>
              </a:tblGrid>
              <a:tr h="851890">
                <a:tc>
                  <a:txBody>
                    <a:bodyPr/>
                    <a:lstStyle/>
                    <a:p>
                      <a:endParaRPr lang="en-NZ" dirty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 smtClean="0">
                        <a:solidFill>
                          <a:srgbClr val="12A8B2"/>
                        </a:solidFill>
                      </a:endParaRPr>
                    </a:p>
                    <a:p>
                      <a:endParaRPr lang="en-NZ" dirty="0" smtClean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</a:tr>
              <a:tr h="85189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12A8B2"/>
                          </a:solidFill>
                        </a:rPr>
                        <a:t>Safe crossing</a:t>
                      </a:r>
                      <a:r>
                        <a:rPr lang="en-NZ" baseline="0" dirty="0" smtClean="0">
                          <a:solidFill>
                            <a:srgbClr val="12A8B2"/>
                          </a:solidFill>
                        </a:rPr>
                        <a:t> time not guaranteed</a:t>
                      </a:r>
                      <a:endParaRPr lang="en-NZ" dirty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3200" b="1" i="0" kern="1200" dirty="0" smtClean="0">
                        <a:solidFill>
                          <a:srgbClr val="12A8B2"/>
                        </a:solidFill>
                        <a:effectLst/>
                        <a:latin typeface="Adobe Arabic" panose="02040503050201020203" pitchFamily="18" charset="-78"/>
                        <a:ea typeface="+mn-ea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</a:tr>
              <a:tr h="85189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12A8B2"/>
                          </a:solidFill>
                        </a:rPr>
                        <a:t>No conflict</a:t>
                      </a:r>
                      <a:r>
                        <a:rPr lang="en-NZ" baseline="0" dirty="0" smtClean="0">
                          <a:solidFill>
                            <a:srgbClr val="12A8B2"/>
                          </a:solidFill>
                        </a:rPr>
                        <a:t> not guaranteed</a:t>
                      </a:r>
                      <a:endParaRPr lang="en-NZ" dirty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</a:tr>
              <a:tr h="85189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12A8B2"/>
                          </a:solidFill>
                        </a:rPr>
                        <a:t>Do not step out on</a:t>
                      </a:r>
                      <a:r>
                        <a:rPr lang="en-NZ" baseline="0" dirty="0" smtClean="0">
                          <a:solidFill>
                            <a:srgbClr val="12A8B2"/>
                          </a:solidFill>
                        </a:rPr>
                        <a:t> road</a:t>
                      </a:r>
                      <a:endParaRPr lang="en-NZ" dirty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</a:tr>
              <a:tr h="85189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12A8B2"/>
                          </a:solidFill>
                        </a:rPr>
                        <a:t>Actively provide</a:t>
                      </a:r>
                      <a:r>
                        <a:rPr lang="en-NZ" baseline="0" dirty="0" smtClean="0">
                          <a:solidFill>
                            <a:srgbClr val="12A8B2"/>
                          </a:solidFill>
                        </a:rPr>
                        <a:t> message</a:t>
                      </a:r>
                      <a:endParaRPr lang="en-NZ" dirty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rgbClr val="12A8B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28" y="1538676"/>
            <a:ext cx="663023" cy="6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917" y="1538676"/>
            <a:ext cx="666379" cy="625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8"/>
          <a:stretch/>
        </p:blipFill>
        <p:spPr>
          <a:xfrm>
            <a:off x="9621917" y="4900002"/>
            <a:ext cx="703834" cy="706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7"/>
          <a:stretch/>
        </p:blipFill>
        <p:spPr>
          <a:xfrm>
            <a:off x="6019773" y="2424464"/>
            <a:ext cx="695112" cy="700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7"/>
          <a:stretch/>
        </p:blipFill>
        <p:spPr>
          <a:xfrm>
            <a:off x="6019773" y="4905828"/>
            <a:ext cx="695112" cy="700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7"/>
          <a:stretch/>
        </p:blipFill>
        <p:spPr>
          <a:xfrm>
            <a:off x="6019773" y="4067277"/>
            <a:ext cx="695112" cy="700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7"/>
          <a:stretch/>
        </p:blipFill>
        <p:spPr>
          <a:xfrm>
            <a:off x="6003728" y="3228726"/>
            <a:ext cx="695112" cy="700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7"/>
          <a:stretch/>
        </p:blipFill>
        <p:spPr>
          <a:xfrm>
            <a:off x="9621917" y="2410937"/>
            <a:ext cx="695112" cy="7009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7"/>
          <a:stretch/>
        </p:blipFill>
        <p:spPr>
          <a:xfrm>
            <a:off x="9593184" y="3211225"/>
            <a:ext cx="695112" cy="700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8"/>
          <a:stretch/>
        </p:blipFill>
        <p:spPr>
          <a:xfrm>
            <a:off x="9584462" y="4099714"/>
            <a:ext cx="703834" cy="7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4466"/>
            <a:ext cx="10900954" cy="3432941"/>
          </a:xfrm>
        </p:spPr>
        <p:txBody>
          <a:bodyPr>
            <a:normAutofit fontScale="92500" lnSpcReduction="10000"/>
          </a:bodyPr>
          <a:lstStyle/>
          <a:p>
            <a:r>
              <a:rPr lang="en-NZ" dirty="0">
                <a:solidFill>
                  <a:srgbClr val="12A8B2"/>
                </a:solidFill>
              </a:rPr>
              <a:t>Pedestrian often cross based on their judgement , without </a:t>
            </a:r>
            <a:r>
              <a:rPr lang="en-NZ" dirty="0" smtClean="0">
                <a:solidFill>
                  <a:srgbClr val="12A8B2"/>
                </a:solidFill>
              </a:rPr>
              <a:t>pressing the </a:t>
            </a:r>
            <a:r>
              <a:rPr lang="en-NZ" dirty="0">
                <a:solidFill>
                  <a:srgbClr val="12A8B2"/>
                </a:solidFill>
              </a:rPr>
              <a:t>call button.</a:t>
            </a:r>
          </a:p>
          <a:p>
            <a:endParaRPr lang="en-NZ" dirty="0" smtClean="0">
              <a:solidFill>
                <a:srgbClr val="12A8B2"/>
              </a:solidFill>
            </a:endParaRPr>
          </a:p>
          <a:p>
            <a:r>
              <a:rPr lang="en-NZ" dirty="0" smtClean="0">
                <a:solidFill>
                  <a:srgbClr val="12A8B2"/>
                </a:solidFill>
              </a:rPr>
              <a:t>Current system doesn’t provide sufficient safety information by default. </a:t>
            </a:r>
            <a:r>
              <a:rPr lang="en-NZ" dirty="0">
                <a:solidFill>
                  <a:srgbClr val="12A8B2"/>
                </a:solidFill>
              </a:rPr>
              <a:t>No crossing information provided until call button is pressed</a:t>
            </a:r>
            <a:r>
              <a:rPr lang="en-NZ" dirty="0" smtClean="0">
                <a:solidFill>
                  <a:srgbClr val="12A8B2"/>
                </a:solidFill>
              </a:rPr>
              <a:t>.</a:t>
            </a:r>
          </a:p>
          <a:p>
            <a:endParaRPr lang="en-NZ" dirty="0">
              <a:solidFill>
                <a:srgbClr val="12A8B2"/>
              </a:solidFill>
            </a:endParaRPr>
          </a:p>
          <a:p>
            <a:r>
              <a:rPr lang="en-NZ" dirty="0">
                <a:solidFill>
                  <a:srgbClr val="12A8B2"/>
                </a:solidFill>
              </a:rPr>
              <a:t>It may encourage pedestrian to do unsafety crossing as a lack of information stating that they cannot cross.</a:t>
            </a:r>
          </a:p>
          <a:p>
            <a:endParaRPr lang="en-NZ" dirty="0">
              <a:solidFill>
                <a:srgbClr val="12A8B2"/>
              </a:solidFill>
            </a:endParaRPr>
          </a:p>
          <a:p>
            <a:endParaRPr lang="en-NZ" dirty="0" smtClean="0">
              <a:solidFill>
                <a:srgbClr val="12A8B2"/>
              </a:solidFill>
            </a:endParaRPr>
          </a:p>
          <a:p>
            <a:endParaRPr lang="en-NZ" dirty="0" smtClean="0">
              <a:solidFill>
                <a:srgbClr val="12A8B2"/>
              </a:solidFill>
            </a:endParaRPr>
          </a:p>
          <a:p>
            <a:endParaRPr lang="en-NZ" dirty="0" smtClean="0">
              <a:solidFill>
                <a:srgbClr val="12A8B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96450"/>
            <a:ext cx="10515600" cy="1280658"/>
          </a:xfrm>
        </p:spPr>
        <p:txBody>
          <a:bodyPr>
            <a:normAutofit/>
          </a:bodyPr>
          <a:lstStyle/>
          <a:p>
            <a:r>
              <a:rPr lang="en-NZ" sz="3800" dirty="0" smtClean="0">
                <a:solidFill>
                  <a:srgbClr val="12A8B2"/>
                </a:solidFill>
              </a:rPr>
              <a:t>Human Behaviour</a:t>
            </a:r>
            <a:endParaRPr lang="en-NZ" sz="3800" dirty="0">
              <a:solidFill>
                <a:srgbClr val="12A8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l hex">
  <a:themeElements>
    <a:clrScheme name="BecaNewWeb">
      <a:dk1>
        <a:sysClr val="windowText" lastClr="000000"/>
      </a:dk1>
      <a:lt1>
        <a:sysClr val="window" lastClr="FFFFFF"/>
      </a:lt1>
      <a:dk2>
        <a:srgbClr val="12A8B2"/>
      </a:dk2>
      <a:lt2>
        <a:srgbClr val="FFFFFF"/>
      </a:lt2>
      <a:accent1>
        <a:srgbClr val="F6C808"/>
      </a:accent1>
      <a:accent2>
        <a:srgbClr val="8D0E84"/>
      </a:accent2>
      <a:accent3>
        <a:srgbClr val="013799"/>
      </a:accent3>
      <a:accent4>
        <a:srgbClr val="009FDA"/>
      </a:accent4>
      <a:accent5>
        <a:srgbClr val="A5A5A5"/>
      </a:accent5>
      <a:accent6>
        <a:srgbClr val="E7E6E6"/>
      </a:accent6>
      <a:hlink>
        <a:srgbClr val="FFCE00"/>
      </a:hlink>
      <a:folHlink>
        <a:srgbClr val="8D0E84"/>
      </a:folHlink>
    </a:clrScheme>
    <a:fontScheme name="Be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hex.potx" id="{2618CFA6-F7FE-4896-946F-F37C391D6658}" vid="{C67861BF-093D-40D6-887C-601B549B3D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1452</Words>
  <Application>Microsoft Office PowerPoint</Application>
  <PresentationFormat>Widescreen</PresentationFormat>
  <Paragraphs>146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Segoe UI</vt:lpstr>
      <vt:lpstr>Times New Roman</vt:lpstr>
      <vt:lpstr>arial</vt:lpstr>
      <vt:lpstr>Adobe Arabic</vt:lpstr>
      <vt:lpstr>arial</vt:lpstr>
      <vt:lpstr>Comic Sans MS</vt:lpstr>
      <vt:lpstr>Courier New</vt:lpstr>
      <vt:lpstr>Teal hex</vt:lpstr>
      <vt:lpstr>Pedestrian Signal Rest States</vt:lpstr>
      <vt:lpstr>Pedestrian Signal Rest States</vt:lpstr>
      <vt:lpstr>Background:</vt:lpstr>
      <vt:lpstr>PowerPoint Presentation</vt:lpstr>
      <vt:lpstr>What happened</vt:lpstr>
      <vt:lpstr>PowerPoint Presentation</vt:lpstr>
      <vt:lpstr>PowerPoint Presentation</vt:lpstr>
      <vt:lpstr>Does          equal to          ?</vt:lpstr>
      <vt:lpstr>Human Behaviour</vt:lpstr>
      <vt:lpstr>Examples in Overseas</vt:lpstr>
      <vt:lpstr>UK</vt:lpstr>
      <vt:lpstr>Australia</vt:lpstr>
      <vt:lpstr>Netherlands - Bodegraven</vt:lpstr>
      <vt:lpstr>Netherlands - Bodegraven</vt:lpstr>
      <vt:lpstr>What we can do?</vt:lpstr>
      <vt:lpstr>Future Outlook</vt:lpstr>
      <vt:lpstr>Questions?</vt:lpstr>
      <vt:lpstr>Thank you!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Road User Behaviour and Traffic Signal Design</dc:title>
  <dc:creator>Andrew Liu</dc:creator>
  <cp:lastModifiedBy>Ming Wang</cp:lastModifiedBy>
  <cp:revision>96</cp:revision>
  <dcterms:created xsi:type="dcterms:W3CDTF">2018-10-24T22:47:31Z</dcterms:created>
  <dcterms:modified xsi:type="dcterms:W3CDTF">2018-11-01T00:14:34Z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M_Activity">
    <vt:lpwstr>Conferences and Seminars</vt:lpwstr>
  </property>
  <property fmtid="{D5CDD505-2E9C-101B-9397-08002B2CF9AE}" pid="3" name="D_CUST_Additional Reference Value">
    <vt:lpwstr/>
  </property>
  <property fmtid="{D5CDD505-2E9C-101B-9397-08002B2CF9AE}" pid="4" name="D_CUST_Associated Organisations">
    <vt:lpwstr/>
  </property>
  <property fmtid="{D5CDD505-2E9C-101B-9397-08002B2CF9AE}" pid="5" name="D_CUST_Associated People">
    <vt:lpwstr/>
  </property>
  <property fmtid="{D5CDD505-2E9C-101B-9397-08002B2CF9AE}" pid="6" name="FM_Case ID">
    <vt:lpwstr>General (Transportation)</vt:lpwstr>
  </property>
  <property fmtid="{D5CDD505-2E9C-101B-9397-08002B2CF9AE}" pid="7" name="D_STAT_Category Id">
    <vt:i4>0</vt:i4>
  </property>
  <property fmtid="{D5CDD505-2E9C-101B-9397-08002B2CF9AE}" pid="8" name="D_STAT_Category Name">
    <vt:lpwstr/>
  </property>
  <property fmtid="{D5CDD505-2E9C-101B-9397-08002B2CF9AE}" pid="9" name="WS_D_CUST_Organisation.ABNNumber">
    <vt:lpwstr/>
  </property>
  <property fmtid="{D5CDD505-2E9C-101B-9397-08002B2CF9AE}" pid="10" name="WS_D_CUST_Organisation.AddressLine1">
    <vt:lpwstr>PO Box 6345</vt:lpwstr>
  </property>
  <property fmtid="{D5CDD505-2E9C-101B-9397-08002B2CF9AE}" pid="11" name="WS_D_CUST_Organisation.AddressLine2">
    <vt:lpwstr>Wellesley St</vt:lpwstr>
  </property>
  <property fmtid="{D5CDD505-2E9C-101B-9397-08002B2CF9AE}" pid="12" name="WS_D_CUST_Organisation.AddressLine3">
    <vt:lpwstr/>
  </property>
  <property fmtid="{D5CDD505-2E9C-101B-9397-08002B2CF9AE}" pid="13" name="WS_D_CUST_Organisation.AddressPostcode">
    <vt:lpwstr>1141</vt:lpwstr>
  </property>
  <property fmtid="{D5CDD505-2E9C-101B-9397-08002B2CF9AE}" pid="14" name="WS_D_CUST_Organisation.AddressRegion">
    <vt:lpwstr/>
  </property>
  <property fmtid="{D5CDD505-2E9C-101B-9397-08002B2CF9AE}" pid="15" name="WS_D_CUST_Organisation.AddressTownCity">
    <vt:lpwstr>Auckland</vt:lpwstr>
  </property>
  <property fmtid="{D5CDD505-2E9C-101B-9397-08002B2CF9AE}" pid="16" name="WS_D_CUST_Organisation.BankAcNumber">
    <vt:lpwstr>03 0104 0829411 00</vt:lpwstr>
  </property>
  <property fmtid="{D5CDD505-2E9C-101B-9397-08002B2CF9AE}" pid="17" name="WS_D_CUST_Organisation.BecaManagerName">
    <vt:lpwstr>Darryl-Lee Wendelborn</vt:lpwstr>
  </property>
  <property fmtid="{D5CDD505-2E9C-101B-9397-08002B2CF9AE}" pid="18" name="WS_D_CUST_Organisation.CompanyID">
    <vt:lpwstr>14</vt:lpwstr>
  </property>
  <property fmtid="{D5CDD505-2E9C-101B-9397-08002B2CF9AE}" pid="19" name="WS_D_CUST_Organisation.Country">
    <vt:lpwstr>New Zealand</vt:lpwstr>
  </property>
  <property fmtid="{D5CDD505-2E9C-101B-9397-08002B2CF9AE}" pid="20" name="WS_D_CUST_Organisation.DisplayName">
    <vt:lpwstr>Beca Limited</vt:lpwstr>
  </property>
  <property fmtid="{D5CDD505-2E9C-101B-9397-08002B2CF9AE}" pid="21" name="WS_D_CUST_Organisation.EmailAddress">
    <vt:lpwstr/>
  </property>
  <property fmtid="{D5CDD505-2E9C-101B-9397-08002B2CF9AE}" pid="22" name="WS_D_CUST_Organisation.FaxNumber">
    <vt:lpwstr>+64 (9) 300 9300</vt:lpwstr>
  </property>
  <property fmtid="{D5CDD505-2E9C-101B-9397-08002B2CF9AE}" pid="23" name="WS_D_CUST_Organisation.GSTNumber">
    <vt:lpwstr>77-330-577</vt:lpwstr>
  </property>
  <property fmtid="{D5CDD505-2E9C-101B-9397-08002B2CF9AE}" pid="24" name="WS_D_CUST_Organisation.Hub">
    <vt:lpwstr/>
  </property>
  <property fmtid="{D5CDD505-2E9C-101B-9397-08002B2CF9AE}" pid="25" name="WS_D_CUST_Organisation.MarketSegment">
    <vt:lpwstr/>
  </property>
  <property fmtid="{D5CDD505-2E9C-101B-9397-08002B2CF9AE}" pid="26" name="WS_D_CUST_Organisation.OrganisationID">
    <vt:lpwstr/>
  </property>
  <property fmtid="{D5CDD505-2E9C-101B-9397-08002B2CF9AE}" pid="27" name="WS_D_CUST_Organisation.OrganisationType">
    <vt:lpwstr>Internal</vt:lpwstr>
  </property>
  <property fmtid="{D5CDD505-2E9C-101B-9397-08002B2CF9AE}" pid="28" name="WS_D_CUST_Organisation.ParentOrganisationName">
    <vt:lpwstr>Beca Limited</vt:lpwstr>
  </property>
  <property fmtid="{D5CDD505-2E9C-101B-9397-08002B2CF9AE}" pid="29" name="WS_D_CUST_Organisation.PhoneNumber">
    <vt:lpwstr>+ 64 (9) 300 9000</vt:lpwstr>
  </property>
  <property fmtid="{D5CDD505-2E9C-101B-9397-08002B2CF9AE}" pid="30" name="WS_D_CUST_Organisation.PhysicalAddress">
    <vt:lpwstr/>
  </property>
  <property fmtid="{D5CDD505-2E9C-101B-9397-08002B2CF9AE}" pid="31" name="WS_D_CUST_Organisation.PostalAddress">
    <vt:lpwstr>PO Box 6345
Wellesley St
Auckland
1141
New Zealand</vt:lpwstr>
  </property>
  <property fmtid="{D5CDD505-2E9C-101B-9397-08002B2CF9AE}" pid="32" name="WS_D_CUST_Organisation.ShortName">
    <vt:lpwstr/>
  </property>
  <property fmtid="{D5CDD505-2E9C-101B-9397-08002B2CF9AE}" pid="33" name="WS_D_CUST_Organisation.Website">
    <vt:lpwstr/>
  </property>
  <property fmtid="{D5CDD505-2E9C-101B-9397-08002B2CF9AE}" pid="34" name="WS_D_CUST_Originator.AddressLine1">
    <vt:lpwstr>85 Molesworth Street</vt:lpwstr>
  </property>
  <property fmtid="{D5CDD505-2E9C-101B-9397-08002B2CF9AE}" pid="35" name="WS_D_CUST_Originator.AddressLine2">
    <vt:lpwstr/>
  </property>
  <property fmtid="{D5CDD505-2E9C-101B-9397-08002B2CF9AE}" pid="36" name="WS_D_CUST_Originator.AddressLine3">
    <vt:lpwstr>PO Box 3942</vt:lpwstr>
  </property>
  <property fmtid="{D5CDD505-2E9C-101B-9397-08002B2CF9AE}" pid="37" name="WS_D_CUST_Originator.AddressPostcode">
    <vt:lpwstr>6140</vt:lpwstr>
  </property>
  <property fmtid="{D5CDD505-2E9C-101B-9397-08002B2CF9AE}" pid="38" name="WS_D_CUST_Originator.AddressRegion">
    <vt:lpwstr>WELLINGTON</vt:lpwstr>
  </property>
  <property fmtid="{D5CDD505-2E9C-101B-9397-08002B2CF9AE}" pid="39" name="WS_D_CUST_Originator.AddressTownCity">
    <vt:lpwstr>WELLINGTON</vt:lpwstr>
  </property>
  <property fmtid="{D5CDD505-2E9C-101B-9397-08002B2CF9AE}" pid="40" name="WS_D_CUST_Originator.BecaManagerName">
    <vt:lpwstr>David Bentham</vt:lpwstr>
  </property>
  <property fmtid="{D5CDD505-2E9C-101B-9397-08002B2CF9AE}" pid="41" name="WS_D_CUST_Originator.Company">
    <vt:lpwstr>Beca Limited</vt:lpwstr>
  </property>
  <property fmtid="{D5CDD505-2E9C-101B-9397-08002B2CF9AE}" pid="42" name="WS_D_CUST_Originator.CompanyID">
    <vt:lpwstr>14</vt:lpwstr>
  </property>
  <property fmtid="{D5CDD505-2E9C-101B-9397-08002B2CF9AE}" pid="43" name="WS_D_CUST_Originator.CompanyShortName">
    <vt:lpwstr>Beca Limited</vt:lpwstr>
  </property>
  <property fmtid="{D5CDD505-2E9C-101B-9397-08002B2CF9AE}" pid="44" name="WS_D_CUST_Originator.Country">
    <vt:lpwstr>New Zealand</vt:lpwstr>
  </property>
  <property fmtid="{D5CDD505-2E9C-101B-9397-08002B2CF9AE}" pid="45" name="WS_D_CUST_Originator.DisplayName">
    <vt:lpwstr>Andrew Liu</vt:lpwstr>
  </property>
  <property fmtid="{D5CDD505-2E9C-101B-9397-08002B2CF9AE}" pid="46" name="WS_D_CUST_Originator.EmailAddress">
    <vt:lpwstr>andrew.liu@beca.com</vt:lpwstr>
  </property>
  <property fmtid="{D5CDD505-2E9C-101B-9397-08002B2CF9AE}" pid="47" name="WS_D_CUST_Originator.EmployeeNumber">
    <vt:lpwstr>22291</vt:lpwstr>
  </property>
  <property fmtid="{D5CDD505-2E9C-101B-9397-08002B2CF9AE}" pid="48" name="WS_D_CUST_Originator.FaxNumber">
    <vt:lpwstr>+64 4 473 7911</vt:lpwstr>
  </property>
  <property fmtid="{D5CDD505-2E9C-101B-9397-08002B2CF9AE}" pid="49" name="WS_D_CUST_Originator.FirstName">
    <vt:lpwstr>Guoqiang</vt:lpwstr>
  </property>
  <property fmtid="{D5CDD505-2E9C-101B-9397-08002B2CF9AE}" pid="50" name="WS_D_CUST_Originator.Hub">
    <vt:lpwstr/>
  </property>
  <property fmtid="{D5CDD505-2E9C-101B-9397-08002B2CF9AE}" pid="51" name="WS_D_CUST_Originator.Initials">
    <vt:lpwstr>GAL</vt:lpwstr>
  </property>
  <property fmtid="{D5CDD505-2E9C-101B-9397-08002B2CF9AE}" pid="52" name="WS_D_CUST_Originator.JobTitle">
    <vt:lpwstr>Senior Transportation Engineer</vt:lpwstr>
  </property>
  <property fmtid="{D5CDD505-2E9C-101B-9397-08002B2CF9AE}" pid="53" name="WS_D_CUST_Originator.Login">
    <vt:lpwstr>GAL2</vt:lpwstr>
  </property>
  <property fmtid="{D5CDD505-2E9C-101B-9397-08002B2CF9AE}" pid="54" name="WS_D_CUST_Originator.MobileNumber">
    <vt:lpwstr/>
  </property>
  <property fmtid="{D5CDD505-2E9C-101B-9397-08002B2CF9AE}" pid="55" name="WS_D_CUST_Originator.OfficeLocation">
    <vt:lpwstr>85 Molesworth St - Level 2</vt:lpwstr>
  </property>
  <property fmtid="{D5CDD505-2E9C-101B-9397-08002B2CF9AE}" pid="56" name="WS_D_CUST_Originator.OfficePhoneNumber">
    <vt:lpwstr>+64 4 473 7551</vt:lpwstr>
  </property>
  <property fmtid="{D5CDD505-2E9C-101B-9397-08002B2CF9AE}" pid="57" name="WS_D_CUST_Originator.Organisation">
    <vt:lpwstr>382</vt:lpwstr>
  </property>
  <property fmtid="{D5CDD505-2E9C-101B-9397-08002B2CF9AE}" pid="58" name="WS_D_CUST_Originator.OrganisationName">
    <vt:lpwstr>Transport Advisory Two - BL</vt:lpwstr>
  </property>
  <property fmtid="{D5CDD505-2E9C-101B-9397-08002B2CF9AE}" pid="59" name="WS_D_CUST_Originator.PhoneExtension">
    <vt:lpwstr/>
  </property>
  <property fmtid="{D5CDD505-2E9C-101B-9397-08002B2CF9AE}" pid="60" name="WS_D_CUST_Originator.PhoneNumber">
    <vt:lpwstr>+64 4 550 5905</vt:lpwstr>
  </property>
  <property fmtid="{D5CDD505-2E9C-101B-9397-08002B2CF9AE}" pid="61" name="WS_D_CUST_Originator.PostalAddress">
    <vt:lpwstr>85 Molesworth Street
PO Box 3942
WELLINGTON
6140
New Zealand</vt:lpwstr>
  </property>
  <property fmtid="{D5CDD505-2E9C-101B-9397-08002B2CF9AE}" pid="62" name="WS_D_CUST_Originator.PrimaryDiscipline">
    <vt:lpwstr/>
  </property>
  <property fmtid="{D5CDD505-2E9C-101B-9397-08002B2CF9AE}" pid="63" name="WS_D_CUST_Originator.Surname">
    <vt:lpwstr>Liu</vt:lpwstr>
  </property>
  <property fmtid="{D5CDD505-2E9C-101B-9397-08002B2CF9AE}" pid="64" name="Document Template Path and Filename">
    <vt:lpwstr>C:\Program Files (x86)\Beca\Meridio\Templates\Powerpoint\Blue hex.potx</vt:lpwstr>
  </property>
  <property fmtid="{D5CDD505-2E9C-101B-9397-08002B2CF9AE}" pid="65" name="FullIdPath">
    <vt:lpwstr/>
  </property>
  <property fmtid="{D5CDD505-2E9C-101B-9397-08002B2CF9AE}" pid="66" name="FullPath">
    <vt:lpwstr/>
  </property>
  <property fmtid="{D5CDD505-2E9C-101B-9397-08002B2CF9AE}" pid="67" name="FM_Function">
    <vt:lpwstr>Technical Disciplines</vt:lpwstr>
  </property>
  <property fmtid="{D5CDD505-2E9C-101B-9397-08002B2CF9AE}" pid="68" name="FM_Function Grouping">
    <vt:lpwstr>Knowledge Management</vt:lpwstr>
  </property>
  <property fmtid="{D5CDD505-2E9C-101B-9397-08002B2CF9AE}" pid="69" name="D_STAT_Mime Type">
    <vt:lpwstr/>
  </property>
  <property fmtid="{D5CDD505-2E9C-101B-9397-08002B2CF9AE}" pid="70" name="D_CUST_Originator Organisation">
    <vt:lpwstr/>
  </property>
  <property fmtid="{D5CDD505-2E9C-101B-9397-08002B2CF9AE}" pid="71" name="Parent Folder Id">
    <vt:lpwstr>('New Zealand', 1591279)</vt:lpwstr>
  </property>
  <property fmtid="{D5CDD505-2E9C-101B-9397-08002B2CF9AE}" pid="72" name="FM_Site">
    <vt:lpwstr>NZ</vt:lpwstr>
  </property>
  <property fmtid="{D5CDD505-2E9C-101B-9397-08002B2CF9AE}" pid="73" name="FM_Subactivity">
    <vt:lpwstr>Conferences and seminars</vt:lpwstr>
  </property>
  <property fmtid="{D5CDD505-2E9C-101B-9397-08002B2CF9AE}" pid="74" name="D_STAT_Version Comment">
    <vt:lpwstr/>
  </property>
  <property fmtid="{D5CDD505-2E9C-101B-9397-08002B2CF9AE}" pid="75" name="D_CUST_Workflow History">
    <vt:lpwstr/>
  </property>
  <property fmtid="{D5CDD505-2E9C-101B-9397-08002B2CF9AE}" pid="76" name="V_CUST_Beca Document ID">
    <vt:lpwstr/>
  </property>
  <property fmtid="{D5CDD505-2E9C-101B-9397-08002B2CF9AE}" pid="77" name="V_CUST_Third Party Revision ID">
    <vt:lpwstr/>
  </property>
  <property fmtid="{D5CDD505-2E9C-101B-9397-08002B2CF9AE}" pid="78" name="V_STAT_Version Number">
    <vt:r8>1</vt:r8>
  </property>
  <property fmtid="{D5CDD505-2E9C-101B-9397-08002B2CF9AE}" pid="79" name="V_STAT_Minor Version">
    <vt:r8>1</vt:r8>
  </property>
  <property fmtid="{D5CDD505-2E9C-101B-9397-08002B2CF9AE}" pid="80" name="V_STAT_Major Version">
    <vt:r8>0</vt:r8>
  </property>
  <property fmtid="{D5CDD505-2E9C-101B-9397-08002B2CF9AE}" pid="81" name="V_STAT_Last Accessed Date">
    <vt:filetime>2018-10-24T22:53:04Z</vt:filetime>
  </property>
  <property fmtid="{D5CDD505-2E9C-101B-9397-08002B2CF9AE}" pid="82" name="V_STAT_Last Accessed By">
    <vt:lpwstr>Andrew Liu</vt:lpwstr>
  </property>
  <property fmtid="{D5CDD505-2E9C-101B-9397-08002B2CF9AE}" pid="83" name="V_STAT_IsMajorVersion">
    <vt:bool>false</vt:bool>
  </property>
  <property fmtid="{D5CDD505-2E9C-101B-9397-08002B2CF9AE}" pid="84" name="V_STAT_File Size">
    <vt:r8>1392025</vt:r8>
  </property>
  <property fmtid="{D5CDD505-2E9C-101B-9397-08002B2CF9AE}" pid="85" name="V_STAT_File Availability">
    <vt:r8>0</vt:r8>
  </property>
  <property fmtid="{D5CDD505-2E9C-101B-9397-08002B2CF9AE}" pid="86" name="V_STAT_Comment">
    <vt:lpwstr>Checked in by system</vt:lpwstr>
  </property>
  <property fmtid="{D5CDD505-2E9C-101B-9397-08002B2CF9AE}" pid="87" name="V_STAT_Check in date">
    <vt:filetime>2018-10-24T22:53:04Z</vt:filetime>
  </property>
  <property fmtid="{D5CDD505-2E9C-101B-9397-08002B2CF9AE}" pid="88" name="V_STAT_Check in by">
    <vt:lpwstr>Andrew Liu</vt:lpwstr>
  </property>
  <property fmtid="{D5CDD505-2E9C-101B-9397-08002B2CF9AE}" pid="89" name="D_STAT_PROP_W_title">
    <vt:lpwstr>Understanding Road User Behaviour and Traffic Signal Design</vt:lpwstr>
  </property>
  <property fmtid="{D5CDD505-2E9C-101B-9397-08002B2CF9AE}" pid="90" name="D_STAT_PROP_W_documentDate">
    <vt:filetime>2018-10-24T22:53:01Z</vt:filetime>
  </property>
  <property fmtid="{D5CDD505-2E9C-101B-9397-08002B2CF9AE}" pid="91" name="D_STAT_PROP_W_defaultLockFileName">
    <vt:lpwstr>Understanding Road User Behaviour and Traffic Signal Design.pptx</vt:lpwstr>
  </property>
  <property fmtid="{D5CDD505-2E9C-101B-9397-08002B2CF9AE}" pid="92" name="D_STAT_PROP_W_comment">
    <vt:lpwstr>Andrew Liu</vt:lpwstr>
  </property>
  <property fmtid="{D5CDD505-2E9C-101B-9397-08002B2CF9AE}" pid="93" name="D_STAT_PROP_W_Author">
    <vt:lpwstr>Andrew Liu</vt:lpwstr>
  </property>
  <property fmtid="{D5CDD505-2E9C-101B-9397-08002B2CF9AE}" pid="94" name="D_STAT_PROP_originalFileName">
    <vt:lpwstr>New_Understanding Road User Behaviour and Traffic Signal Design.pptx</vt:lpwstr>
  </property>
  <property fmtid="{D5CDD505-2E9C-101B-9397-08002B2CF9AE}" pid="95" name="D_STAT_PROP_lastModifiedDate">
    <vt:filetime>2018-10-24T22:53:04Z</vt:filetime>
  </property>
  <property fmtid="{D5CDD505-2E9C-101B-9397-08002B2CF9AE}" pid="96" name="D_STAT_PROP_lastModifiedByUserName">
    <vt:lpwstr>Andrew Liu</vt:lpwstr>
  </property>
  <property fmtid="{D5CDD505-2E9C-101B-9397-08002B2CF9AE}" pid="97" name="D_STAT_PROP_documentId">
    <vt:lpwstr>('New Zealand', 15738994)</vt:lpwstr>
  </property>
  <property fmtid="{D5CDD505-2E9C-101B-9397-08002B2CF9AE}" pid="98" name="D_STAT_PROP_dateAdded">
    <vt:filetime>2018-10-24T22:53:04Z</vt:filetime>
  </property>
  <property fmtid="{D5CDD505-2E9C-101B-9397-08002B2CF9AE}" pid="99" name="D_CUST_Prompt for Revision Details">
    <vt:lpwstr>False</vt:lpwstr>
  </property>
  <property fmtid="{D5CDD505-2E9C-101B-9397-08002B2CF9AE}" pid="100" name="D_STAT_Policy Id">
    <vt:r8>1</vt:r8>
  </property>
  <property fmtid="{D5CDD505-2E9C-101B-9397-08002B2CF9AE}" pid="101" name="D_CUST_Originator">
    <vt:lpwstr>Andrew Liu</vt:lpwstr>
  </property>
  <property fmtid="{D5CDD505-2E9C-101B-9397-08002B2CF9AE}" pid="102" name="D_CUST_Organisation ID">
    <vt:lpwstr>14</vt:lpwstr>
  </property>
  <property fmtid="{D5CDD505-2E9C-101B-9397-08002B2CF9AE}" pid="103" name="D_CUST_Organisation">
    <vt:lpwstr>Beca Limited</vt:lpwstr>
  </property>
  <property fmtid="{D5CDD505-2E9C-101B-9397-08002B2CF9AE}" pid="104" name="OfficeDocumentIdentifier">
    <vt:lpwstr>('New Zealand', 15738994)_[Understanding Road User Behaviour and Traffic Signal Design]</vt:lpwstr>
  </property>
  <property fmtid="{D5CDD505-2E9C-101B-9397-08002B2CF9AE}" pid="105" name="D_STAT_Locked By">
    <vt:lpwstr/>
  </property>
  <property fmtid="{D5CDD505-2E9C-101B-9397-08002B2CF9AE}" pid="106" name="D_STAT_Local File Path">
    <vt:lpwstr>C:\Users\gal2\Documents\Beca\ProjectMeridio\Working Copies\Understanding Road User Behaviour and Traffic Signal Design.pptx</vt:lpwstr>
  </property>
  <property fmtid="{D5CDD505-2E9C-101B-9397-08002B2CF9AE}" pid="107" name="D_CUST_Know how Value">
    <vt:lpwstr>No</vt:lpwstr>
  </property>
  <property fmtid="{D5CDD505-2E9C-101B-9397-08002B2CF9AE}" pid="108" name="D_STAT_Is Record">
    <vt:bool>false</vt:bool>
  </property>
  <property fmtid="{D5CDD505-2E9C-101B-9397-08002B2CF9AE}" pid="109" name="D_STAT_Is Marked for Delete">
    <vt:bool>false</vt:bool>
  </property>
  <property fmtid="{D5CDD505-2E9C-101B-9397-08002B2CF9AE}" pid="110" name="D_STAT_Is Locked">
    <vt:bool>false</vt:bool>
  </property>
  <property fmtid="{D5CDD505-2E9C-101B-9397-08002B2CF9AE}" pid="111" name="D_STAT_IconFilename">
    <vt:lpwstr>document.ico</vt:lpwstr>
  </property>
  <property fmtid="{D5CDD505-2E9C-101B-9397-08002B2CF9AE}" pid="112" name="D_CUST_Has Paper Rendition">
    <vt:lpwstr>False</vt:lpwstr>
  </property>
  <property fmtid="{D5CDD505-2E9C-101B-9397-08002B2CF9AE}" pid="113" name="D_STAT_File Name">
    <vt:lpwstr>Understanding Road User Behaviour and Traffic Signal Design.pptx</vt:lpwstr>
  </property>
  <property fmtid="{D5CDD505-2E9C-101B-9397-08002B2CF9AE}" pid="114" name="D_CUST_Document Type">
    <vt:lpwstr>Learning and Development</vt:lpwstr>
  </property>
  <property fmtid="{D5CDD505-2E9C-101B-9397-08002B2CF9AE}" pid="115" name="D_CUST_Document Template">
    <vt:lpwstr>Blue Hex</vt:lpwstr>
  </property>
  <property fmtid="{D5CDD505-2E9C-101B-9397-08002B2CF9AE}" pid="116" name="D_CUST_Document Subtype">
    <vt:lpwstr>Presentation</vt:lpwstr>
  </property>
  <property fmtid="{D5CDD505-2E9C-101B-9397-08002B2CF9AE}" pid="117" name="D_CUST_Business Value">
    <vt:lpwstr>Normal</vt:lpwstr>
  </property>
  <property fmtid="{D5CDD505-2E9C-101B-9397-08002B2CF9AE}" pid="118" name="D_CUST_Additional Reference Definition">
    <vt:lpwstr>Beca Reference</vt:lpwstr>
  </property>
  <property fmtid="{D5CDD505-2E9C-101B-9397-08002B2CF9AE}" pid="119" name="D_CUST_Activity">
    <vt:lpwstr>Conferences and Seminars</vt:lpwstr>
  </property>
  <property fmtid="{D5CDD505-2E9C-101B-9397-08002B2CF9AE}" pid="120" name="D_CUST_Case ID">
    <vt:lpwstr>General (Transportation)</vt:lpwstr>
  </property>
  <property fmtid="{D5CDD505-2E9C-101B-9397-08002B2CF9AE}" pid="121" name="D_CUST_Function">
    <vt:lpwstr>Technical Disciplines</vt:lpwstr>
  </property>
  <property fmtid="{D5CDD505-2E9C-101B-9397-08002B2CF9AE}" pid="122" name="D_CUST_Function Grouping">
    <vt:lpwstr>Knowledge Management</vt:lpwstr>
  </property>
  <property fmtid="{D5CDD505-2E9C-101B-9397-08002B2CF9AE}" pid="123" name="D_CUST_Site">
    <vt:lpwstr>NZ</vt:lpwstr>
  </property>
  <property fmtid="{D5CDD505-2E9C-101B-9397-08002B2CF9AE}" pid="124" name="D_CUST_Subactivity">
    <vt:lpwstr>Conferences and seminars</vt:lpwstr>
  </property>
  <property fmtid="{D5CDD505-2E9C-101B-9397-08002B2CF9AE}" pid="125" name="D_CUST_Approval Status">
    <vt:lpwstr/>
  </property>
  <property fmtid="{D5CDD505-2E9C-101B-9397-08002B2CF9AE}" pid="126" name="D_CUST_Beca Company">
    <vt:lpwstr/>
  </property>
  <property fmtid="{D5CDD505-2E9C-101B-9397-08002B2CF9AE}" pid="127" name="D_CUST_Beca Id">
    <vt:lpwstr/>
  </property>
  <property fmtid="{D5CDD505-2E9C-101B-9397-08002B2CF9AE}" pid="128" name="D_CUST_Beca Job Director">
    <vt:lpwstr/>
  </property>
  <property fmtid="{D5CDD505-2E9C-101B-9397-08002B2CF9AE}" pid="129" name="D_CUST_Beca Job Manager">
    <vt:lpwstr/>
  </property>
  <property fmtid="{D5CDD505-2E9C-101B-9397-08002B2CF9AE}" pid="130" name="D_CUST_Beca Section">
    <vt:lpwstr/>
  </property>
  <property fmtid="{D5CDD505-2E9C-101B-9397-08002B2CF9AE}" pid="131" name="D_CUST_Client Contact">
    <vt:lpwstr/>
  </property>
  <property fmtid="{D5CDD505-2E9C-101B-9397-08002B2CF9AE}" pid="132" name="D_CUST_Client Organisation">
    <vt:lpwstr/>
  </property>
  <property fmtid="{D5CDD505-2E9C-101B-9397-08002B2CF9AE}" pid="133" name="D_CUST_Client Parent">
    <vt:lpwstr/>
  </property>
  <property fmtid="{D5CDD505-2E9C-101B-9397-08002B2CF9AE}" pid="134" name="D_CUST_GL Code">
    <vt:lpwstr/>
  </property>
  <property fmtid="{D5CDD505-2E9C-101B-9397-08002B2CF9AE}" pid="135" name="D_CUST_Job Name">
    <vt:lpwstr/>
  </property>
  <property fmtid="{D5CDD505-2E9C-101B-9397-08002B2CF9AE}" pid="136" name="D_CUST_Job Number">
    <vt:lpwstr/>
  </property>
  <property fmtid="{D5CDD505-2E9C-101B-9397-08002B2CF9AE}" pid="137" name="D_CUST_Jurisdiction">
    <vt:lpwstr/>
  </property>
  <property fmtid="{D5CDD505-2E9C-101B-9397-08002B2CF9AE}" pid="138" name="D_CUST_Market Segment">
    <vt:lpwstr/>
  </property>
  <property fmtid="{D5CDD505-2E9C-101B-9397-08002B2CF9AE}" pid="139" name="D_CUST_Project ID">
    <vt:lpwstr/>
  </property>
  <property fmtid="{D5CDD505-2E9C-101B-9397-08002B2CF9AE}" pid="140" name="D_CUST_Project Location">
    <vt:lpwstr/>
  </property>
  <property fmtid="{D5CDD505-2E9C-101B-9397-08002B2CF9AE}" pid="141" name="D_CUST_QMS Code">
    <vt:lpwstr/>
  </property>
  <property fmtid="{D5CDD505-2E9C-101B-9397-08002B2CF9AE}" pid="142" name="D_CUST_Risk Category">
    <vt:lpwstr/>
  </property>
  <property fmtid="{D5CDD505-2E9C-101B-9397-08002B2CF9AE}" pid="143" name="D_CUST_Third party Ref">
    <vt:lpwstr/>
  </property>
  <property fmtid="{D5CDD505-2E9C-101B-9397-08002B2CF9AE}" pid="144" name="V_CUST_Approved PDF Rendition Link">
    <vt:lpwstr/>
  </property>
  <property fmtid="{D5CDD505-2E9C-101B-9397-08002B2CF9AE}" pid="145" name="D_TM_Approval Status">
    <vt:lpwstr/>
  </property>
  <property fmtid="{D5CDD505-2E9C-101B-9397-08002B2CF9AE}" pid="146" name="D_TM_Beca Company">
    <vt:lpwstr/>
  </property>
  <property fmtid="{D5CDD505-2E9C-101B-9397-08002B2CF9AE}" pid="147" name="D_TM_Beca Job Director">
    <vt:lpwstr/>
  </property>
  <property fmtid="{D5CDD505-2E9C-101B-9397-08002B2CF9AE}" pid="148" name="D_TM_Beca Job Manager">
    <vt:lpwstr/>
  </property>
  <property fmtid="{D5CDD505-2E9C-101B-9397-08002B2CF9AE}" pid="149" name="D_TM_Beca Section">
    <vt:lpwstr/>
  </property>
  <property fmtid="{D5CDD505-2E9C-101B-9397-08002B2CF9AE}" pid="150" name="D_TM_Client Contact">
    <vt:lpwstr/>
  </property>
  <property fmtid="{D5CDD505-2E9C-101B-9397-08002B2CF9AE}" pid="151" name="D_TM_Client Organisation">
    <vt:lpwstr/>
  </property>
  <property fmtid="{D5CDD505-2E9C-101B-9397-08002B2CF9AE}" pid="152" name="D_TM_Client Parent">
    <vt:lpwstr/>
  </property>
  <property fmtid="{D5CDD505-2E9C-101B-9397-08002B2CF9AE}" pid="153" name="D_TM_Job Name">
    <vt:lpwstr/>
  </property>
  <property fmtid="{D5CDD505-2E9C-101B-9397-08002B2CF9AE}" pid="154" name="D_TM_Job Number">
    <vt:lpwstr/>
  </property>
  <property fmtid="{D5CDD505-2E9C-101B-9397-08002B2CF9AE}" pid="155" name="D_TM_Market Segment">
    <vt:lpwstr/>
  </property>
  <property fmtid="{D5CDD505-2E9C-101B-9397-08002B2CF9AE}" pid="156" name="D_TM_Project Location">
    <vt:lpwstr/>
  </property>
  <property fmtid="{D5CDD505-2E9C-101B-9397-08002B2CF9AE}" pid="157" name="D_TM_QMS Code">
    <vt:lpwstr/>
  </property>
  <property fmtid="{D5CDD505-2E9C-101B-9397-08002B2CF9AE}" pid="158" name="D_TM_Risk Category">
    <vt:lpwstr/>
  </property>
  <property fmtid="{D5CDD505-2E9C-101B-9397-08002B2CF9AE}" pid="159" name="D_TM_Third party Ref">
    <vt:lpwstr/>
  </property>
  <property fmtid="{D5CDD505-2E9C-101B-9397-08002B2CF9AE}" pid="160" name="V_TM_Approved PDF Rendition Link">
    <vt:lpwstr/>
  </property>
</Properties>
</file>