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8" r:id="rId3"/>
    <p:sldId id="327" r:id="rId4"/>
    <p:sldId id="299" r:id="rId5"/>
    <p:sldId id="328" r:id="rId6"/>
    <p:sldId id="342" r:id="rId7"/>
    <p:sldId id="325" r:id="rId8"/>
    <p:sldId id="329" r:id="rId9"/>
    <p:sldId id="336" r:id="rId10"/>
    <p:sldId id="338" r:id="rId11"/>
    <p:sldId id="337" r:id="rId12"/>
    <p:sldId id="339" r:id="rId13"/>
    <p:sldId id="340" r:id="rId14"/>
    <p:sldId id="341" r:id="rId15"/>
    <p:sldId id="330" r:id="rId16"/>
    <p:sldId id="331" r:id="rId17"/>
    <p:sldId id="332" r:id="rId18"/>
    <p:sldId id="284" r:id="rId19"/>
    <p:sldId id="334" r:id="rId20"/>
    <p:sldId id="343" r:id="rId21"/>
    <p:sldId id="298" r:id="rId22"/>
    <p:sldId id="305" r:id="rId23"/>
    <p:sldId id="308" r:id="rId24"/>
    <p:sldId id="312" r:id="rId25"/>
    <p:sldId id="273" r:id="rId26"/>
    <p:sldId id="257" r:id="rId27"/>
    <p:sldId id="260" r:id="rId28"/>
    <p:sldId id="283" r:id="rId29"/>
    <p:sldId id="278" r:id="rId30"/>
    <p:sldId id="268" r:id="rId31"/>
    <p:sldId id="281" r:id="rId3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ydn Wardley" initials="HW" lastIdx="0" clrIdx="0">
    <p:extLst>
      <p:ext uri="{19B8F6BF-5375-455C-9EA6-DF929625EA0E}">
        <p15:presenceInfo xmlns:p15="http://schemas.microsoft.com/office/powerpoint/2012/main" userId="791ed2fdd341df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3979" autoAdjust="0"/>
  </p:normalViewPr>
  <p:slideViewPr>
    <p:cSldViewPr snapToGrid="0" snapToObjects="1">
      <p:cViewPr>
        <p:scale>
          <a:sx n="70" d="100"/>
          <a:sy n="70" d="100"/>
        </p:scale>
        <p:origin x="1216" y="-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54F9B-7B9C-48DE-8774-B76D5A747B6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0BFAA-A800-46DA-9B76-08F97CF64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332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3F1E1-8B31-F042-86FF-8CBF164A5F38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4E116-3477-A949-953D-303722481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01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69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some of these.</a:t>
            </a:r>
          </a:p>
          <a:p>
            <a:r>
              <a:rPr lang="en-US" dirty="0"/>
              <a:t>Now this one has no peds on it, fairly easy to operate.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79120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here to talk to you about the wonders of traffic signal roundabouts and how they have transformed our design</a:t>
            </a:r>
            <a:r>
              <a:rPr lang="en-US" baseline="0" dirty="0"/>
              <a:t> by thinking outside the box.</a:t>
            </a:r>
          </a:p>
          <a:p>
            <a:r>
              <a:rPr lang="en-US" baseline="0" dirty="0"/>
              <a:t>However we are limited to their full potential due to technical deficiencies that I am hoping you can assist with me today.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5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this is our Forth and most complicated, expected completion 2020.</a:t>
            </a:r>
          </a:p>
          <a:p>
            <a:r>
              <a:rPr lang="en-US" dirty="0"/>
              <a:t>Signal design - for all users, peds, cycle, vehicles. Looks good on paper</a:t>
            </a:r>
          </a:p>
          <a:p>
            <a:r>
              <a:rPr lang="en-US" dirty="0"/>
              <a:t>Detailed Design – Is this detailed design? Indicative positions, designer walks away from construction. Cyclist lanterns, PB’s.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System Design - Scats will get it going. Efficiency depending on control method.</a:t>
            </a:r>
          </a:p>
        </p:txBody>
      </p:sp>
    </p:spTree>
    <p:extLst>
      <p:ext uri="{BB962C8B-B14F-4D97-AF65-F5344CB8AC3E}">
        <p14:creationId xmlns:p14="http://schemas.microsoft.com/office/powerpoint/2010/main" val="3473696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Latest research suggests we need to rethink our design strategy, </a:t>
            </a:r>
          </a:p>
          <a:p>
            <a:r>
              <a:rPr lang="en-US" dirty="0"/>
              <a:t>And roundabouts help us do that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69822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aseline="0" dirty="0"/>
              <a:t>For example rest on red I would need to use advance detectors to call the phase, resulting in a vehicle to slow down on the approach before signals change.</a:t>
            </a:r>
          </a:p>
          <a:p>
            <a:r>
              <a:rPr lang="en-NZ" baseline="0" dirty="0"/>
              <a:t>Measuring their approach speed using advance detection loops can assist in some decisions we make at the intersection by extending the all red, especially if we have a lamp fault on a ped crossing. We have the monitoring to give us better choices for safety in our software.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589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</a:t>
            </a:r>
            <a:r>
              <a:rPr lang="en-US" baseline="0" dirty="0"/>
              <a:t> are the common conflict scenarios we to mitigate in our designs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34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Capacity vs safety is always a difficult decision to make on our designs.</a:t>
            </a:r>
          </a:p>
          <a:p>
            <a:r>
              <a:rPr lang="en-US" dirty="0"/>
              <a:t>On</a:t>
            </a:r>
            <a:r>
              <a:rPr lang="en-US" baseline="0" dirty="0"/>
              <a:t> the last slide showing </a:t>
            </a:r>
            <a:r>
              <a:rPr lang="en-US" baseline="0" dirty="0" err="1"/>
              <a:t>manugatpu</a:t>
            </a:r>
            <a:r>
              <a:rPr lang="en-US" baseline="0" dirty="0"/>
              <a:t> roundabout we have removed the major movement to force them to the underpass.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39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Lets looks at some roundabouts</a:t>
            </a:r>
            <a:r>
              <a:rPr lang="en-NZ" baseline="0" dirty="0"/>
              <a:t> without signals</a:t>
            </a:r>
          </a:p>
          <a:p>
            <a:r>
              <a:rPr lang="en-NZ" baseline="0" dirty="0"/>
              <a:t>Where the geometric design assist in potential impact areas, changing the angles and improving efficiency of the design.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99152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Swindon, Shanghai, London</a:t>
            </a:r>
          </a:p>
        </p:txBody>
      </p:sp>
    </p:spTree>
    <p:extLst>
      <p:ext uri="{BB962C8B-B14F-4D97-AF65-F5344CB8AC3E}">
        <p14:creationId xmlns:p14="http://schemas.microsoft.com/office/powerpoint/2010/main" val="3839673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7646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here to talk to you about the wonders of traffic signal roundabouts and how they have transformed our design</a:t>
            </a:r>
            <a:r>
              <a:rPr lang="en-US" baseline="0" dirty="0"/>
              <a:t> by thinking outside the box.</a:t>
            </a:r>
          </a:p>
          <a:p>
            <a:r>
              <a:rPr lang="en-US" baseline="0" dirty="0"/>
              <a:t>However we are limited to their full potential due to technical deficiencies that I am hoping you can assist with me today.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5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90788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77937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59144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From</a:t>
            </a:r>
            <a:r>
              <a:rPr lang="en-NZ" baseline="0" dirty="0"/>
              <a:t> ARRB</a:t>
            </a:r>
          </a:p>
          <a:p>
            <a:r>
              <a:rPr lang="en-NZ" baseline="0" dirty="0"/>
              <a:t>Shows more research and documentation is needed.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90707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2450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6537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1296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82364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0745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71783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6776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0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4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334"/>
            <a:ext cx="9144000" cy="8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2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1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6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70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9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6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7071D-D1B2-EE48-B0D7-7045957E059F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65B8D-527C-8A4A-B485-6B1A64D1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4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tfl.gov.uk/signalsatroundabouts-transportationprofessional-article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7419CB-55C7-B044-83E6-3D26AA74B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71" b="4192"/>
          <a:stretch/>
        </p:blipFill>
        <p:spPr>
          <a:xfrm>
            <a:off x="0" y="0"/>
            <a:ext cx="9144000" cy="48181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8186"/>
            <a:ext cx="9144000" cy="20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08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82" y="38100"/>
            <a:ext cx="6934200" cy="681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1766" y="77289"/>
            <a:ext cx="127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TTOC - 01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6677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0" y="1045298"/>
            <a:ext cx="8521908" cy="2187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92" y="3722915"/>
            <a:ext cx="8521908" cy="11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259" y="43952"/>
            <a:ext cx="4562475" cy="6814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7971" y="85752"/>
            <a:ext cx="127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TTOC - 02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3410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88" y="1517994"/>
            <a:ext cx="6953209" cy="4419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841" y="44917"/>
            <a:ext cx="3098027" cy="12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02" y="68389"/>
            <a:ext cx="7371969" cy="58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0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460375" y="189896"/>
            <a:ext cx="781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2369044" y="351670"/>
            <a:ext cx="4596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Stagger Islands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375" y="3415989"/>
            <a:ext cx="5156625" cy="2410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88" y="3429000"/>
            <a:ext cx="4341674" cy="2523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898" y="1134999"/>
            <a:ext cx="5058742" cy="218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7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460375" y="189896"/>
            <a:ext cx="781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2071450" y="251219"/>
            <a:ext cx="4596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Staggered Islands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51" y="1020428"/>
            <a:ext cx="6330005" cy="583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19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98D982-6487-2244-8E9C-2E84868862DB}"/>
              </a:ext>
            </a:extLst>
          </p:cNvPr>
          <p:cNvSpPr txBox="1"/>
          <p:nvPr/>
        </p:nvSpPr>
        <p:spPr>
          <a:xfrm>
            <a:off x="460375" y="543839"/>
            <a:ext cx="781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Magic Roundabouts’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Thinking outside the </a:t>
            </a:r>
            <a:r>
              <a:rPr lang="en-US" sz="4000" b="1" strike="sngStrike" dirty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Circle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E68AF-F9A2-5E46-ADBC-F6A19DD53ABC}"/>
              </a:ext>
            </a:extLst>
          </p:cNvPr>
          <p:cNvSpPr txBox="1"/>
          <p:nvPr/>
        </p:nvSpPr>
        <p:spPr>
          <a:xfrm>
            <a:off x="736114" y="4982708"/>
            <a:ext cx="383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SNUG 2018 - Hamilton</a:t>
            </a:r>
          </a:p>
        </p:txBody>
      </p:sp>
      <p:sp>
        <p:nvSpPr>
          <p:cNvPr id="6" name="AutoShape 8" descr="C:\Users\hwar\Documents\MR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06" y="2250779"/>
            <a:ext cx="4333154" cy="24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91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54B166-F8E7-4D2B-8378-447D183F2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430" y="3840797"/>
            <a:ext cx="2186940" cy="1866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BF3BF-411E-4DAC-81C2-C1A456502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370" y="2195038"/>
            <a:ext cx="4157349" cy="375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2607D-CD5F-4618-AF1D-6DFD667AC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21" y="173337"/>
            <a:ext cx="2750168" cy="1300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4D109-8AD4-47F7-95D0-11813914F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879" y="206153"/>
            <a:ext cx="2631299" cy="1640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CF063-3C65-4909-9997-E4838ECB21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603" y="1767380"/>
            <a:ext cx="2463196" cy="19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4F42C7-D79C-4213-AF00-ADC522910D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727" y="5707558"/>
            <a:ext cx="3539227" cy="1105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C5B886-0878-4868-A5E8-B53A1A51C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3116" y="2644318"/>
            <a:ext cx="1509096" cy="30632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E066EF-92E0-49E8-A07A-E3B002B059E0}"/>
              </a:ext>
            </a:extLst>
          </p:cNvPr>
          <p:cNvSpPr/>
          <p:nvPr/>
        </p:nvSpPr>
        <p:spPr>
          <a:xfrm>
            <a:off x="3358370" y="493248"/>
            <a:ext cx="2631299" cy="82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Proposed 2020</a:t>
            </a:r>
          </a:p>
        </p:txBody>
      </p:sp>
    </p:spTree>
    <p:extLst>
      <p:ext uri="{BB962C8B-B14F-4D97-AF65-F5344CB8AC3E}">
        <p14:creationId xmlns:p14="http://schemas.microsoft.com/office/powerpoint/2010/main" val="1103569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54835-2B0B-42F0-9F4A-D792BD78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81" y="993058"/>
            <a:ext cx="5021829" cy="47730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DDE6F6-0BC4-4C25-8633-5742AF94D633}"/>
              </a:ext>
            </a:extLst>
          </p:cNvPr>
          <p:cNvSpPr/>
          <p:nvPr/>
        </p:nvSpPr>
        <p:spPr>
          <a:xfrm>
            <a:off x="1858081" y="53417"/>
            <a:ext cx="5043352" cy="82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Replace Signal Roundabout</a:t>
            </a:r>
          </a:p>
        </p:txBody>
      </p:sp>
    </p:spTree>
    <p:extLst>
      <p:ext uri="{BB962C8B-B14F-4D97-AF65-F5344CB8AC3E}">
        <p14:creationId xmlns:p14="http://schemas.microsoft.com/office/powerpoint/2010/main" val="1079097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CE68AF-F9A2-5E46-ADBC-F6A19DD53ABC}"/>
              </a:ext>
            </a:extLst>
          </p:cNvPr>
          <p:cNvSpPr txBox="1"/>
          <p:nvPr/>
        </p:nvSpPr>
        <p:spPr>
          <a:xfrm>
            <a:off x="736114" y="4831322"/>
            <a:ext cx="383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SNUG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2018 -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Hamilton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8" descr="C:\Users\hwar\Documents\MR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927306" y="1838714"/>
            <a:ext cx="6151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What’s MY problem…</a:t>
            </a:r>
          </a:p>
        </p:txBody>
      </p:sp>
    </p:spTree>
    <p:extLst>
      <p:ext uri="{BB962C8B-B14F-4D97-AF65-F5344CB8AC3E}">
        <p14:creationId xmlns:p14="http://schemas.microsoft.com/office/powerpoint/2010/main" val="3406015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54835-2B0B-42F0-9F4A-D792BD78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15" y="1111930"/>
            <a:ext cx="5785819" cy="54991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DDE6F6-0BC4-4C25-8633-5742AF94D633}"/>
              </a:ext>
            </a:extLst>
          </p:cNvPr>
          <p:cNvSpPr/>
          <p:nvPr/>
        </p:nvSpPr>
        <p:spPr>
          <a:xfrm>
            <a:off x="1858081" y="53417"/>
            <a:ext cx="5043352" cy="820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Replace Signal Roundabout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397E31-80B3-4A57-8EBE-32A29FE86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61" y="-798726"/>
            <a:ext cx="5780110" cy="49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27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884C55-CF8E-49E6-8D6F-463E85F0A4F7}"/>
              </a:ext>
            </a:extLst>
          </p:cNvPr>
          <p:cNvGrpSpPr/>
          <p:nvPr/>
        </p:nvGrpSpPr>
        <p:grpSpPr>
          <a:xfrm>
            <a:off x="5631678" y="1213503"/>
            <a:ext cx="4248905" cy="4369440"/>
            <a:chOff x="4693287" y="1151946"/>
            <a:chExt cx="4572000" cy="467721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725315A-DBB1-4ACD-A79D-9755530F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3287" y="1151946"/>
              <a:ext cx="3209925" cy="431482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AA4196-D72F-4CF1-BBB5-9BB6B82A43BA}"/>
                </a:ext>
              </a:extLst>
            </p:cNvPr>
            <p:cNvSpPr/>
            <p:nvPr/>
          </p:nvSpPr>
          <p:spPr>
            <a:xfrm>
              <a:off x="4693287" y="5582943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NZ" sz="1000" i="1" dirty="0"/>
                <a:t>Vol 26 No 3 September 2017 Road &amp; Transport Research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E9694D6-D67E-42CB-B530-3415C5A3CEE7}"/>
              </a:ext>
            </a:extLst>
          </p:cNvPr>
          <p:cNvSpPr/>
          <p:nvPr/>
        </p:nvSpPr>
        <p:spPr>
          <a:xfrm>
            <a:off x="249963" y="2027870"/>
            <a:ext cx="4986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i="1" dirty="0">
                <a:solidFill>
                  <a:srgbClr val="333333"/>
                </a:solidFill>
                <a:latin typeface="Open Sans"/>
              </a:rPr>
              <a:t>“Conventional </a:t>
            </a:r>
            <a:r>
              <a:rPr lang="en-NZ" b="1" i="1" dirty="0">
                <a:solidFill>
                  <a:srgbClr val="333333"/>
                </a:solidFill>
                <a:latin typeface="Open Sans"/>
              </a:rPr>
              <a:t>at-grade intersection </a:t>
            </a:r>
            <a:r>
              <a:rPr lang="en-NZ" i="1" dirty="0">
                <a:solidFill>
                  <a:srgbClr val="333333"/>
                </a:solidFill>
                <a:latin typeface="Open Sans"/>
              </a:rPr>
              <a:t>designs present a </a:t>
            </a:r>
            <a:r>
              <a:rPr lang="en-NZ" b="1" i="1" dirty="0">
                <a:solidFill>
                  <a:srgbClr val="333333"/>
                </a:solidFill>
                <a:latin typeface="Open Sans"/>
              </a:rPr>
              <a:t>significant challenge </a:t>
            </a:r>
            <a:r>
              <a:rPr lang="en-NZ" i="1" dirty="0">
                <a:solidFill>
                  <a:srgbClr val="333333"/>
                </a:solidFill>
                <a:latin typeface="Open Sans"/>
              </a:rPr>
              <a:t>in the context of </a:t>
            </a:r>
            <a:r>
              <a:rPr lang="en-NZ" b="1" i="1" dirty="0">
                <a:solidFill>
                  <a:srgbClr val="333333"/>
                </a:solidFill>
                <a:latin typeface="Open Sans"/>
              </a:rPr>
              <a:t>meeting the Safe System vision </a:t>
            </a:r>
            <a:r>
              <a:rPr lang="en-NZ" i="1" dirty="0">
                <a:solidFill>
                  <a:srgbClr val="333333"/>
                </a:solidFill>
                <a:latin typeface="Open Sans"/>
              </a:rPr>
              <a:t>of preventing fatal and serious injuries.”</a:t>
            </a:r>
            <a:r>
              <a:rPr lang="en-NZ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en-NZ" sz="1000" dirty="0">
                <a:solidFill>
                  <a:srgbClr val="333333"/>
                </a:solidFill>
                <a:latin typeface="Open Sans"/>
              </a:rPr>
              <a:t>ARRB</a:t>
            </a:r>
            <a:endParaRPr lang="en-NZ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D7574-872F-4127-B813-FB019B767451}"/>
              </a:ext>
            </a:extLst>
          </p:cNvPr>
          <p:cNvSpPr txBox="1"/>
          <p:nvPr/>
        </p:nvSpPr>
        <p:spPr>
          <a:xfrm>
            <a:off x="890953" y="228608"/>
            <a:ext cx="7362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Why to we keep building more?</a:t>
            </a:r>
          </a:p>
        </p:txBody>
      </p:sp>
    </p:spTree>
    <p:extLst>
      <p:ext uri="{BB962C8B-B14F-4D97-AF65-F5344CB8AC3E}">
        <p14:creationId xmlns:p14="http://schemas.microsoft.com/office/powerpoint/2010/main" val="1443628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884C55-CF8E-49E6-8D6F-463E85F0A4F7}"/>
              </a:ext>
            </a:extLst>
          </p:cNvPr>
          <p:cNvGrpSpPr/>
          <p:nvPr/>
        </p:nvGrpSpPr>
        <p:grpSpPr>
          <a:xfrm>
            <a:off x="5631678" y="1213503"/>
            <a:ext cx="4248905" cy="4369440"/>
            <a:chOff x="4693287" y="1151946"/>
            <a:chExt cx="4572000" cy="467721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725315A-DBB1-4ACD-A79D-9755530F0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3287" y="1151946"/>
              <a:ext cx="3209925" cy="431482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AA4196-D72F-4CF1-BBB5-9BB6B82A43BA}"/>
                </a:ext>
              </a:extLst>
            </p:cNvPr>
            <p:cNvSpPr/>
            <p:nvPr/>
          </p:nvSpPr>
          <p:spPr>
            <a:xfrm>
              <a:off x="4693287" y="5582943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NZ" sz="1000" i="1" dirty="0"/>
                <a:t>Vol 26 No 3 September 2017 Road &amp; Transport Research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E9694D6-D67E-42CB-B530-3415C5A3CEE7}"/>
              </a:ext>
            </a:extLst>
          </p:cNvPr>
          <p:cNvSpPr/>
          <p:nvPr/>
        </p:nvSpPr>
        <p:spPr>
          <a:xfrm>
            <a:off x="249963" y="2027870"/>
            <a:ext cx="4986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i="1" dirty="0">
                <a:solidFill>
                  <a:srgbClr val="333333"/>
                </a:solidFill>
                <a:latin typeface="Open Sans"/>
              </a:rPr>
              <a:t>“Conventional </a:t>
            </a:r>
            <a:r>
              <a:rPr lang="en-NZ" b="1" i="1" dirty="0">
                <a:solidFill>
                  <a:srgbClr val="333333"/>
                </a:solidFill>
                <a:latin typeface="Open Sans"/>
              </a:rPr>
              <a:t>at-grade intersection </a:t>
            </a:r>
            <a:r>
              <a:rPr lang="en-NZ" i="1" dirty="0">
                <a:solidFill>
                  <a:srgbClr val="333333"/>
                </a:solidFill>
                <a:latin typeface="Open Sans"/>
              </a:rPr>
              <a:t>designs present a </a:t>
            </a:r>
            <a:r>
              <a:rPr lang="en-NZ" b="1" i="1" dirty="0">
                <a:solidFill>
                  <a:srgbClr val="333333"/>
                </a:solidFill>
                <a:latin typeface="Open Sans"/>
              </a:rPr>
              <a:t>significant challenge </a:t>
            </a:r>
            <a:r>
              <a:rPr lang="en-NZ" i="1" dirty="0">
                <a:solidFill>
                  <a:srgbClr val="333333"/>
                </a:solidFill>
                <a:latin typeface="Open Sans"/>
              </a:rPr>
              <a:t>in the context of </a:t>
            </a:r>
            <a:r>
              <a:rPr lang="en-NZ" b="1" i="1" dirty="0">
                <a:solidFill>
                  <a:srgbClr val="333333"/>
                </a:solidFill>
                <a:latin typeface="Open Sans"/>
              </a:rPr>
              <a:t>meeting the Safe System vision </a:t>
            </a:r>
            <a:r>
              <a:rPr lang="en-NZ" i="1" dirty="0">
                <a:solidFill>
                  <a:srgbClr val="333333"/>
                </a:solidFill>
                <a:latin typeface="Open Sans"/>
              </a:rPr>
              <a:t>of preventing fatal and serious injuries.”</a:t>
            </a:r>
            <a:r>
              <a:rPr lang="en-NZ" dirty="0">
                <a:solidFill>
                  <a:srgbClr val="333333"/>
                </a:solidFill>
                <a:latin typeface="Open Sans"/>
              </a:rPr>
              <a:t> </a:t>
            </a:r>
            <a:r>
              <a:rPr lang="en-NZ" sz="1000" dirty="0">
                <a:solidFill>
                  <a:srgbClr val="333333"/>
                </a:solidFill>
                <a:latin typeface="Open Sans"/>
              </a:rPr>
              <a:t>ARRB</a:t>
            </a:r>
            <a:endParaRPr lang="en-NZ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E5AD36-0486-4ED5-9C9D-F50337595D21}"/>
              </a:ext>
            </a:extLst>
          </p:cNvPr>
          <p:cNvSpPr/>
          <p:nvPr/>
        </p:nvSpPr>
        <p:spPr>
          <a:xfrm>
            <a:off x="801166" y="36424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i="1" dirty="0"/>
              <a:t>“roundabouts and their derivatives (e.g. signalised roundabout, flower roundabout) had the </a:t>
            </a:r>
            <a:r>
              <a:rPr lang="en-NZ" b="1" i="1" dirty="0"/>
              <a:t>greatest potential to deliver Safe System outcomes</a:t>
            </a:r>
            <a:r>
              <a:rPr lang="en-NZ" i="1" dirty="0"/>
              <a:t>” </a:t>
            </a:r>
            <a:r>
              <a:rPr lang="en-NZ" sz="1000" dirty="0"/>
              <a:t>Austroads AP-R556-17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D7574-872F-4127-B813-FB019B767451}"/>
              </a:ext>
            </a:extLst>
          </p:cNvPr>
          <p:cNvSpPr txBox="1"/>
          <p:nvPr/>
        </p:nvSpPr>
        <p:spPr>
          <a:xfrm>
            <a:off x="890953" y="228608"/>
            <a:ext cx="7362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Why to we keep building more?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EAB2B-EF88-4D61-9603-878274819D87}"/>
              </a:ext>
            </a:extLst>
          </p:cNvPr>
          <p:cNvSpPr txBox="1"/>
          <p:nvPr/>
        </p:nvSpPr>
        <p:spPr>
          <a:xfrm>
            <a:off x="181597" y="5257062"/>
            <a:ext cx="5450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How can we improve? </a:t>
            </a:r>
          </a:p>
        </p:txBody>
      </p:sp>
    </p:spTree>
    <p:extLst>
      <p:ext uri="{BB962C8B-B14F-4D97-AF65-F5344CB8AC3E}">
        <p14:creationId xmlns:p14="http://schemas.microsoft.com/office/powerpoint/2010/main" val="3778494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3CB8B7-E639-4E47-8C71-D9BEAAFD37FC}"/>
              </a:ext>
            </a:extLst>
          </p:cNvPr>
          <p:cNvSpPr/>
          <p:nvPr/>
        </p:nvSpPr>
        <p:spPr>
          <a:xfrm>
            <a:off x="2991779" y="364658"/>
            <a:ext cx="2893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Safety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9B239-B7F9-4199-8700-19FC0823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791" y="1406621"/>
            <a:ext cx="4212321" cy="41807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BC0750-987B-4334-AC9A-20754EFCD773}"/>
              </a:ext>
            </a:extLst>
          </p:cNvPr>
          <p:cNvSpPr/>
          <p:nvPr/>
        </p:nvSpPr>
        <p:spPr>
          <a:xfrm>
            <a:off x="293458" y="6308676"/>
            <a:ext cx="5137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000" dirty="0">
                <a:solidFill>
                  <a:schemeClr val="bg1"/>
                </a:solidFill>
              </a:rPr>
              <a:t>Development of an analytical method for safe system assessment of intersection design</a:t>
            </a:r>
          </a:p>
          <a:p>
            <a:r>
              <a:rPr lang="en-NZ" sz="1000" dirty="0">
                <a:solidFill>
                  <a:schemeClr val="bg1"/>
                </a:solidFill>
                <a:latin typeface="arial" panose="020B0604020202020204" pitchFamily="34" charset="0"/>
              </a:rPr>
              <a:t>C </a:t>
            </a:r>
            <a:r>
              <a:rPr lang="en-NZ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Jurewicz</a:t>
            </a:r>
            <a:r>
              <a:rPr lang="en-NZ" sz="1000" dirty="0">
                <a:solidFill>
                  <a:schemeClr val="bg1"/>
                </a:solidFill>
                <a:latin typeface="arial" panose="020B0604020202020204" pitchFamily="34" charset="0"/>
              </a:rPr>
              <a:t> - ‎2016</a:t>
            </a:r>
            <a:endParaRPr lang="en-N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5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2A0003-7429-4641-846F-CE0009FA92E2}"/>
              </a:ext>
            </a:extLst>
          </p:cNvPr>
          <p:cNvSpPr/>
          <p:nvPr/>
        </p:nvSpPr>
        <p:spPr>
          <a:xfrm>
            <a:off x="502919" y="1859340"/>
            <a:ext cx="82650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400" dirty="0"/>
              <a:t>X-KEMM-X, and the evidence behind it, suggests a need to shift the Safe System intersection design focus towards:</a:t>
            </a:r>
          </a:p>
          <a:p>
            <a:endParaRPr lang="en-N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b="1" dirty="0"/>
              <a:t>Control</a:t>
            </a:r>
            <a:r>
              <a:rPr lang="en-NZ" sz="2400" dirty="0"/>
              <a:t> of impact </a:t>
            </a:r>
            <a:r>
              <a:rPr lang="en-NZ" sz="2400" u="sng" dirty="0"/>
              <a:t>speeds</a:t>
            </a:r>
            <a:r>
              <a:rPr lang="en-NZ" sz="2400" dirty="0"/>
              <a:t> through regulatory and geometric means, e.g. speed limits, approach traffic calming, geometry of the intersection.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Control of </a:t>
            </a:r>
            <a:r>
              <a:rPr lang="en-NZ" sz="2400" u="sng" dirty="0"/>
              <a:t>impact angles </a:t>
            </a:r>
            <a:r>
              <a:rPr lang="en-NZ" sz="2400" dirty="0"/>
              <a:t>through geometric design.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/>
              <a:t>Greater control of </a:t>
            </a:r>
            <a:r>
              <a:rPr lang="en-NZ" sz="2400" u="sng" dirty="0"/>
              <a:t>critical movements</a:t>
            </a:r>
            <a:r>
              <a:rPr lang="en-NZ" sz="2400" dirty="0"/>
              <a:t>, e.g. turn bans, simplification of decision making. 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3CB8B7-E639-4E47-8C71-D9BEAAFD37FC}"/>
              </a:ext>
            </a:extLst>
          </p:cNvPr>
          <p:cNvSpPr/>
          <p:nvPr/>
        </p:nvSpPr>
        <p:spPr>
          <a:xfrm>
            <a:off x="1546672" y="364658"/>
            <a:ext cx="57839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Safety Design</a:t>
            </a:r>
          </a:p>
          <a:p>
            <a:pPr algn="ctr"/>
            <a:r>
              <a:rPr lang="en-US" sz="2800" dirty="0"/>
              <a:t>Kinetic Energy Management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5835E-DD8E-4499-8AFC-C6D6CA01B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29" y="5255608"/>
            <a:ext cx="2780324" cy="1014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9B239-B7F9-4199-8700-19FC08230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1" y="41647"/>
            <a:ext cx="1506112" cy="1494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14928-A209-44AD-96C7-C1B8BF15C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030" y="29170"/>
            <a:ext cx="1814970" cy="1685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FFC60F-4185-48E2-98C1-329AA660C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520" y="4904882"/>
            <a:ext cx="2498203" cy="1856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BC0750-987B-4334-AC9A-20754EFCD773}"/>
              </a:ext>
            </a:extLst>
          </p:cNvPr>
          <p:cNvSpPr/>
          <p:nvPr/>
        </p:nvSpPr>
        <p:spPr>
          <a:xfrm>
            <a:off x="293458" y="6308676"/>
            <a:ext cx="5137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000" dirty="0">
                <a:solidFill>
                  <a:schemeClr val="bg1"/>
                </a:solidFill>
              </a:rPr>
              <a:t>Development of an analytical method for safe system assessment of intersection design</a:t>
            </a:r>
          </a:p>
          <a:p>
            <a:r>
              <a:rPr lang="en-NZ" sz="1000" dirty="0">
                <a:solidFill>
                  <a:schemeClr val="bg1"/>
                </a:solidFill>
                <a:latin typeface="arial" panose="020B0604020202020204" pitchFamily="34" charset="0"/>
              </a:rPr>
              <a:t>C </a:t>
            </a:r>
            <a:r>
              <a:rPr lang="en-NZ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Jurewicz</a:t>
            </a:r>
            <a:r>
              <a:rPr lang="en-NZ" sz="1000" dirty="0">
                <a:solidFill>
                  <a:schemeClr val="bg1"/>
                </a:solidFill>
                <a:latin typeface="arial" panose="020B0604020202020204" pitchFamily="34" charset="0"/>
              </a:rPr>
              <a:t> - ‎2016</a:t>
            </a:r>
            <a:endParaRPr lang="en-N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58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334"/>
            <a:ext cx="9144000" cy="8936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0909" y="209080"/>
            <a:ext cx="61975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- Uncontrolled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315" y="1722933"/>
            <a:ext cx="2426152" cy="2355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56" y="4142805"/>
            <a:ext cx="3054845" cy="17485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9506" y="6078974"/>
            <a:ext cx="4139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100" dirty="0"/>
              <a:t>https://absrs.org/sajt/doc/File/B-1_%20Tollazzi_Banja_luka_2014.pdf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2474" y="1261268"/>
            <a:ext cx="113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Flower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3984" y="1132940"/>
            <a:ext cx="113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Target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281" y="1722933"/>
            <a:ext cx="2782186" cy="1992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715" y="3894471"/>
            <a:ext cx="2130724" cy="20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75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334"/>
            <a:ext cx="9144000" cy="893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89" y="423548"/>
            <a:ext cx="5114311" cy="28748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278" y="4048840"/>
            <a:ext cx="5884384" cy="22535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4E4465-0DF4-4340-8F99-C9D539446D68}"/>
              </a:ext>
            </a:extLst>
          </p:cNvPr>
          <p:cNvSpPr txBox="1"/>
          <p:nvPr/>
        </p:nvSpPr>
        <p:spPr>
          <a:xfrm>
            <a:off x="170289" y="3298411"/>
            <a:ext cx="8898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Examples – Uncontrolled, peds on outside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3668" y="301173"/>
            <a:ext cx="3281950" cy="29972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60008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334"/>
            <a:ext cx="9144000" cy="893613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078"/>
            <a:ext cx="4650601" cy="301971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224" y="1751789"/>
            <a:ext cx="4155036" cy="30250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</p:pic>
      <p:sp>
        <p:nvSpPr>
          <p:cNvPr id="5" name="Rectangle 4"/>
          <p:cNvSpPr/>
          <p:nvPr/>
        </p:nvSpPr>
        <p:spPr>
          <a:xfrm>
            <a:off x="1809869" y="209080"/>
            <a:ext cx="55996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- Controlled</a:t>
            </a:r>
          </a:p>
          <a:p>
            <a:pPr lvl="0"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“Hamburger”</a:t>
            </a: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5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334"/>
            <a:ext cx="9144000" cy="8936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9869" y="209080"/>
            <a:ext cx="5599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- Controlled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0849" y="1285060"/>
            <a:ext cx="192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Mag Wheel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4264" y="1362711"/>
            <a:ext cx="188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Tennis Ball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26" y="1804792"/>
            <a:ext cx="2471075" cy="2332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634" y="1930416"/>
            <a:ext cx="2292920" cy="2206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4676" y="1932630"/>
            <a:ext cx="3238242" cy="2204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204" y="4245161"/>
            <a:ext cx="3108154" cy="2014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75213" y="1362711"/>
            <a:ext cx="213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Turbo Square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849" y="4351590"/>
            <a:ext cx="1856938" cy="19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2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67" y="3931571"/>
            <a:ext cx="3015014" cy="2857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73" y="1157597"/>
            <a:ext cx="4196207" cy="27739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9869" y="449711"/>
            <a:ext cx="5599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- Controlled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09" y="1157597"/>
            <a:ext cx="3545557" cy="2783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914" y="3954739"/>
            <a:ext cx="4556535" cy="28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1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1866912" y="1615428"/>
            <a:ext cx="55558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What MY problem…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Designs and drawing standards..</a:t>
            </a:r>
          </a:p>
        </p:txBody>
      </p:sp>
    </p:spTree>
    <p:extLst>
      <p:ext uri="{BB962C8B-B14F-4D97-AF65-F5344CB8AC3E}">
        <p14:creationId xmlns:p14="http://schemas.microsoft.com/office/powerpoint/2010/main" val="3668506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4E4465-0DF4-4340-8F99-C9D539446D68}"/>
              </a:ext>
            </a:extLst>
          </p:cNvPr>
          <p:cNvSpPr txBox="1"/>
          <p:nvPr/>
        </p:nvSpPr>
        <p:spPr>
          <a:xfrm>
            <a:off x="808891" y="274578"/>
            <a:ext cx="736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Guidelines / References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B05BF-C058-794D-9841-E73D9060A801}"/>
              </a:ext>
            </a:extLst>
          </p:cNvPr>
          <p:cNvSpPr txBox="1"/>
          <p:nvPr/>
        </p:nvSpPr>
        <p:spPr>
          <a:xfrm>
            <a:off x="175014" y="1194568"/>
            <a:ext cx="8793972" cy="4278094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Very little exists in relation to roundabout signals, however these documents are available: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Department For Transport (UK) 1/09 signalized roundabouts.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Austroads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Guide to Traffic Management Part 6: Intersections, interchanges and Crossings. Section 3.6 discusses metering options only.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Austroads Research - AP-R556-17 Understanding and Improving Safe systems.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NZ" sz="1600" dirty="0"/>
              <a:t>Do traffic signals at roundabouts save lives? </a:t>
            </a:r>
            <a:r>
              <a:rPr lang="en-NZ" sz="1600" dirty="0">
                <a:hlinkClick r:id="rId3"/>
              </a:rPr>
              <a:t>http://content.tfl.gov.uk/signalsatroundabouts-transportationprofessional-article.pdf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Road markings and signage also need careful consideration too, for example lane destination in advance of the roundabout and spiral markings to assist.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334"/>
            <a:ext cx="9144000" cy="8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64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4E4465-0DF4-4340-8F99-C9D539446D68}"/>
              </a:ext>
            </a:extLst>
          </p:cNvPr>
          <p:cNvSpPr txBox="1"/>
          <p:nvPr/>
        </p:nvSpPr>
        <p:spPr>
          <a:xfrm>
            <a:off x="808891" y="269110"/>
            <a:ext cx="736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Guidelines to come?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334"/>
            <a:ext cx="9144000" cy="893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91" y="1096306"/>
            <a:ext cx="7890972" cy="48067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284" y="6171307"/>
            <a:ext cx="569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200" dirty="0"/>
              <a:t>AP-R556-17_Understanding_and_Improving_Safe_System_Intersection_Performance.pdf</a:t>
            </a:r>
          </a:p>
        </p:txBody>
      </p:sp>
    </p:spTree>
    <p:extLst>
      <p:ext uri="{BB962C8B-B14F-4D97-AF65-F5344CB8AC3E}">
        <p14:creationId xmlns:p14="http://schemas.microsoft.com/office/powerpoint/2010/main" val="292106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460375" y="189896"/>
            <a:ext cx="781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63D78-C0C7-4E20-AD0D-C8B2BB850715}"/>
              </a:ext>
            </a:extLst>
          </p:cNvPr>
          <p:cNvSpPr/>
          <p:nvPr/>
        </p:nvSpPr>
        <p:spPr>
          <a:xfrm>
            <a:off x="2965866" y="2525351"/>
            <a:ext cx="2808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Pole positions</a:t>
            </a:r>
          </a:p>
          <a:p>
            <a:r>
              <a:rPr lang="en-US" sz="3200" i="1" dirty="0"/>
              <a:t>Pram ramps</a:t>
            </a:r>
          </a:p>
          <a:p>
            <a:r>
              <a:rPr lang="en-US" sz="3200" i="1" dirty="0"/>
              <a:t>Tactile pavers </a:t>
            </a:r>
            <a:endParaRPr lang="en-NZ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2341373" y="663873"/>
            <a:ext cx="4057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Detailed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Indicative….”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93C5E-EA31-4CE8-ABFD-640850E82DAA}"/>
              </a:ext>
            </a:extLst>
          </p:cNvPr>
          <p:cNvSpPr txBox="1"/>
          <p:nvPr/>
        </p:nvSpPr>
        <p:spPr>
          <a:xfrm>
            <a:off x="680456" y="4467574"/>
            <a:ext cx="8463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“Engineer and contractor to agree locations”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“Contractor to install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tactiles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to RTS14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Guideline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8478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460375" y="189896"/>
            <a:ext cx="781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63D78-C0C7-4E20-AD0D-C8B2BB850715}"/>
              </a:ext>
            </a:extLst>
          </p:cNvPr>
          <p:cNvSpPr/>
          <p:nvPr/>
        </p:nvSpPr>
        <p:spPr>
          <a:xfrm>
            <a:off x="868622" y="2117635"/>
            <a:ext cx="7002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“Existing controller to be upgraded and is TSC/4 compliant</a:t>
            </a:r>
            <a:r>
              <a:rPr lang="en-US" sz="3200" i="1" dirty="0" smtClean="0"/>
              <a:t>”</a:t>
            </a:r>
          </a:p>
          <a:p>
            <a:endParaRPr lang="en-NZ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611437" y="571311"/>
            <a:ext cx="7516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Do we understand / read OUR specifications?</a:t>
            </a:r>
          </a:p>
        </p:txBody>
      </p:sp>
    </p:spTree>
    <p:extLst>
      <p:ext uri="{BB962C8B-B14F-4D97-AF65-F5344CB8AC3E}">
        <p14:creationId xmlns:p14="http://schemas.microsoft.com/office/powerpoint/2010/main" val="598077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460375" y="189896"/>
            <a:ext cx="781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63D78-C0C7-4E20-AD0D-C8B2BB850715}"/>
              </a:ext>
            </a:extLst>
          </p:cNvPr>
          <p:cNvSpPr/>
          <p:nvPr/>
        </p:nvSpPr>
        <p:spPr>
          <a:xfrm>
            <a:off x="868622" y="2117635"/>
            <a:ext cx="70026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“Existing controller to be upgraded and is TSC/4 compliant</a:t>
            </a:r>
            <a:r>
              <a:rPr lang="en-US" sz="3200" i="1" dirty="0" smtClean="0"/>
              <a:t>”</a:t>
            </a:r>
          </a:p>
          <a:p>
            <a:r>
              <a:rPr lang="en-NZ" sz="3200" i="1" dirty="0" smtClean="0"/>
              <a:t>“Traffic signals equipment and installation shall comply with the national P43 specification..”</a:t>
            </a:r>
          </a:p>
          <a:p>
            <a:endParaRPr lang="en-NZ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611437" y="571311"/>
            <a:ext cx="7516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Do we understand / read OUR specifications?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" y="4706470"/>
            <a:ext cx="8705561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03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460375" y="189896"/>
            <a:ext cx="781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63D78-C0C7-4E20-AD0D-C8B2BB850715}"/>
              </a:ext>
            </a:extLst>
          </p:cNvPr>
          <p:cNvSpPr/>
          <p:nvPr/>
        </p:nvSpPr>
        <p:spPr>
          <a:xfrm>
            <a:off x="1011725" y="2362548"/>
            <a:ext cx="71205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“Contractor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to assess existing ducts and chambers and utilize infrastructure where possible. If existing ducts to be used, a condition survey is to be undertaken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…”</a:t>
            </a:r>
            <a:endParaRPr lang="en-NZ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1991687" y="810436"/>
            <a:ext cx="516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Design on the job..</a:t>
            </a:r>
          </a:p>
        </p:txBody>
      </p:sp>
    </p:spTree>
    <p:extLst>
      <p:ext uri="{BB962C8B-B14F-4D97-AF65-F5344CB8AC3E}">
        <p14:creationId xmlns:p14="http://schemas.microsoft.com/office/powerpoint/2010/main" val="427433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460375" y="189896"/>
            <a:ext cx="781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080A4-EA98-458C-B7C3-6284B8914ACD}"/>
              </a:ext>
            </a:extLst>
          </p:cNvPr>
          <p:cNvSpPr txBox="1"/>
          <p:nvPr/>
        </p:nvSpPr>
        <p:spPr>
          <a:xfrm>
            <a:off x="1777019" y="236062"/>
            <a:ext cx="6162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Detailed Design or Design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No Details?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415" y="1923304"/>
            <a:ext cx="2083020" cy="340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1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" y="29643"/>
            <a:ext cx="8317963" cy="6828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07908" y="185444"/>
            <a:ext cx="127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TTOC - </a:t>
            </a:r>
            <a:r>
              <a:rPr lang="en-NZ" dirty="0" smtClean="0"/>
              <a:t>00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77891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CC Colour">
      <a:dk1>
        <a:srgbClr val="000000"/>
      </a:dk1>
      <a:lt1>
        <a:srgbClr val="FFFFFF"/>
      </a:lt1>
      <a:dk2>
        <a:srgbClr val="0082CA"/>
      </a:dk2>
      <a:lt2>
        <a:srgbClr val="80BC00"/>
      </a:lt2>
      <a:accent1>
        <a:srgbClr val="61A60E"/>
      </a:accent1>
      <a:accent2>
        <a:srgbClr val="F7BE00"/>
      </a:accent2>
      <a:accent3>
        <a:srgbClr val="69488E"/>
      </a:accent3>
      <a:accent4>
        <a:srgbClr val="E53E51"/>
      </a:accent4>
      <a:accent5>
        <a:srgbClr val="F88D2B"/>
      </a:accent5>
      <a:accent6>
        <a:srgbClr val="00ACD8"/>
      </a:accent6>
      <a:hlink>
        <a:srgbClr val="7F7F7F"/>
      </a:hlink>
      <a:folHlink>
        <a:srgbClr val="0082CA"/>
      </a:folHlink>
    </a:clrScheme>
    <a:fontScheme name="TCC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CC Powerpoint Corporate Template - 2018" id="{052ED3B9-0B04-41E9-9E51-4FE59512F677}" vid="{6D8E60D2-6B8F-4294-A5A7-815FD1BAC1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TCC PowerPoint Corporate template - 2018 (A9142432)</Template>
  <TotalTime>2204</TotalTime>
  <Words>908</Words>
  <Application>Microsoft Office PowerPoint</Application>
  <PresentationFormat>On-screen Show (4:3)</PresentationFormat>
  <Paragraphs>95</Paragraphs>
  <Slides>31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Haydn Wardley</dc:creator>
  <cp:lastModifiedBy>Haydn</cp:lastModifiedBy>
  <cp:revision>132</cp:revision>
  <dcterms:created xsi:type="dcterms:W3CDTF">2018-10-08T18:45:54Z</dcterms:created>
  <dcterms:modified xsi:type="dcterms:W3CDTF">2018-11-01T01:02:50Z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A9142432</vt:lpwstr>
  </property>
  <property fmtid="{D5CDD505-2E9C-101B-9397-08002B2CF9AE}" pid="4" name="Objective-Title">
    <vt:lpwstr>TCC PowerPoint Corporate template - 2018</vt:lpwstr>
  </property>
  <property fmtid="{D5CDD505-2E9C-101B-9397-08002B2CF9AE}" pid="5" name="Objective-Comment">
    <vt:lpwstr/>
  </property>
  <property fmtid="{D5CDD505-2E9C-101B-9397-08002B2CF9AE}" pid="6" name="Objective-CreationStamp">
    <vt:filetime>2018-09-06T13:40:45Z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2018-09-06T13:40:45Z</vt:filetime>
  </property>
  <property fmtid="{D5CDD505-2E9C-101B-9397-08002B2CF9AE}" pid="10" name="Objective-ModificationStamp">
    <vt:filetime>2018-09-06T13:42:53Z</vt:filetime>
  </property>
  <property fmtid="{D5CDD505-2E9C-101B-9397-08002B2CF9AE}" pid="11" name="Objective-Owner">
    <vt:lpwstr>Vicki Burns</vt:lpwstr>
  </property>
  <property fmtid="{D5CDD505-2E9C-101B-9397-08002B2CF9AE}" pid="12" name="Objective-Path">
    <vt:lpwstr>TCC Global Folder:TCC Tools:.Templates:Commonly Used Templates:</vt:lpwstr>
  </property>
  <property fmtid="{D5CDD505-2E9C-101B-9397-08002B2CF9AE}" pid="13" name="Objective-Parent">
    <vt:lpwstr>Commonly Used Templates</vt:lpwstr>
  </property>
  <property fmtid="{D5CDD505-2E9C-101B-9397-08002B2CF9AE}" pid="14" name="Objective-State">
    <vt:lpwstr>Published</vt:lpwstr>
  </property>
  <property fmtid="{D5CDD505-2E9C-101B-9397-08002B2CF9AE}" pid="15" name="Objective-Version">
    <vt:lpwstr>1.0</vt:lpwstr>
  </property>
  <property fmtid="{D5CDD505-2E9C-101B-9397-08002B2CF9AE}" pid="16" name="Objective-VersionNumber">
    <vt:r8>1</vt:r8>
  </property>
  <property fmtid="{D5CDD505-2E9C-101B-9397-08002B2CF9AE}" pid="17" name="Objective-VersionComment">
    <vt:lpwstr>First version</vt:lpwstr>
  </property>
  <property fmtid="{D5CDD505-2E9C-101B-9397-08002B2CF9AE}" pid="18" name="Objective-FileNumber">
    <vt:lpwstr/>
  </property>
  <property fmtid="{D5CDD505-2E9C-101B-9397-08002B2CF9AE}" pid="19" name="Objective-Classification">
    <vt:lpwstr>[Inherited - Staff]</vt:lpwstr>
  </property>
  <property fmtid="{D5CDD505-2E9C-101B-9397-08002B2CF9AE}" pid="20" name="Objective-Caveats">
    <vt:lpwstr/>
  </property>
  <property fmtid="{D5CDD505-2E9C-101B-9397-08002B2CF9AE}" pid="21" name="Objective-Business Type [system]">
    <vt:lpwstr/>
  </property>
  <property fmtid="{D5CDD505-2E9C-101B-9397-08002B2CF9AE}" pid="22" name="Objective-Date on Document [system]">
    <vt:lpwstr/>
  </property>
  <property fmtid="{D5CDD505-2E9C-101B-9397-08002B2CF9AE}" pid="23" name="Objective-Date Received [system]">
    <vt:lpwstr/>
  </property>
  <property fmtid="{D5CDD505-2E9C-101B-9397-08002B2CF9AE}" pid="24" name="Objective-Ozone Contact [system]">
    <vt:lpwstr/>
  </property>
  <property fmtid="{D5CDD505-2E9C-101B-9397-08002B2CF9AE}" pid="25" name="Objective-Internal Reference [system]">
    <vt:lpwstr/>
  </property>
  <property fmtid="{D5CDD505-2E9C-101B-9397-08002B2CF9AE}" pid="26" name="Objective-Hardcopy Location [system]">
    <vt:lpwstr/>
  </property>
  <property fmtid="{D5CDD505-2E9C-101B-9397-08002B2CF9AE}" pid="27" name="Objective-User Disposed [system]">
    <vt:lpwstr/>
  </property>
  <property fmtid="{D5CDD505-2E9C-101B-9397-08002B2CF9AE}" pid="28" name="Objective-AssetID [system]">
    <vt:lpwstr/>
  </property>
  <property fmtid="{D5CDD505-2E9C-101B-9397-08002B2CF9AE}" pid="29" name="Objective-OzoneID [system]">
    <vt:lpwstr/>
  </property>
  <property fmtid="{D5CDD505-2E9C-101B-9397-08002B2CF9AE}" pid="30" name="Objective-EsriAttachmentId [system]">
    <vt:lpwstr/>
  </property>
  <property fmtid="{D5CDD505-2E9C-101B-9397-08002B2CF9AE}" pid="31" name="Objective-EsriId [system]">
    <vt:lpwstr/>
  </property>
  <property fmtid="{D5CDD505-2E9C-101B-9397-08002B2CF9AE}" pid="32" name="Objective-WorkOrderID [system]">
    <vt:lpwstr/>
  </property>
  <property fmtid="{D5CDD505-2E9C-101B-9397-08002B2CF9AE}" pid="33" name="Objective-Connect Creator [system]">
    <vt:lpwstr/>
  </property>
</Properties>
</file>