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handoutMasterIdLst>
    <p:handoutMasterId r:id="rId16"/>
  </p:handoutMasterIdLst>
  <p:sldIdLst>
    <p:sldId id="257" r:id="rId6"/>
    <p:sldId id="285" r:id="rId7"/>
    <p:sldId id="286" r:id="rId8"/>
    <p:sldId id="283" r:id="rId9"/>
    <p:sldId id="284" r:id="rId10"/>
    <p:sldId id="288" r:id="rId11"/>
    <p:sldId id="289" r:id="rId12"/>
    <p:sldId id="287" r:id="rId13"/>
    <p:sldId id="290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y Jones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71D"/>
    <a:srgbClr val="00456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251" autoAdjust="0"/>
  </p:normalViewPr>
  <p:slideViewPr>
    <p:cSldViewPr snapToGrid="0">
      <p:cViewPr varScale="1">
        <p:scale>
          <a:sx n="69" d="100"/>
          <a:sy n="69" d="100"/>
        </p:scale>
        <p:origin x="1886" y="82"/>
      </p:cViewPr>
      <p:guideLst>
        <p:guide orient="horz" pos="2160"/>
        <p:guide pos="363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9557B-970B-4D14-8422-83EAF32FE2AB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0EC2-7EFF-4D68-8464-801EEE540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2D55-D7EE-4723-B48D-3A45181A8AA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C29E-D198-4B75-B178-377B8A44B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5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system</a:t>
            </a:r>
            <a:r>
              <a:rPr lang="en-US" baseline="0" dirty="0" smtClean="0"/>
              <a:t> installed to replace the old system at Penrose Bridge which originated in the late 80’s</a:t>
            </a:r>
          </a:p>
          <a:p>
            <a:r>
              <a:rPr lang="en-US" baseline="0" dirty="0" smtClean="0"/>
              <a:t>6 new full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VMS installed </a:t>
            </a:r>
          </a:p>
          <a:p>
            <a:r>
              <a:rPr lang="en-US" baseline="0" dirty="0" smtClean="0"/>
              <a:t>6 New sensor sites with new conspicuous static signage</a:t>
            </a:r>
          </a:p>
          <a:p>
            <a:r>
              <a:rPr lang="en-US" baseline="0" dirty="0" smtClean="0"/>
              <a:t>System designed with support from human factors engineer</a:t>
            </a:r>
          </a:p>
          <a:p>
            <a:r>
              <a:rPr lang="en-US" baseline="0" dirty="0" smtClean="0"/>
              <a:t>New system has identified hundreds on illegal vehicles in the 4 months its been operating</a:t>
            </a:r>
          </a:p>
          <a:p>
            <a:r>
              <a:rPr lang="en-US" baseline="0" dirty="0" smtClean="0"/>
              <a:t>1 potentially disastrous vehicle strike already avoided.</a:t>
            </a:r>
          </a:p>
          <a:p>
            <a:r>
              <a:rPr lang="en-US" baseline="0" dirty="0" smtClean="0"/>
              <a:t>Many </a:t>
            </a:r>
            <a:r>
              <a:rPr lang="en-US" baseline="0" dirty="0" err="1" smtClean="0"/>
              <a:t>vehciles</a:t>
            </a:r>
            <a:r>
              <a:rPr lang="en-US" baseline="0" dirty="0" smtClean="0"/>
              <a:t> have been stopped and loads adjusted to get under bridge.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system</a:t>
            </a:r>
            <a:r>
              <a:rPr lang="en-US" baseline="0" dirty="0" smtClean="0"/>
              <a:t> installed to replace the old system at Penrose Bridge which originated in the late 80’s</a:t>
            </a:r>
          </a:p>
          <a:p>
            <a:r>
              <a:rPr lang="en-US" baseline="0" dirty="0" smtClean="0"/>
              <a:t>6 new full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VMS installed </a:t>
            </a:r>
          </a:p>
          <a:p>
            <a:r>
              <a:rPr lang="en-US" baseline="0" dirty="0" smtClean="0"/>
              <a:t>6 New sensor sites with new conspicuous static signage</a:t>
            </a:r>
          </a:p>
          <a:p>
            <a:r>
              <a:rPr lang="en-US" baseline="0" dirty="0" smtClean="0"/>
              <a:t>System designed with support from human factors engineer</a:t>
            </a:r>
          </a:p>
          <a:p>
            <a:r>
              <a:rPr lang="en-US" baseline="0" dirty="0" smtClean="0"/>
              <a:t>New system has identified hundreds on illegal vehicles in the 4 months its been operating</a:t>
            </a:r>
          </a:p>
          <a:p>
            <a:r>
              <a:rPr lang="en-US" baseline="0" dirty="0" smtClean="0"/>
              <a:t>1 potentially disastrous vehicle strike already avoided.</a:t>
            </a:r>
          </a:p>
          <a:p>
            <a:r>
              <a:rPr lang="en-US" baseline="0" dirty="0" smtClean="0"/>
              <a:t>Many </a:t>
            </a:r>
            <a:r>
              <a:rPr lang="en-US" baseline="0" dirty="0" err="1" smtClean="0"/>
              <a:t>vehciles</a:t>
            </a:r>
            <a:r>
              <a:rPr lang="en-US" baseline="0" dirty="0" smtClean="0"/>
              <a:t> have been stopped and loads adjusted to get under bridge.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13 Full</a:t>
            </a:r>
            <a:r>
              <a:rPr lang="en-US" baseline="0" dirty="0" smtClean="0"/>
              <a:t> </a:t>
            </a:r>
            <a:r>
              <a:rPr lang="en-US" dirty="0" err="1" smtClean="0"/>
              <a:t>Colour</a:t>
            </a:r>
            <a:r>
              <a:rPr lang="en-US" dirty="0" smtClean="0"/>
              <a:t> Full</a:t>
            </a:r>
            <a:r>
              <a:rPr lang="en-US" baseline="0" dirty="0" smtClean="0"/>
              <a:t> size motorway</a:t>
            </a:r>
            <a:r>
              <a:rPr lang="en-US" dirty="0" smtClean="0"/>
              <a:t> VMS installed by AMA</a:t>
            </a:r>
          </a:p>
          <a:p>
            <a:r>
              <a:rPr lang="en-US" dirty="0" err="1" smtClean="0"/>
              <a:t>Waterview</a:t>
            </a:r>
            <a:r>
              <a:rPr lang="en-US" baseline="0" dirty="0" smtClean="0"/>
              <a:t> Connection now installing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signs</a:t>
            </a:r>
          </a:p>
          <a:p>
            <a:r>
              <a:rPr lang="en-US" baseline="0" dirty="0" smtClean="0"/>
              <a:t>All other capital project in Auckland now delivering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Traveller</a:t>
            </a:r>
            <a:r>
              <a:rPr lang="en-US" dirty="0" smtClean="0"/>
              <a:t> information screen</a:t>
            </a:r>
          </a:p>
          <a:p>
            <a:r>
              <a:rPr lang="en-US" dirty="0" smtClean="0"/>
              <a:t>AMA have developed traveler information feeds for major transport nodes to provide traveler information based on NZTA traffic feeds.</a:t>
            </a:r>
          </a:p>
          <a:p>
            <a:r>
              <a:rPr lang="en-US" dirty="0" smtClean="0"/>
              <a:t>This will be free to use and will initially be installed at Auckland Airport </a:t>
            </a:r>
          </a:p>
          <a:p>
            <a:r>
              <a:rPr lang="en-US" dirty="0" smtClean="0"/>
              <a:t>Screens will provide trending information along the normal times</a:t>
            </a:r>
          </a:p>
          <a:p>
            <a:endParaRPr lang="en-US" dirty="0"/>
          </a:p>
          <a:p>
            <a:r>
              <a:rPr lang="en-US" dirty="0" err="1" smtClean="0"/>
              <a:t>Addinsight</a:t>
            </a:r>
            <a:r>
              <a:rPr lang="en-US" baseline="0" dirty="0" smtClean="0"/>
              <a:t> </a:t>
            </a:r>
            <a:r>
              <a:rPr lang="en-US" dirty="0" smtClean="0"/>
              <a:t>has now been rolled out across the Auckland motorway</a:t>
            </a:r>
            <a:r>
              <a:rPr lang="en-US" baseline="0" dirty="0" smtClean="0"/>
              <a:t> network and working with AT to install on</a:t>
            </a:r>
            <a:r>
              <a:rPr lang="en-US" dirty="0" smtClean="0"/>
              <a:t> local roads, AT sites being installed over the next 6 months to provide a broader web of Bluetooth sourced traffic information.</a:t>
            </a:r>
          </a:p>
          <a:p>
            <a:r>
              <a:rPr lang="en-US" dirty="0" smtClean="0"/>
              <a:t>Roadside hardware is a consumer Raspberry PI which costs around $60, a complete install is less than $400 per site.</a:t>
            </a:r>
          </a:p>
          <a:p>
            <a:r>
              <a:rPr lang="en-US" dirty="0" smtClean="0"/>
              <a:t>Used to beam location specific messages to vehicles running the app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App is available on Google and Apple App stores.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Sites located across Auckland</a:t>
            </a:r>
            <a:r>
              <a:rPr lang="en-US" baseline="0" dirty="0" smtClean="0"/>
              <a:t> network</a:t>
            </a:r>
          </a:p>
          <a:p>
            <a:r>
              <a:rPr lang="en-US" baseline="0" dirty="0" smtClean="0"/>
              <a:t>Sites use radars and loops to detect vehicles driving on the off ramps in the wrong direction and flash up warnings to drivers and to ATOC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Aaron to supply</a:t>
            </a:r>
            <a:r>
              <a:rPr lang="en-US" baseline="0" dirty="0" smtClean="0"/>
              <a:t> notes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month proof-of-concept of the use of short-range radio for providing information to motorists on route within the broadcast area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 inform drivers about unplanned/planned events  - Impact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 or future journeys by broadcasting relevant updates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 Transport Agency, Auckland Transport (AT), plus trial partners NZ Police, Civil Defence and Auckland Airport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pre-recorded messages on-air 24/7 – updates</a:t>
            </a:r>
            <a:r>
              <a:rPr lang="en-N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6am – 7pm 5 days 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National Travel Information Services (NTIS) team  to operator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FC29E-D198-4B75-B178-377B8A44BB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4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379" y="475488"/>
            <a:ext cx="8629354" cy="1426464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53" y="1920240"/>
            <a:ext cx="8626180" cy="4800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58533"/>
            <a:ext cx="8534400" cy="30134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01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1" y="475488"/>
            <a:ext cx="8630412" cy="1426464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920240"/>
            <a:ext cx="8620887" cy="46101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AA71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304800" y="475488"/>
            <a:ext cx="1152525" cy="0"/>
          </a:xfrm>
          <a:prstGeom prst="line">
            <a:avLst/>
          </a:prstGeom>
          <a:noFill/>
          <a:ln w="38100">
            <a:solidFill>
              <a:srgbClr val="00456A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4800" y="2600326"/>
            <a:ext cx="8510016" cy="30716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3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58767"/>
            <a:ext cx="2020824" cy="20138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39312" y="3858768"/>
            <a:ext cx="1947672" cy="201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213" y="3787775"/>
            <a:ext cx="1943100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63537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372225" y="3787775"/>
            <a:ext cx="1944688" cy="0"/>
          </a:xfrm>
          <a:prstGeom prst="line">
            <a:avLst/>
          </a:prstGeom>
          <a:ln w="38100">
            <a:solidFill>
              <a:srgbClr val="AFB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8" descr="B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293161" y="260350"/>
            <a:ext cx="8546040" cy="2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369241" y="3858768"/>
            <a:ext cx="1947672" cy="2013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7003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5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304800" y="260350"/>
            <a:ext cx="8515350" cy="21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212721" y="1628775"/>
            <a:ext cx="8626479" cy="360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1852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8" userDrawn="1">
          <p15:clr>
            <a:srgbClr val="FBAE40"/>
          </p15:clr>
        </p15:guide>
        <p15:guide id="3" orient="horz" pos="102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180838" y="1398270"/>
            <a:ext cx="3658362" cy="42618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5" y="621792"/>
            <a:ext cx="8635326" cy="63093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343" y="162763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30" descr="B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301627" y="260350"/>
            <a:ext cx="8537573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326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" y="621792"/>
            <a:ext cx="8635327" cy="63093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3" descr="BG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9" b="51682"/>
          <a:stretch>
            <a:fillRect/>
          </a:stretch>
        </p:blipFill>
        <p:spPr bwMode="auto">
          <a:xfrm>
            <a:off x="301628" y="260350"/>
            <a:ext cx="8537572" cy="2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" y="1725933"/>
            <a:ext cx="8494776" cy="410565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7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0040" y="333375"/>
            <a:ext cx="8494776" cy="53400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85" y="475488"/>
            <a:ext cx="8633061" cy="142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89" y="2211513"/>
            <a:ext cx="8623824" cy="357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15913" y="6024563"/>
            <a:ext cx="8532812" cy="0"/>
            <a:chOff x="204" y="3793"/>
            <a:chExt cx="5375" cy="0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204" y="3793"/>
              <a:ext cx="926" cy="0"/>
            </a:xfrm>
            <a:prstGeom prst="line">
              <a:avLst/>
            </a:prstGeom>
            <a:noFill/>
            <a:ln w="9525">
              <a:solidFill>
                <a:srgbClr val="AFBD2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1175" y="3793"/>
              <a:ext cx="4404" cy="0"/>
            </a:xfrm>
            <a:prstGeom prst="line">
              <a:avLst/>
            </a:prstGeom>
            <a:noFill/>
            <a:ln w="9525">
              <a:solidFill>
                <a:srgbClr val="00456A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2" y="6334125"/>
            <a:ext cx="2746777" cy="23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24" y="6334125"/>
            <a:ext cx="3004601" cy="23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0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5" r:id="rId3"/>
    <p:sldLayoutId id="2147483662" r:id="rId4"/>
    <p:sldLayoutId id="2147483664" r:id="rId5"/>
    <p:sldLayoutId id="2147483673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56A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1pPr>
      <a:lvl2pPr marL="3429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2pPr>
      <a:lvl3pPr marL="6858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4pPr>
      <a:lvl5pPr marL="13716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9AA71D"/>
        </a:buClr>
        <a:buFont typeface="Arial" panose="020B0604020202020204" pitchFamily="34" charset="0"/>
        <a:buChar char="•"/>
        <a:defRPr sz="1800" i="0" kern="1200">
          <a:solidFill>
            <a:srgbClr val="003366"/>
          </a:solidFill>
          <a:latin typeface="Lucida Sans" panose="020B0602030504090204" pitchFamily="34" charset="0"/>
          <a:ea typeface="+mn-ea"/>
          <a:cs typeface="Lao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Visio_2003-2010_Drawing11.vsd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Visio_2003-2010_Drawing22.vsd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321" y="475487"/>
            <a:ext cx="8630412" cy="189974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9AA71D"/>
                </a:solidFill>
              </a:rPr>
              <a:t>AMA Intelligent </a:t>
            </a:r>
            <a:r>
              <a:rPr lang="en-US" dirty="0">
                <a:solidFill>
                  <a:srgbClr val="9AA71D"/>
                </a:solidFill>
              </a:rPr>
              <a:t>Transportation </a:t>
            </a:r>
            <a:r>
              <a:rPr lang="en-US" dirty="0" smtClean="0">
                <a:solidFill>
                  <a:srgbClr val="9AA71D"/>
                </a:solidFill>
              </a:rPr>
              <a:t>Systems</a:t>
            </a:r>
            <a:endParaRPr lang="en-NZ" dirty="0">
              <a:solidFill>
                <a:srgbClr val="9AA71D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510" y="2365256"/>
            <a:ext cx="4037717" cy="14573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6" y="4065962"/>
            <a:ext cx="2505075" cy="16464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32" y="2432579"/>
            <a:ext cx="2063501" cy="3090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" y="2583225"/>
            <a:ext cx="1943315" cy="272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0543" y="494618"/>
            <a:ext cx="5129963" cy="7716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 Height Detection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43150" y="2545559"/>
            <a:ext cx="2544750" cy="483201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1372996"/>
            <a:ext cx="4117679" cy="2316194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6" y="1372996"/>
            <a:ext cx="3809999" cy="23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7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1332428" y="2722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599796" y="2132696"/>
            <a:ext cx="535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Direction of travel</a:t>
            </a:r>
            <a:r>
              <a:rPr kumimoji="0" lang="en-AU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LAYOUT - SOUTHBOUND</a:t>
            </a:r>
            <a:endParaRPr lang="en-US" dirty="0"/>
          </a:p>
        </p:txBody>
      </p:sp>
      <p:sp>
        <p:nvSpPr>
          <p:cNvPr id="86" name="Freeform 114"/>
          <p:cNvSpPr>
            <a:spLocks/>
          </p:cNvSpPr>
          <p:nvPr/>
        </p:nvSpPr>
        <p:spPr bwMode="auto">
          <a:xfrm>
            <a:off x="1372115" y="2840081"/>
            <a:ext cx="5524500" cy="863600"/>
          </a:xfrm>
          <a:custGeom>
            <a:avLst/>
            <a:gdLst>
              <a:gd name="T0" fmla="*/ 0 w 8700"/>
              <a:gd name="T1" fmla="*/ 420 h 1360"/>
              <a:gd name="T2" fmla="*/ 5730 w 8700"/>
              <a:gd name="T3" fmla="*/ 410 h 1360"/>
              <a:gd name="T4" fmla="*/ 6180 w 8700"/>
              <a:gd name="T5" fmla="*/ 0 h 1360"/>
              <a:gd name="T6" fmla="*/ 6730 w 8700"/>
              <a:gd name="T7" fmla="*/ 10 h 1360"/>
              <a:gd name="T8" fmla="*/ 6310 w 8700"/>
              <a:gd name="T9" fmla="*/ 430 h 1360"/>
              <a:gd name="T10" fmla="*/ 8700 w 8700"/>
              <a:gd name="T11" fmla="*/ 415 h 1360"/>
              <a:gd name="T12" fmla="*/ 8700 w 8700"/>
              <a:gd name="T13" fmla="*/ 1360 h 1360"/>
              <a:gd name="T14" fmla="*/ 0 w 8700"/>
              <a:gd name="T15" fmla="*/ 1360 h 1360"/>
              <a:gd name="T16" fmla="*/ 0 w 8700"/>
              <a:gd name="T17" fmla="*/ 42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00" h="1360">
                <a:moveTo>
                  <a:pt x="0" y="420"/>
                </a:moveTo>
                <a:lnTo>
                  <a:pt x="5730" y="410"/>
                </a:lnTo>
                <a:lnTo>
                  <a:pt x="6180" y="0"/>
                </a:lnTo>
                <a:lnTo>
                  <a:pt x="6730" y="10"/>
                </a:lnTo>
                <a:lnTo>
                  <a:pt x="6310" y="430"/>
                </a:lnTo>
                <a:lnTo>
                  <a:pt x="8700" y="415"/>
                </a:lnTo>
                <a:lnTo>
                  <a:pt x="8700" y="1360"/>
                </a:lnTo>
                <a:lnTo>
                  <a:pt x="0" y="1360"/>
                </a:lnTo>
                <a:lnTo>
                  <a:pt x="0" y="4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13"/>
          <p:cNvSpPr>
            <a:spLocks/>
          </p:cNvSpPr>
          <p:nvPr/>
        </p:nvSpPr>
        <p:spPr bwMode="auto">
          <a:xfrm>
            <a:off x="6560065" y="2759119"/>
            <a:ext cx="596900" cy="1289050"/>
          </a:xfrm>
          <a:custGeom>
            <a:avLst/>
            <a:gdLst>
              <a:gd name="T0" fmla="*/ 220 w 940"/>
              <a:gd name="T1" fmla="*/ 0 h 2030"/>
              <a:gd name="T2" fmla="*/ 0 w 940"/>
              <a:gd name="T3" fmla="*/ 2030 h 2030"/>
              <a:gd name="T4" fmla="*/ 720 w 940"/>
              <a:gd name="T5" fmla="*/ 2030 h 2030"/>
              <a:gd name="T6" fmla="*/ 940 w 940"/>
              <a:gd name="T7" fmla="*/ 0 h 2030"/>
              <a:gd name="T8" fmla="*/ 220 w 940"/>
              <a:gd name="T9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0" h="2030">
                <a:moveTo>
                  <a:pt x="220" y="0"/>
                </a:moveTo>
                <a:lnTo>
                  <a:pt x="0" y="2030"/>
                </a:lnTo>
                <a:lnTo>
                  <a:pt x="720" y="2030"/>
                </a:lnTo>
                <a:lnTo>
                  <a:pt x="940" y="0"/>
                </a:lnTo>
                <a:lnTo>
                  <a:pt x="220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AutoShape 112"/>
          <p:cNvSpPr>
            <a:spLocks noChangeShapeType="1"/>
          </p:cNvSpPr>
          <p:nvPr/>
        </p:nvSpPr>
        <p:spPr bwMode="auto">
          <a:xfrm>
            <a:off x="1372115" y="3187744"/>
            <a:ext cx="52578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AutoShape 111"/>
          <p:cNvSpPr>
            <a:spLocks noChangeShapeType="1"/>
          </p:cNvSpPr>
          <p:nvPr/>
        </p:nvSpPr>
        <p:spPr bwMode="auto">
          <a:xfrm>
            <a:off x="1372115" y="3335381"/>
            <a:ext cx="5257800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110"/>
          <p:cNvSpPr>
            <a:spLocks noChangeArrowheads="1"/>
          </p:cNvSpPr>
          <p:nvPr/>
        </p:nvSpPr>
        <p:spPr bwMode="auto">
          <a:xfrm>
            <a:off x="1454665" y="2936919"/>
            <a:ext cx="101600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109"/>
          <p:cNvSpPr>
            <a:spLocks noChangeArrowheads="1"/>
          </p:cNvSpPr>
          <p:nvPr/>
        </p:nvSpPr>
        <p:spPr bwMode="auto">
          <a:xfrm>
            <a:off x="1454665" y="3525881"/>
            <a:ext cx="101600" cy="904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108"/>
          <p:cNvSpPr>
            <a:spLocks noChangeArrowheads="1"/>
          </p:cNvSpPr>
          <p:nvPr/>
        </p:nvSpPr>
        <p:spPr bwMode="auto">
          <a:xfrm>
            <a:off x="3277115" y="2936919"/>
            <a:ext cx="101600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7"/>
          <p:cNvSpPr>
            <a:spLocks noChangeArrowheads="1"/>
          </p:cNvSpPr>
          <p:nvPr/>
        </p:nvSpPr>
        <p:spPr bwMode="auto">
          <a:xfrm>
            <a:off x="3277115" y="3697331"/>
            <a:ext cx="101600" cy="904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06"/>
          <p:cNvSpPr>
            <a:spLocks noChangeArrowheads="1"/>
          </p:cNvSpPr>
          <p:nvPr/>
        </p:nvSpPr>
        <p:spPr bwMode="auto">
          <a:xfrm>
            <a:off x="6502915" y="3052806"/>
            <a:ext cx="90488" cy="51435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5"/>
          <p:cNvSpPr>
            <a:spLocks/>
          </p:cNvSpPr>
          <p:nvPr/>
        </p:nvSpPr>
        <p:spPr bwMode="auto">
          <a:xfrm>
            <a:off x="2737365" y="2759119"/>
            <a:ext cx="539750" cy="1289050"/>
          </a:xfrm>
          <a:custGeom>
            <a:avLst/>
            <a:gdLst>
              <a:gd name="T0" fmla="*/ 140 w 850"/>
              <a:gd name="T1" fmla="*/ 0 h 2030"/>
              <a:gd name="T2" fmla="*/ 0 w 850"/>
              <a:gd name="T3" fmla="*/ 2030 h 2030"/>
              <a:gd name="T4" fmla="*/ 720 w 850"/>
              <a:gd name="T5" fmla="*/ 2030 h 2030"/>
              <a:gd name="T6" fmla="*/ 850 w 850"/>
              <a:gd name="T7" fmla="*/ 10 h 2030"/>
              <a:gd name="T8" fmla="*/ 140 w 850"/>
              <a:gd name="T9" fmla="*/ 0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0" h="2030">
                <a:moveTo>
                  <a:pt x="140" y="0"/>
                </a:moveTo>
                <a:lnTo>
                  <a:pt x="0" y="2030"/>
                </a:lnTo>
                <a:lnTo>
                  <a:pt x="720" y="2030"/>
                </a:lnTo>
                <a:lnTo>
                  <a:pt x="850" y="10"/>
                </a:lnTo>
                <a:lnTo>
                  <a:pt x="140" y="0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04"/>
          <p:cNvSpPr>
            <a:spLocks noChangeArrowheads="1"/>
          </p:cNvSpPr>
          <p:nvPr/>
        </p:nvSpPr>
        <p:spPr bwMode="auto">
          <a:xfrm>
            <a:off x="2678628" y="3052806"/>
            <a:ext cx="90487" cy="51435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AutoShape 103"/>
          <p:cNvSpPr>
            <a:spLocks noChangeShapeType="1"/>
          </p:cNvSpPr>
          <p:nvPr/>
        </p:nvSpPr>
        <p:spPr bwMode="auto">
          <a:xfrm>
            <a:off x="1505465" y="3027406"/>
            <a:ext cx="0" cy="669925"/>
          </a:xfrm>
          <a:prstGeom prst="straightConnector1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AutoShape 102"/>
          <p:cNvSpPr>
            <a:spLocks noChangeShapeType="1"/>
          </p:cNvSpPr>
          <p:nvPr/>
        </p:nvSpPr>
        <p:spPr bwMode="auto">
          <a:xfrm>
            <a:off x="3327915" y="3021056"/>
            <a:ext cx="0" cy="669925"/>
          </a:xfrm>
          <a:prstGeom prst="straightConnector1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1"/>
          <p:cNvSpPr>
            <a:spLocks/>
          </p:cNvSpPr>
          <p:nvPr/>
        </p:nvSpPr>
        <p:spPr bwMode="auto">
          <a:xfrm>
            <a:off x="4523303" y="2879769"/>
            <a:ext cx="157162" cy="215900"/>
          </a:xfrm>
          <a:custGeom>
            <a:avLst/>
            <a:gdLst>
              <a:gd name="T0" fmla="*/ 0 w 247"/>
              <a:gd name="T1" fmla="*/ 3 h 339"/>
              <a:gd name="T2" fmla="*/ 0 w 247"/>
              <a:gd name="T3" fmla="*/ 206 h 339"/>
              <a:gd name="T4" fmla="*/ 69 w 247"/>
              <a:gd name="T5" fmla="*/ 339 h 339"/>
              <a:gd name="T6" fmla="*/ 167 w 247"/>
              <a:gd name="T7" fmla="*/ 339 h 339"/>
              <a:gd name="T8" fmla="*/ 238 w 247"/>
              <a:gd name="T9" fmla="*/ 207 h 339"/>
              <a:gd name="T10" fmla="*/ 247 w 247"/>
              <a:gd name="T11" fmla="*/ 0 h 339"/>
              <a:gd name="T12" fmla="*/ 0 w 247"/>
              <a:gd name="T13" fmla="*/ 3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339">
                <a:moveTo>
                  <a:pt x="0" y="3"/>
                </a:moveTo>
                <a:lnTo>
                  <a:pt x="0" y="206"/>
                </a:lnTo>
                <a:lnTo>
                  <a:pt x="69" y="339"/>
                </a:lnTo>
                <a:lnTo>
                  <a:pt x="167" y="339"/>
                </a:lnTo>
                <a:lnTo>
                  <a:pt x="238" y="207"/>
                </a:lnTo>
                <a:lnTo>
                  <a:pt x="247" y="0"/>
                </a:lnTo>
                <a:lnTo>
                  <a:pt x="0" y="3"/>
                </a:lnTo>
                <a:close/>
              </a:path>
            </a:pathLst>
          </a:custGeom>
          <a:solidFill>
            <a:srgbClr val="7F7F7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00"/>
          <p:cNvSpPr>
            <a:spLocks noChangeArrowheads="1"/>
          </p:cNvSpPr>
          <p:nvPr/>
        </p:nvSpPr>
        <p:spPr bwMode="auto">
          <a:xfrm>
            <a:off x="4553465" y="3052806"/>
            <a:ext cx="90488" cy="514350"/>
          </a:xfrm>
          <a:prstGeom prst="rect">
            <a:avLst/>
          </a:prstGeom>
          <a:solidFill>
            <a:srgbClr val="80808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99"/>
          <p:cNvSpPr>
            <a:spLocks noChangeArrowheads="1"/>
          </p:cNvSpPr>
          <p:nvPr/>
        </p:nvSpPr>
        <p:spPr bwMode="auto">
          <a:xfrm>
            <a:off x="5783778" y="2901994"/>
            <a:ext cx="101600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98"/>
          <p:cNvSpPr>
            <a:spLocks noChangeArrowheads="1"/>
          </p:cNvSpPr>
          <p:nvPr/>
        </p:nvSpPr>
        <p:spPr bwMode="auto">
          <a:xfrm>
            <a:off x="5783778" y="3697331"/>
            <a:ext cx="101600" cy="904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AutoShape 97"/>
          <p:cNvSpPr>
            <a:spLocks noChangeShapeType="1"/>
          </p:cNvSpPr>
          <p:nvPr/>
        </p:nvSpPr>
        <p:spPr bwMode="auto">
          <a:xfrm>
            <a:off x="5834578" y="2992481"/>
            <a:ext cx="0" cy="696913"/>
          </a:xfrm>
          <a:prstGeom prst="straightConnector1">
            <a:avLst/>
          </a:prstGeom>
          <a:noFill/>
          <a:ln w="19050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117"/>
          <p:cNvSpPr txBox="1">
            <a:spLocks noChangeArrowheads="1"/>
          </p:cNvSpPr>
          <p:nvPr/>
        </p:nvSpPr>
        <p:spPr bwMode="auto">
          <a:xfrm>
            <a:off x="2575139" y="2470362"/>
            <a:ext cx="914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Hwy overbridge</a:t>
            </a:r>
            <a:endParaRPr kumimoji="0" lang="en-N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Text Box 115"/>
          <p:cNvSpPr txBox="1">
            <a:spLocks noChangeArrowheads="1"/>
          </p:cNvSpPr>
          <p:nvPr/>
        </p:nvSpPr>
        <p:spPr bwMode="auto">
          <a:xfrm>
            <a:off x="4134365" y="2496387"/>
            <a:ext cx="914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Findlay St cantilever</a:t>
            </a: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Text Box 116"/>
          <p:cNvSpPr txBox="1">
            <a:spLocks noChangeArrowheads="1"/>
          </p:cNvSpPr>
          <p:nvPr/>
        </p:nvSpPr>
        <p:spPr bwMode="auto">
          <a:xfrm>
            <a:off x="6522738" y="2368634"/>
            <a:ext cx="9144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Penrose Rd overbridge</a:t>
            </a:r>
            <a:endParaRPr kumimoji="0" lang="en-NZ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AutoShape 96"/>
          <p:cNvSpPr>
            <a:spLocks noChangeShapeType="1"/>
          </p:cNvSpPr>
          <p:nvPr/>
        </p:nvSpPr>
        <p:spPr bwMode="auto">
          <a:xfrm>
            <a:off x="5924089" y="2322793"/>
            <a:ext cx="569911" cy="743498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AutoShape 95"/>
          <p:cNvSpPr>
            <a:spLocks noChangeShapeType="1"/>
          </p:cNvSpPr>
          <p:nvPr/>
        </p:nvSpPr>
        <p:spPr bwMode="auto">
          <a:xfrm>
            <a:off x="3901002" y="2421621"/>
            <a:ext cx="663576" cy="986785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AutoShape 94"/>
          <p:cNvSpPr>
            <a:spLocks noChangeShapeType="1"/>
          </p:cNvSpPr>
          <p:nvPr/>
        </p:nvSpPr>
        <p:spPr bwMode="auto">
          <a:xfrm>
            <a:off x="2315090" y="2421621"/>
            <a:ext cx="363538" cy="993135"/>
          </a:xfrm>
          <a:prstGeom prst="straightConnector1">
            <a:avLst/>
          </a:prstGeom>
          <a:noFill/>
          <a:ln w="9525">
            <a:solidFill>
              <a:srgbClr val="548DD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AutoShape 93"/>
          <p:cNvSpPr>
            <a:spLocks noChangeShapeType="1"/>
          </p:cNvSpPr>
          <p:nvPr/>
        </p:nvSpPr>
        <p:spPr bwMode="auto">
          <a:xfrm flipH="1" flipV="1">
            <a:off x="1505465" y="3578269"/>
            <a:ext cx="309563" cy="989012"/>
          </a:xfrm>
          <a:prstGeom prst="straightConnector1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AutoShape 83"/>
          <p:cNvSpPr>
            <a:spLocks noChangeShapeType="1"/>
          </p:cNvSpPr>
          <p:nvPr/>
        </p:nvSpPr>
        <p:spPr bwMode="auto">
          <a:xfrm>
            <a:off x="3108840" y="3313156"/>
            <a:ext cx="1414463" cy="0"/>
          </a:xfrm>
          <a:prstGeom prst="straightConnector1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AutoShape 92"/>
          <p:cNvSpPr>
            <a:spLocks noChangeShapeType="1"/>
          </p:cNvSpPr>
          <p:nvPr/>
        </p:nvSpPr>
        <p:spPr bwMode="auto">
          <a:xfrm flipV="1">
            <a:off x="2414613" y="3578268"/>
            <a:ext cx="913301" cy="935925"/>
          </a:xfrm>
          <a:prstGeom prst="straightConnector1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AutoShape 91"/>
          <p:cNvSpPr>
            <a:spLocks noChangeShapeType="1"/>
          </p:cNvSpPr>
          <p:nvPr/>
        </p:nvSpPr>
        <p:spPr bwMode="auto">
          <a:xfrm flipV="1">
            <a:off x="4523303" y="3616369"/>
            <a:ext cx="1260475" cy="977900"/>
          </a:xfrm>
          <a:prstGeom prst="straightConnector1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90"/>
          <p:cNvSpPr>
            <a:spLocks noChangeArrowheads="1"/>
          </p:cNvSpPr>
          <p:nvPr/>
        </p:nvSpPr>
        <p:spPr bwMode="auto">
          <a:xfrm>
            <a:off x="5834578" y="3578269"/>
            <a:ext cx="101600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89"/>
          <p:cNvSpPr>
            <a:spLocks noChangeArrowheads="1"/>
          </p:cNvSpPr>
          <p:nvPr/>
        </p:nvSpPr>
        <p:spPr bwMode="auto">
          <a:xfrm>
            <a:off x="5834578" y="2936919"/>
            <a:ext cx="101600" cy="90487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AutoShape 88"/>
          <p:cNvSpPr>
            <a:spLocks noChangeShapeType="1"/>
          </p:cNvSpPr>
          <p:nvPr/>
        </p:nvSpPr>
        <p:spPr bwMode="auto">
          <a:xfrm>
            <a:off x="5885378" y="3021056"/>
            <a:ext cx="0" cy="696913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87"/>
          <p:cNvSpPr>
            <a:spLocks noChangeShapeType="1"/>
          </p:cNvSpPr>
          <p:nvPr/>
        </p:nvSpPr>
        <p:spPr bwMode="auto">
          <a:xfrm>
            <a:off x="1070490" y="2653831"/>
            <a:ext cx="603250" cy="0"/>
          </a:xfrm>
          <a:prstGeom prst="straightConnector1">
            <a:avLst/>
          </a:prstGeom>
          <a:noFill/>
          <a:ln w="1016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AutoShape 86"/>
          <p:cNvSpPr>
            <a:spLocks noChangeShapeType="1"/>
          </p:cNvSpPr>
          <p:nvPr/>
        </p:nvSpPr>
        <p:spPr bwMode="auto">
          <a:xfrm flipH="1" flipV="1">
            <a:off x="5885377" y="3668756"/>
            <a:ext cx="527875" cy="85143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AutoShape 84"/>
          <p:cNvSpPr>
            <a:spLocks noChangeShapeType="1"/>
          </p:cNvSpPr>
          <p:nvPr/>
        </p:nvSpPr>
        <p:spPr bwMode="auto">
          <a:xfrm>
            <a:off x="5440878" y="3284581"/>
            <a:ext cx="146050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370703" y="1527874"/>
            <a:ext cx="3995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AU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The composition of the OHDWS shown in plan view below: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4779501" y="2538694"/>
            <a:ext cx="13513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0" algn="ctr"/>
            <a:r>
              <a:rPr lang="en-AU" altLang="en-US" sz="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Ellerslie </a:t>
            </a:r>
            <a:r>
              <a:rPr lang="en-AU" altLang="en-US" sz="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Panmure </a:t>
            </a:r>
            <a:r>
              <a:rPr kumimoji="0" lang="en-AU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Rectangle 123"/>
          <p:cNvSpPr>
            <a:spLocks noChangeArrowheads="1"/>
          </p:cNvSpPr>
          <p:nvPr/>
        </p:nvSpPr>
        <p:spPr bwMode="auto">
          <a:xfrm>
            <a:off x="2678628" y="2031071"/>
            <a:ext cx="197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endParaRPr kumimoji="0" lang="en-AU" altLang="en-US" sz="1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VMS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Rectangle 123"/>
          <p:cNvSpPr>
            <a:spLocks noChangeArrowheads="1"/>
          </p:cNvSpPr>
          <p:nvPr/>
        </p:nvSpPr>
        <p:spPr bwMode="auto">
          <a:xfrm>
            <a:off x="1458077" y="2059735"/>
            <a:ext cx="197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endParaRPr kumimoji="0" lang="en-AU" altLang="en-US" sz="1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VMS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23"/>
          <p:cNvSpPr>
            <a:spLocks noChangeArrowheads="1"/>
          </p:cNvSpPr>
          <p:nvPr/>
        </p:nvSpPr>
        <p:spPr bwMode="auto">
          <a:xfrm>
            <a:off x="4975740" y="2027835"/>
            <a:ext cx="1979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endParaRPr kumimoji="0" lang="en-AU" altLang="en-US" sz="10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Lucida Sans Unicode" panose="020B060203050402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0913" algn="r"/>
              </a:tabLst>
            </a:pPr>
            <a:r>
              <a:rPr kumimoji="0" lang="en-AU" altLang="en-US" sz="10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VMS</a:t>
            </a: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512" y="1859099"/>
            <a:ext cx="1449705" cy="289560"/>
          </a:xfrm>
          <a:prstGeom prst="rect">
            <a:avLst/>
          </a:prstGeom>
        </p:spPr>
      </p:pic>
      <p:pic>
        <p:nvPicPr>
          <p:cNvPr id="132" name="Picture 13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85" y="1859099"/>
            <a:ext cx="1449705" cy="298023"/>
          </a:xfrm>
          <a:prstGeom prst="rect">
            <a:avLst/>
          </a:prstGeom>
        </p:spPr>
      </p:pic>
      <p:pic>
        <p:nvPicPr>
          <p:cNvPr id="133" name="Picture 13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39" y="1849313"/>
            <a:ext cx="1453078" cy="306642"/>
          </a:xfrm>
          <a:prstGeom prst="rect">
            <a:avLst/>
          </a:prstGeom>
        </p:spPr>
      </p:pic>
      <p:pic>
        <p:nvPicPr>
          <p:cNvPr id="135" name="Picture 1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13" y="1841475"/>
            <a:ext cx="1449705" cy="289560"/>
          </a:xfrm>
          <a:prstGeom prst="rect">
            <a:avLst/>
          </a:prstGeom>
        </p:spPr>
      </p:pic>
      <p:pic>
        <p:nvPicPr>
          <p:cNvPr id="136" name="Picture 13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35" y="1851835"/>
            <a:ext cx="1447800" cy="289698"/>
          </a:xfrm>
          <a:prstGeom prst="rect">
            <a:avLst/>
          </a:prstGeom>
        </p:spPr>
      </p:pic>
      <p:pic>
        <p:nvPicPr>
          <p:cNvPr id="137" name="Picture 13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904" y="1836113"/>
            <a:ext cx="1449705" cy="289560"/>
          </a:xfrm>
          <a:prstGeom prst="rect">
            <a:avLst/>
          </a:prstGeom>
        </p:spPr>
      </p:pic>
      <p:pic>
        <p:nvPicPr>
          <p:cNvPr id="138" name="Picture 13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54" y="1842574"/>
            <a:ext cx="1449705" cy="289560"/>
          </a:xfrm>
          <a:prstGeom prst="rect">
            <a:avLst/>
          </a:prstGeom>
        </p:spPr>
      </p:pic>
      <p:pic>
        <p:nvPicPr>
          <p:cNvPr id="139" name="Picture 13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26" y="1828849"/>
            <a:ext cx="1449705" cy="289560"/>
          </a:xfrm>
          <a:prstGeom prst="rect">
            <a:avLst/>
          </a:prstGeom>
        </p:spPr>
      </p:pic>
      <p:pic>
        <p:nvPicPr>
          <p:cNvPr id="140" name="Picture 1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30" y="1842574"/>
            <a:ext cx="1449705" cy="289560"/>
          </a:xfrm>
          <a:prstGeom prst="rect">
            <a:avLst/>
          </a:prstGeom>
        </p:spPr>
      </p:pic>
      <p:pic>
        <p:nvPicPr>
          <p:cNvPr id="141" name="Picture 14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5" y="1743258"/>
            <a:ext cx="1665726" cy="506852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052" y="2896131"/>
            <a:ext cx="92392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905" y="2939861"/>
            <a:ext cx="92392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941" y="2941753"/>
            <a:ext cx="923925" cy="723900"/>
          </a:xfrm>
          <a:prstGeom prst="rect">
            <a:avLst/>
          </a:prstGeom>
        </p:spPr>
      </p:pic>
      <p:pic>
        <p:nvPicPr>
          <p:cNvPr id="134" name="Picture 1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90" y="1823895"/>
            <a:ext cx="1453078" cy="30664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153" y="2931967"/>
            <a:ext cx="1201984" cy="941761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5450640" y="4520188"/>
            <a:ext cx="2060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1400" b="1" dirty="0">
                <a:solidFill>
                  <a:srgbClr val="FF0066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AU" altLang="en-US" sz="1400" b="1" dirty="0">
                <a:solidFill>
                  <a:srgbClr val="FF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Critical Height </a:t>
            </a:r>
            <a:r>
              <a:rPr lang="en-AU" altLang="en-US" sz="1400" b="1" dirty="0" smtClean="0">
                <a:solidFill>
                  <a:srgbClr val="FF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Sensor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478111" y="4578974"/>
            <a:ext cx="206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1400" b="1" dirty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AU" altLang="en-US" sz="1200" b="1" dirty="0" err="1" smtClean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OverHeight</a:t>
            </a:r>
            <a:r>
              <a:rPr lang="en-AU" altLang="en-US" sz="1200" b="1" dirty="0" smtClean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Sensor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1052431" y="4443244"/>
            <a:ext cx="206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1400" b="1" dirty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  <a:r>
              <a:rPr lang="en-AU" altLang="en-US" sz="1200" b="1" dirty="0" err="1" smtClean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OverHeight</a:t>
            </a:r>
            <a:r>
              <a:rPr lang="en-AU" altLang="en-US" sz="1200" b="1" dirty="0" smtClean="0">
                <a:solidFill>
                  <a:srgbClr val="FF33CC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 Sensors</a:t>
            </a:r>
          </a:p>
        </p:txBody>
      </p:sp>
    </p:spTree>
    <p:extLst>
      <p:ext uri="{BB962C8B-B14F-4D97-AF65-F5344CB8AC3E}">
        <p14:creationId xmlns:p14="http://schemas.microsoft.com/office/powerpoint/2010/main" val="4276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0" y="475488"/>
            <a:ext cx="8630412" cy="799545"/>
          </a:xfrm>
        </p:spPr>
        <p:txBody>
          <a:bodyPr/>
          <a:lstStyle/>
          <a:p>
            <a:r>
              <a:rPr lang="en-US" dirty="0" err="1"/>
              <a:t>Colour</a:t>
            </a:r>
            <a:r>
              <a:rPr lang="en-US" dirty="0"/>
              <a:t> VMS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45" y="1499732"/>
            <a:ext cx="4588805" cy="16562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39" y="664038"/>
            <a:ext cx="2843808" cy="2132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45" y="3874906"/>
            <a:ext cx="6315342" cy="2001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987" y="2744962"/>
            <a:ext cx="4345350" cy="13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0" y="639249"/>
            <a:ext cx="8630412" cy="936752"/>
          </a:xfrm>
        </p:spPr>
        <p:txBody>
          <a:bodyPr/>
          <a:lstStyle/>
          <a:p>
            <a:r>
              <a:rPr lang="en-US" dirty="0" smtClean="0"/>
              <a:t>Traveler Information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Helping our customers make smarter journey choices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320" y="2560163"/>
            <a:ext cx="4450242" cy="2405536"/>
          </a:xfrm>
          <a:prstGeom prst="rect">
            <a:avLst/>
          </a:prstGeom>
        </p:spPr>
      </p:pic>
      <p:pic>
        <p:nvPicPr>
          <p:cNvPr id="1026" name="Picture 2" descr="http://traffic.sa.gov.au/__data/assets/image/0003/261147/addinsight-ti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1" b="25300"/>
          <a:stretch/>
        </p:blipFill>
        <p:spPr bwMode="auto">
          <a:xfrm>
            <a:off x="4828909" y="2877942"/>
            <a:ext cx="4001823" cy="17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5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0320" y="685800"/>
            <a:ext cx="8630412" cy="898652"/>
          </a:xfrm>
        </p:spPr>
        <p:txBody>
          <a:bodyPr/>
          <a:lstStyle/>
          <a:p>
            <a:r>
              <a:rPr lang="en-US" dirty="0" smtClean="0"/>
              <a:t>Wrong Way Vehicle Detection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4181" y="2516977"/>
            <a:ext cx="6448552" cy="7420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56A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Wrong Way Vehicle Detection</a:t>
            </a:r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 flipV="1">
            <a:off x="533700" y="1357122"/>
            <a:ext cx="68322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37459"/>
              </p:ext>
            </p:extLst>
          </p:nvPr>
        </p:nvGraphicFramePr>
        <p:xfrm>
          <a:off x="431483" y="1794763"/>
          <a:ext cx="8712517" cy="359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5" imgW="9624296" imgH="3973860" progId="Visio.Drawing.11">
                  <p:embed/>
                </p:oleObj>
              </mc:Choice>
              <mc:Fallback>
                <p:oleObj name="Visio" r:id="rId5" imgW="9624296" imgH="39738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3" y="1794763"/>
                        <a:ext cx="8712517" cy="3597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9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ctangle 2"/>
          <p:cNvSpPr>
            <a:spLocks noChangeArrowheads="1"/>
          </p:cNvSpPr>
          <p:nvPr/>
        </p:nvSpPr>
        <p:spPr bwMode="auto">
          <a:xfrm flipV="1">
            <a:off x="75692" y="1384299"/>
            <a:ext cx="78110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35149"/>
              </p:ext>
            </p:extLst>
          </p:nvPr>
        </p:nvGraphicFramePr>
        <p:xfrm>
          <a:off x="304800" y="2104949"/>
          <a:ext cx="9153525" cy="422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4" imgW="9958991" imgH="4598370" progId="Visio.Drawing.11">
                  <p:embed/>
                </p:oleObj>
              </mc:Choice>
              <mc:Fallback>
                <p:oleObj name="Visio" r:id="rId4" imgW="9958991" imgH="45983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04949"/>
                        <a:ext cx="9153525" cy="42228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4404" y="799833"/>
            <a:ext cx="8630412" cy="797052"/>
          </a:xfrm>
        </p:spPr>
        <p:txBody>
          <a:bodyPr/>
          <a:lstStyle/>
          <a:p>
            <a:r>
              <a:rPr lang="en-US" dirty="0" smtClean="0"/>
              <a:t>Wrong Way Vehicle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320" y="660400"/>
            <a:ext cx="8630412" cy="924052"/>
          </a:xfrm>
        </p:spPr>
        <p:txBody>
          <a:bodyPr/>
          <a:lstStyle/>
          <a:p>
            <a:r>
              <a:rPr lang="en-US" dirty="0" smtClean="0"/>
              <a:t>Travel Advisory Radio Trial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845" y="1689735"/>
            <a:ext cx="8620887" cy="461010"/>
          </a:xfrm>
        </p:spPr>
        <p:txBody>
          <a:bodyPr/>
          <a:lstStyle/>
          <a:p>
            <a:pPr algn="ctr"/>
            <a:r>
              <a:rPr lang="en-US" dirty="0" smtClean="0"/>
              <a:t>102.2 FM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518" y="2150745"/>
            <a:ext cx="8510016" cy="3071622"/>
          </a:xfrm>
        </p:spPr>
      </p:pic>
    </p:spTree>
    <p:extLst>
      <p:ext uri="{BB962C8B-B14F-4D97-AF65-F5344CB8AC3E}">
        <p14:creationId xmlns:p14="http://schemas.microsoft.com/office/powerpoint/2010/main" val="27497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 - Coverage</a:t>
            </a:r>
            <a:endParaRPr lang="en-NZ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07678" y="793878"/>
            <a:ext cx="4123055" cy="487807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92395"/>
            <a:ext cx="3455035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TA External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TA External PowerPoint Template" id="{094ACF0F-9FE4-4280-9713-FAC0EFD95B6A}" vid="{BED8D16E-767A-426D-A83F-AC2255F665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4689da0-563b-4879-a3d0-f1c8445894a6">AMAD-10-529790</_dlc_DocId>
    <_dlc_DocIdUrl xmlns="34689da0-563b-4879-a3d0-f1c8445894a6">
      <Url>http://adc/team/_layouts/DocIdRedir.aspx?ID=AMAD-10-529790</Url>
      <Description>AMAD-10-529790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94517CACF25348A9A0E7AB5E366D8E" ma:contentTypeVersion="4" ma:contentTypeDescription="Create a new document." ma:contentTypeScope="" ma:versionID="aef1a27126fab70fece1887230fd8bfb">
  <xsd:schema xmlns:xsd="http://www.w3.org/2001/XMLSchema" xmlns:xs="http://www.w3.org/2001/XMLSchema" xmlns:p="http://schemas.microsoft.com/office/2006/metadata/properties" xmlns:ns1="http://schemas.microsoft.com/sharepoint/v3" xmlns:ns2="34689da0-563b-4879-a3d0-f1c8445894a6" targetNamespace="http://schemas.microsoft.com/office/2006/metadata/properties" ma:root="true" ma:fieldsID="cc76984837307d6b9765e1e63b234db5" ns1:_="" ns2:_="">
    <xsd:import namespace="http://schemas.microsoft.com/sharepoint/v3"/>
    <xsd:import namespace="34689da0-563b-4879-a3d0-f1c8445894a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dexed="true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89da0-563b-4879-a3d0-f1c8445894a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122FBC-FF6A-45CB-8FCF-952C117159E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28FB1EE-EAB3-4CD1-94A8-4F1DB8DD7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15ADD-35A5-47B5-86FE-9EA2B888D04E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sharepoint/v3"/>
    <ds:schemaRef ds:uri="http://purl.org/dc/dcmitype/"/>
    <ds:schemaRef ds:uri="34689da0-563b-4879-a3d0-f1c8445894a6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34628A3-8649-4E17-A64A-C71166E13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689da0-563b-4879-a3d0-f1c8445894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NZTA External PowerPoint Template</Template>
  <TotalTime>310</TotalTime>
  <Words>515</Words>
  <Application>Microsoft Office PowerPoint</Application>
  <PresentationFormat>On-screen Show (4:3)</PresentationFormat>
  <Paragraphs>71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Lao UI</vt:lpstr>
      <vt:lpstr>Lucida Sans</vt:lpstr>
      <vt:lpstr>Lucida Sans Unicode</vt:lpstr>
      <vt:lpstr>Times New Roman</vt:lpstr>
      <vt:lpstr>NZTA External PowerPoint Template</vt:lpstr>
      <vt:lpstr>Visio</vt:lpstr>
      <vt:lpstr>AMA Intelligent Transportation Systems</vt:lpstr>
      <vt:lpstr>Over Height Detection System</vt:lpstr>
      <vt:lpstr>SYSTEM LAYOUT - SOUTHBOUND</vt:lpstr>
      <vt:lpstr>Colour VMS</vt:lpstr>
      <vt:lpstr>Traveler Information</vt:lpstr>
      <vt:lpstr>Wrong Way Vehicle Detection</vt:lpstr>
      <vt:lpstr>Wrong Way Vehicle Detection</vt:lpstr>
      <vt:lpstr>Travel Advisory Radio Trial</vt:lpstr>
      <vt:lpstr>TAR - Coverage</vt:lpstr>
    </vt:vector>
  </TitlesOfParts>
  <Company>NZ Transport Agency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Instructions</dc:title>
  <dc:creator>Ben Whitaker</dc:creator>
  <dc:description>Designed by NZTA developed by Allfields</dc:description>
  <cp:lastModifiedBy>Aaron Taylor</cp:lastModifiedBy>
  <cp:revision>34</cp:revision>
  <cp:lastPrinted>2015-09-15T08:33:46Z</cp:lastPrinted>
  <dcterms:created xsi:type="dcterms:W3CDTF">2014-07-16T04:27:43Z</dcterms:created>
  <dcterms:modified xsi:type="dcterms:W3CDTF">2017-02-22T05:14:45Z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0x0101008A94517CACF25348A9A0E7AB5E366D8E</vt:lpwstr>
  </property>
  <property fmtid="{D5CDD505-2E9C-101B-9397-08002B2CF9AE}" pid="3" name="TaxKeyword">
    <vt:lpwstr/>
  </property>
  <property fmtid="{D5CDD505-2E9C-101B-9397-08002B2CF9AE}" pid="4" name="_dlc_policyId">
    <vt:lpwstr/>
  </property>
  <property fmtid="{D5CDD505-2E9C-101B-9397-08002B2CF9AE}" pid="5" name="ItemRetentionFormula">
    <vt:lpwstr/>
  </property>
  <property fmtid="{D5CDD505-2E9C-101B-9397-08002B2CF9AE}" pid="6" name="_dlc_DocIdItemGuid">
    <vt:lpwstr>b605dca7-ad66-4fc9-a9e7-515765528bb4</vt:lpwstr>
  </property>
</Properties>
</file>