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5"/>
    <a:srgbClr val="42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6" autoAdjust="0"/>
  </p:normalViewPr>
  <p:slideViewPr>
    <p:cSldViewPr>
      <p:cViewPr>
        <p:scale>
          <a:sx n="75" d="100"/>
          <a:sy n="75" d="100"/>
        </p:scale>
        <p:origin x="-39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kinghoj$\PERSONAL\ADMIN%20and%20INFO\Conferences%20and%20presentations\SNUG%202017\Signals%20growt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kinghoj$\PERSONAL\ADMIN%20and%20INFO\Conferences%20and%20presentations\SNUG%202017\Signals%20grow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traffic signals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Traffic signals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1985</c:v>
                </c:pt>
                <c:pt idx="1">
                  <c:v>1991</c:v>
                </c:pt>
                <c:pt idx="2">
                  <c:v>1999</c:v>
                </c:pt>
                <c:pt idx="3">
                  <c:v>2005</c:v>
                </c:pt>
                <c:pt idx="4">
                  <c:v>2010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10</c:v>
                </c:pt>
                <c:pt idx="1">
                  <c:v>29</c:v>
                </c:pt>
                <c:pt idx="2">
                  <c:v>39</c:v>
                </c:pt>
                <c:pt idx="3">
                  <c:v>48</c:v>
                </c:pt>
                <c:pt idx="4">
                  <c:v>57</c:v>
                </c:pt>
                <c:pt idx="5">
                  <c:v>75</c:v>
                </c:pt>
                <c:pt idx="6">
                  <c:v>88</c:v>
                </c:pt>
                <c:pt idx="7">
                  <c:v>103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88512"/>
        <c:axId val="139890048"/>
      </c:scatterChart>
      <c:valAx>
        <c:axId val="139888512"/>
        <c:scaling>
          <c:orientation val="minMax"/>
          <c:max val="2017"/>
          <c:min val="1985"/>
        </c:scaling>
        <c:delete val="0"/>
        <c:axPos val="b"/>
        <c:numFmt formatCode="General" sourceLinked="1"/>
        <c:majorTickMark val="out"/>
        <c:minorTickMark val="none"/>
        <c:tickLblPos val="nextTo"/>
        <c:crossAx val="139890048"/>
        <c:crosses val="autoZero"/>
        <c:crossBetween val="midCat"/>
        <c:majorUnit val="4"/>
      </c:valAx>
      <c:valAx>
        <c:axId val="13989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8885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traffic signals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Traffic signals</c:v>
                </c:pt>
              </c:strCache>
            </c:strRef>
          </c:tx>
          <c:xVal>
            <c:numRef>
              <c:f>Sheet1!$B$2:$B$9</c:f>
              <c:numCache>
                <c:formatCode>General</c:formatCode>
                <c:ptCount val="8"/>
                <c:pt idx="0">
                  <c:v>1985</c:v>
                </c:pt>
                <c:pt idx="1">
                  <c:v>1991</c:v>
                </c:pt>
                <c:pt idx="2">
                  <c:v>1999</c:v>
                </c:pt>
                <c:pt idx="3">
                  <c:v>2005</c:v>
                </c:pt>
                <c:pt idx="4">
                  <c:v>2010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10</c:v>
                </c:pt>
                <c:pt idx="1">
                  <c:v>29</c:v>
                </c:pt>
                <c:pt idx="2">
                  <c:v>39</c:v>
                </c:pt>
                <c:pt idx="3">
                  <c:v>48</c:v>
                </c:pt>
                <c:pt idx="4">
                  <c:v>57</c:v>
                </c:pt>
                <c:pt idx="5">
                  <c:v>75</c:v>
                </c:pt>
                <c:pt idx="6">
                  <c:v>88</c:v>
                </c:pt>
                <c:pt idx="7">
                  <c:v>103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916800"/>
        <c:axId val="139918336"/>
      </c:scatterChart>
      <c:valAx>
        <c:axId val="139916800"/>
        <c:scaling>
          <c:orientation val="minMax"/>
          <c:max val="2017"/>
          <c:min val="1985"/>
        </c:scaling>
        <c:delete val="0"/>
        <c:axPos val="b"/>
        <c:numFmt formatCode="General" sourceLinked="1"/>
        <c:majorTickMark val="out"/>
        <c:minorTickMark val="none"/>
        <c:tickLblPos val="nextTo"/>
        <c:crossAx val="139918336"/>
        <c:crosses val="autoZero"/>
        <c:crossBetween val="midCat"/>
        <c:majorUnit val="4"/>
      </c:valAx>
      <c:valAx>
        <c:axId val="13991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916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0A8C-C445-49CE-9E6C-523EB66D814C}" type="datetimeFigureOut">
              <a:rPr lang="en-NZ" smtClean="0"/>
              <a:t>22/02/2017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FB2B6-5756-46E3-A131-54B937E731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7107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CF36D-9EBE-4985-9EEE-5A1C22E46E32}" type="datetimeFigureOut">
              <a:rPr lang="en-NZ" smtClean="0"/>
              <a:pPr/>
              <a:t>22/02/2017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6041-B6CD-4B99-9F70-1420A9B2DAB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6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6A737-7685-43D7-ACB8-90B30441980D}" type="slidenum">
              <a:rPr lang="en-AU"/>
              <a:pPr/>
              <a:t>1</a:t>
            </a:fld>
            <a:endParaRPr lang="en-AU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GB" sz="1000" dirty="0">
              <a:latin typeface="Frutiger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36512" y="-24894"/>
            <a:ext cx="9180512" cy="1872207"/>
            <a:chOff x="-36512" y="-171400"/>
            <a:chExt cx="9180512" cy="3794079"/>
          </a:xfrm>
        </p:grpSpPr>
        <p:sp>
          <p:nvSpPr>
            <p:cNvPr id="7" name="Rectangle 6"/>
            <p:cNvSpPr/>
            <p:nvPr/>
          </p:nvSpPr>
          <p:spPr>
            <a:xfrm>
              <a:off x="-36512" y="-171400"/>
              <a:ext cx="342920" cy="3794079"/>
            </a:xfrm>
            <a:prstGeom prst="rect">
              <a:avLst/>
            </a:prstGeom>
            <a:solidFill>
              <a:srgbClr val="4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7348" y="-171400"/>
              <a:ext cx="8856652" cy="3794079"/>
            </a:xfrm>
            <a:prstGeom prst="rect">
              <a:avLst/>
            </a:prstGeom>
            <a:solidFill>
              <a:srgbClr val="00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-24894"/>
            <a:ext cx="9180512" cy="1872207"/>
            <a:chOff x="-36512" y="-171400"/>
            <a:chExt cx="9180512" cy="3794079"/>
          </a:xfrm>
        </p:grpSpPr>
        <p:sp>
          <p:nvSpPr>
            <p:cNvPr id="7" name="Rectangle 6"/>
            <p:cNvSpPr/>
            <p:nvPr/>
          </p:nvSpPr>
          <p:spPr>
            <a:xfrm>
              <a:off x="-36512" y="-171400"/>
              <a:ext cx="342920" cy="3794079"/>
            </a:xfrm>
            <a:prstGeom prst="rect">
              <a:avLst/>
            </a:prstGeom>
            <a:solidFill>
              <a:srgbClr val="4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7348" y="-171400"/>
              <a:ext cx="8856652" cy="3794079"/>
            </a:xfrm>
            <a:prstGeom prst="rect">
              <a:avLst/>
            </a:prstGeom>
            <a:solidFill>
              <a:srgbClr val="00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155980"/>
            <a:ext cx="2411744" cy="507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171400"/>
            <a:ext cx="9180512" cy="3794079"/>
            <a:chOff x="-36512" y="-171400"/>
            <a:chExt cx="9180512" cy="3794079"/>
          </a:xfrm>
        </p:grpSpPr>
        <p:sp>
          <p:nvSpPr>
            <p:cNvPr id="3" name="Rectangle 2"/>
            <p:cNvSpPr/>
            <p:nvPr/>
          </p:nvSpPr>
          <p:spPr>
            <a:xfrm>
              <a:off x="-36512" y="-171400"/>
              <a:ext cx="342920" cy="3794079"/>
            </a:xfrm>
            <a:prstGeom prst="rect">
              <a:avLst/>
            </a:prstGeom>
            <a:solidFill>
              <a:srgbClr val="4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7348" y="-171400"/>
              <a:ext cx="8856652" cy="3794079"/>
            </a:xfrm>
            <a:prstGeom prst="rect">
              <a:avLst/>
            </a:prstGeom>
            <a:solidFill>
              <a:srgbClr val="00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84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5616" y="260648"/>
            <a:ext cx="7417569" cy="3277982"/>
          </a:xfrm>
        </p:spPr>
        <p:txBody>
          <a:bodyPr>
            <a:normAutofit/>
          </a:bodyPr>
          <a:lstStyle/>
          <a:p>
            <a:pPr algn="l">
              <a:spcBef>
                <a:spcPct val="25000"/>
              </a:spcBef>
            </a:pPr>
            <a:r>
              <a:rPr lang="en-AU" sz="7500" dirty="0" smtClean="0">
                <a:latin typeface="Calibri" pitchFamily="34" charset="0"/>
                <a:cs typeface="Calibri" pitchFamily="34" charset="0"/>
              </a:rPr>
              <a:t>SNUG 2017</a:t>
            </a:r>
            <a:r>
              <a:rPr lang="en-AU" sz="6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AU" sz="6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AU" sz="2200" b="1" dirty="0">
                <a:solidFill>
                  <a:schemeClr val="bg1"/>
                </a:solidFill>
                <a:latin typeface="Frutiger" pitchFamily="2" charset="0"/>
              </a:rPr>
              <a:t/>
            </a:r>
            <a:br>
              <a:rPr lang="en-AU" sz="2200" b="1" dirty="0">
                <a:solidFill>
                  <a:schemeClr val="bg1"/>
                </a:solidFill>
                <a:latin typeface="Frutiger" pitchFamily="2" charset="0"/>
              </a:rPr>
            </a:br>
            <a:r>
              <a:rPr lang="en-AU" sz="5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Regional Update – Hamilton City</a:t>
            </a:r>
            <a:endParaRPr lang="en-AU" sz="55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11528" b="7129"/>
          <a:stretch/>
        </p:blipFill>
        <p:spPr>
          <a:xfrm>
            <a:off x="0" y="3882678"/>
            <a:ext cx="1548801" cy="2086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4633" r="27421" b="13769"/>
          <a:stretch/>
        </p:blipFill>
        <p:spPr>
          <a:xfrm>
            <a:off x="4269851" y="3873153"/>
            <a:ext cx="2378600" cy="2093968"/>
          </a:xfrm>
          <a:prstGeom prst="rect">
            <a:avLst/>
          </a:prstGeom>
        </p:spPr>
      </p:pic>
      <p:pic>
        <p:nvPicPr>
          <p:cNvPr id="1026" name="Picture 2" descr="C:\Users\SelvarT\Downloads\GPL 032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t="2910" r="7147" b="2910"/>
          <a:stretch/>
        </p:blipFill>
        <p:spPr bwMode="auto">
          <a:xfrm>
            <a:off x="1619672" y="3873153"/>
            <a:ext cx="2570649" cy="21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lvarT\Downloads\IMG_68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8292"/>
          <a:stretch/>
        </p:blipFill>
        <p:spPr bwMode="auto">
          <a:xfrm>
            <a:off x="6741672" y="3882678"/>
            <a:ext cx="2402328" cy="20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end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924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John.Kinghorn@hcc.govt.nz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1757" r="1494" b="2259"/>
          <a:stretch/>
        </p:blipFill>
        <p:spPr>
          <a:xfrm>
            <a:off x="3916144" y="188640"/>
            <a:ext cx="4687110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3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</a:t>
            </a:r>
            <a:endParaRPr lang="en-NZ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556792"/>
            <a:ext cx="1944216" cy="4386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848" y="1556792"/>
            <a:ext cx="3215926" cy="421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7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88640"/>
            <a:ext cx="8928992" cy="65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3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</a:t>
            </a:r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88640"/>
            <a:ext cx="8928992" cy="651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3" y="2780928"/>
            <a:ext cx="6340798" cy="21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the Tron?</a:t>
            </a:r>
            <a:endParaRPr lang="en-NZ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633029"/>
              </p:ext>
            </p:extLst>
          </p:nvPr>
        </p:nvGraphicFramePr>
        <p:xfrm>
          <a:off x="457200" y="2133600"/>
          <a:ext cx="5626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50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the Tron?</a:t>
            </a:r>
            <a:endParaRPr lang="en-NZ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631555"/>
              </p:ext>
            </p:extLst>
          </p:nvPr>
        </p:nvGraphicFramePr>
        <p:xfrm>
          <a:off x="457200" y="2133600"/>
          <a:ext cx="5626968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971600" y="5445224"/>
            <a:ext cx="792088" cy="3600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63688" y="5157192"/>
            <a:ext cx="2880320" cy="2880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644008" y="5157192"/>
            <a:ext cx="1512168" cy="1440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72200" y="497891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Maintenance budget for signals</a:t>
            </a:r>
            <a:endParaRPr lang="en-NZ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the Tron?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100% LED lanterns</a:t>
            </a:r>
          </a:p>
          <a:p>
            <a:r>
              <a:rPr lang="en-US" dirty="0" smtClean="0"/>
              <a:t>More mid-block crossings</a:t>
            </a:r>
          </a:p>
          <a:p>
            <a:r>
              <a:rPr lang="en-US" dirty="0" smtClean="0"/>
              <a:t>V6 controller</a:t>
            </a:r>
          </a:p>
          <a:p>
            <a:r>
              <a:rPr lang="en-US" dirty="0" smtClean="0"/>
              <a:t>Sockets for poles in medians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49" y="2204864"/>
            <a:ext cx="2673856" cy="20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1445"/>
            <a:ext cx="1538213" cy="196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5"/>
          <a:stretch/>
        </p:blipFill>
        <p:spPr bwMode="auto">
          <a:xfrm>
            <a:off x="539553" y="4551446"/>
            <a:ext cx="3727648" cy="196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1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vs Safety</a:t>
            </a:r>
            <a:endParaRPr lang="en-NZ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9180512" cy="59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8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City of the future.. what’s next?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communication upgrade to digital</a:t>
            </a:r>
          </a:p>
          <a:p>
            <a:r>
              <a:rPr lang="en-US" dirty="0" err="1" smtClean="0"/>
              <a:t>Virtualise</a:t>
            </a:r>
            <a:r>
              <a:rPr lang="en-US" dirty="0" smtClean="0"/>
              <a:t> the SCATS server</a:t>
            </a:r>
          </a:p>
          <a:p>
            <a:r>
              <a:rPr lang="en-US" dirty="0" err="1" smtClean="0"/>
              <a:t>WaiTOC</a:t>
            </a:r>
            <a:r>
              <a:rPr lang="en-US" dirty="0" smtClean="0"/>
              <a:t>   ?</a:t>
            </a:r>
          </a:p>
          <a:p>
            <a:pPr lvl="1"/>
            <a:r>
              <a:rPr lang="en-US" dirty="0" smtClean="0"/>
              <a:t>Business case almost complete</a:t>
            </a:r>
          </a:p>
          <a:p>
            <a:pPr lvl="1"/>
            <a:r>
              <a:rPr lang="en-US" dirty="0" smtClean="0"/>
              <a:t>Building complete around August 2017</a:t>
            </a:r>
          </a:p>
          <a:p>
            <a:pPr lvl="1"/>
            <a:r>
              <a:rPr lang="en-US" dirty="0" smtClean="0"/>
              <a:t>Operational 2018?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579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2190491F4BA42A2E56D94AE3CDD31" ma:contentTypeVersion="2" ma:contentTypeDescription="Create a new document." ma:contentTypeScope="" ma:versionID="f857cd00a7d30a2d54870649d6823c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4a52358741cb2c6dcf227552c694f8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E364B7-79B2-4E61-9866-8C6BBAA60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C901CD-6CB2-4F3E-9C74-6F2A5705E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980B09-088E-4EFB-8337-E564BB96BC4D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93</Words>
  <Application>Microsoft Office PowerPoint</Application>
  <PresentationFormat>On-screen Show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SNUG 2017  Regional Update – Hamilton City</vt:lpstr>
      <vt:lpstr>POP QUIZ!</vt:lpstr>
      <vt:lpstr>POP QUIZ!</vt:lpstr>
      <vt:lpstr>POP QUIZ!</vt:lpstr>
      <vt:lpstr>What’s new in the Tron?</vt:lpstr>
      <vt:lpstr>What’s new in the Tron?</vt:lpstr>
      <vt:lpstr>What’s new in the Tron?</vt:lpstr>
      <vt:lpstr>Christmas vs Safety</vt:lpstr>
      <vt:lpstr>City of the future.. what’s next?</vt:lpstr>
      <vt:lpstr>The end</vt:lpstr>
    </vt:vector>
  </TitlesOfParts>
  <Company>HCC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Briefing    Organisational      Development Group</dc:title>
  <dc:creator>Jessica Ashworth</dc:creator>
  <cp:lastModifiedBy>John Kinghorn</cp:lastModifiedBy>
  <cp:revision>98</cp:revision>
  <cp:lastPrinted>2015-04-19T19:44:17Z</cp:lastPrinted>
  <dcterms:created xsi:type="dcterms:W3CDTF">2013-11-05T20:36:45Z</dcterms:created>
  <dcterms:modified xsi:type="dcterms:W3CDTF">2017-02-21T22:37:28Z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0x0101002CE2190491F4BA42A2E56D94AE3CDD31</vt:lpwstr>
  </property>
</Properties>
</file>