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24"/>
  </p:notesMasterIdLst>
  <p:sldIdLst>
    <p:sldId id="256" r:id="rId5"/>
    <p:sldId id="289" r:id="rId6"/>
    <p:sldId id="270" r:id="rId7"/>
    <p:sldId id="290" r:id="rId8"/>
    <p:sldId id="295" r:id="rId9"/>
    <p:sldId id="302" r:id="rId10"/>
    <p:sldId id="296" r:id="rId11"/>
    <p:sldId id="297" r:id="rId12"/>
    <p:sldId id="292" r:id="rId13"/>
    <p:sldId id="293" r:id="rId14"/>
    <p:sldId id="294" r:id="rId15"/>
    <p:sldId id="298" r:id="rId16"/>
    <p:sldId id="301" r:id="rId17"/>
    <p:sldId id="300" r:id="rId18"/>
    <p:sldId id="303" r:id="rId19"/>
    <p:sldId id="305" r:id="rId20"/>
    <p:sldId id="304" r:id="rId21"/>
    <p:sldId id="279" r:id="rId22"/>
    <p:sldId id="299" r:id="rId23"/>
  </p:sldIdLst>
  <p:sldSz cx="9144000" cy="5143500" type="screen16x9"/>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31">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8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89" autoAdjust="0"/>
    <p:restoredTop sz="77558" autoAdjust="0"/>
  </p:normalViewPr>
  <p:slideViewPr>
    <p:cSldViewPr snapToGrid="0" snapToObjects="1">
      <p:cViewPr varScale="1">
        <p:scale>
          <a:sx n="76" d="100"/>
          <a:sy n="76" d="100"/>
        </p:scale>
        <p:origin x="948" y="84"/>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notesViewPr>
    <p:cSldViewPr snapToGrid="0" snapToObjects="1">
      <p:cViewPr>
        <p:scale>
          <a:sx n="66" d="100"/>
          <a:sy n="66" d="100"/>
        </p:scale>
        <p:origin x="-2622" y="-72"/>
      </p:cViewPr>
      <p:guideLst>
        <p:guide orient="horz" pos="3131"/>
        <p:guide pos="214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697AF1EC-A6E3-469D-A820-380489BE3BC1}" type="datetimeFigureOut">
              <a:rPr lang="en-NZ" smtClean="0"/>
              <a:t>22/02/2017</a:t>
            </a:fld>
            <a:endParaRPr lang="en-NZ"/>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0B98BBBD-CA66-4EE5-B9FB-D390FC0C13C5}" type="slidenum">
              <a:rPr lang="en-NZ" smtClean="0"/>
              <a:t>‹#›</a:t>
            </a:fld>
            <a:endParaRPr lang="en-NZ"/>
          </a:p>
        </p:txBody>
      </p:sp>
    </p:spTree>
    <p:extLst>
      <p:ext uri="{BB962C8B-B14F-4D97-AF65-F5344CB8AC3E}">
        <p14:creationId xmlns:p14="http://schemas.microsoft.com/office/powerpoint/2010/main" val="1220344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astercard.us/en-us.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0B98BBBD-CA66-4EE5-B9FB-D390FC0C13C5}" type="slidenum">
              <a:rPr lang="en-NZ" smtClean="0"/>
              <a:t>1</a:t>
            </a:fld>
            <a:endParaRPr lang="en-NZ"/>
          </a:p>
        </p:txBody>
      </p:sp>
    </p:spTree>
    <p:extLst>
      <p:ext uri="{BB962C8B-B14F-4D97-AF65-F5344CB8AC3E}">
        <p14:creationId xmlns:p14="http://schemas.microsoft.com/office/powerpoint/2010/main" val="1810834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98BBBD-CA66-4EE5-B9FB-D390FC0C13C5}" type="slidenum">
              <a:rPr lang="en-NZ" smtClean="0"/>
              <a:t>16</a:t>
            </a:fld>
            <a:endParaRPr lang="en-NZ"/>
          </a:p>
        </p:txBody>
      </p:sp>
    </p:spTree>
    <p:extLst>
      <p:ext uri="{BB962C8B-B14F-4D97-AF65-F5344CB8AC3E}">
        <p14:creationId xmlns:p14="http://schemas.microsoft.com/office/powerpoint/2010/main" val="751604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i="0" kern="1200" dirty="0" smtClean="0">
                <a:solidFill>
                  <a:schemeClr val="tx1"/>
                </a:solidFill>
                <a:effectLst/>
                <a:latin typeface="+mn-lt"/>
                <a:ea typeface="+mn-ea"/>
                <a:cs typeface="+mn-cs"/>
              </a:rPr>
              <a:t>Know what’s happening on your roads</a:t>
            </a:r>
          </a:p>
          <a:p>
            <a:r>
              <a:rPr lang="en-NZ" sz="1200" b="0" i="0" kern="1200" dirty="0" smtClean="0">
                <a:solidFill>
                  <a:schemeClr val="tx1"/>
                </a:solidFill>
                <a:effectLst/>
                <a:latin typeface="+mn-lt"/>
                <a:ea typeface="+mn-ea"/>
                <a:cs typeface="+mn-cs"/>
              </a:rPr>
              <a:t>Partners receive real-time incident information faster than other reporting methods</a:t>
            </a:r>
          </a:p>
          <a:p>
            <a:r>
              <a:rPr lang="en-NZ" sz="1200" b="1" i="0" kern="1200" dirty="0" smtClean="0">
                <a:solidFill>
                  <a:schemeClr val="tx1"/>
                </a:solidFill>
                <a:effectLst/>
                <a:latin typeface="+mn-lt"/>
                <a:ea typeface="+mn-ea"/>
                <a:cs typeface="+mn-cs"/>
              </a:rPr>
              <a:t>Increase the efficiency of incident response</a:t>
            </a:r>
          </a:p>
          <a:p>
            <a:r>
              <a:rPr lang="en-NZ" sz="1200" b="0" i="0" kern="1200" dirty="0" err="1" smtClean="0">
                <a:solidFill>
                  <a:schemeClr val="tx1"/>
                </a:solidFill>
                <a:effectLst/>
                <a:latin typeface="+mn-lt"/>
                <a:ea typeface="+mn-ea"/>
                <a:cs typeface="+mn-cs"/>
              </a:rPr>
              <a:t>Waze</a:t>
            </a:r>
            <a:r>
              <a:rPr lang="en-NZ" sz="1200" b="0" i="0" kern="1200" dirty="0" smtClean="0">
                <a:solidFill>
                  <a:schemeClr val="tx1"/>
                </a:solidFill>
                <a:effectLst/>
                <a:latin typeface="+mn-lt"/>
                <a:ea typeface="+mn-ea"/>
                <a:cs typeface="+mn-cs"/>
              </a:rPr>
              <a:t> accurately pinpoints and verifies where incidents occur, creating faster response and clearing times</a:t>
            </a:r>
          </a:p>
          <a:p>
            <a:r>
              <a:rPr lang="en-NZ" sz="1200" b="1" i="0" kern="1200" dirty="0" smtClean="0">
                <a:solidFill>
                  <a:schemeClr val="tx1"/>
                </a:solidFill>
                <a:effectLst/>
                <a:latin typeface="+mn-lt"/>
                <a:ea typeface="+mn-ea"/>
                <a:cs typeface="+mn-cs"/>
              </a:rPr>
              <a:t>Reduce traffic congestion in your area</a:t>
            </a:r>
          </a:p>
          <a:p>
            <a:r>
              <a:rPr lang="en-NZ" sz="1200" b="0" i="0" kern="1200" dirty="0" smtClean="0">
                <a:solidFill>
                  <a:schemeClr val="tx1"/>
                </a:solidFill>
                <a:effectLst/>
                <a:latin typeface="+mn-lt"/>
                <a:ea typeface="+mn-ea"/>
                <a:cs typeface="+mn-cs"/>
              </a:rPr>
              <a:t>Reroute </a:t>
            </a:r>
            <a:r>
              <a:rPr lang="en-NZ" sz="1200" b="0" i="0" kern="1200" dirty="0" err="1" smtClean="0">
                <a:solidFill>
                  <a:schemeClr val="tx1"/>
                </a:solidFill>
                <a:effectLst/>
                <a:latin typeface="+mn-lt"/>
                <a:ea typeface="+mn-ea"/>
                <a:cs typeface="+mn-cs"/>
              </a:rPr>
              <a:t>Waze</a:t>
            </a:r>
            <a:r>
              <a:rPr lang="en-NZ" sz="1200" b="0" i="0" kern="1200" dirty="0" smtClean="0">
                <a:solidFill>
                  <a:schemeClr val="tx1"/>
                </a:solidFill>
                <a:effectLst/>
                <a:latin typeface="+mn-lt"/>
                <a:ea typeface="+mn-ea"/>
                <a:cs typeface="+mn-cs"/>
              </a:rPr>
              <a:t> users around road closures and incidents in real time</a:t>
            </a:r>
          </a:p>
          <a:p>
            <a:r>
              <a:rPr lang="en-NZ" sz="1200" b="1" i="0" kern="1200" dirty="0" smtClean="0">
                <a:solidFill>
                  <a:schemeClr val="tx1"/>
                </a:solidFill>
                <a:effectLst/>
                <a:latin typeface="+mn-lt"/>
                <a:ea typeface="+mn-ea"/>
                <a:cs typeface="+mn-cs"/>
              </a:rPr>
              <a:t>Make data-driven infrastructure decisions</a:t>
            </a:r>
          </a:p>
          <a:p>
            <a:r>
              <a:rPr lang="en-NZ" sz="1200" b="0" i="0" kern="1200" dirty="0" smtClean="0">
                <a:solidFill>
                  <a:schemeClr val="tx1"/>
                </a:solidFill>
                <a:effectLst/>
                <a:latin typeface="+mn-lt"/>
                <a:ea typeface="+mn-ea"/>
                <a:cs typeface="+mn-cs"/>
              </a:rPr>
              <a:t>Gain insights into locations with frequent congestion or hazards to drive smarter urban planning</a:t>
            </a:r>
          </a:p>
          <a:p>
            <a:endParaRPr lang="en-NZ" sz="1200" b="0" i="0" kern="1200" dirty="0" smtClean="0">
              <a:solidFill>
                <a:schemeClr val="tx1"/>
              </a:solidFill>
              <a:effectLst/>
              <a:latin typeface="+mn-lt"/>
              <a:ea typeface="+mn-ea"/>
              <a:cs typeface="+mn-cs"/>
            </a:endParaRPr>
          </a:p>
          <a:p>
            <a:r>
              <a:rPr lang="en-NZ" sz="1200" b="0" i="0" kern="1200" dirty="0" smtClean="0">
                <a:solidFill>
                  <a:schemeClr val="tx1"/>
                </a:solidFill>
                <a:effectLst/>
                <a:latin typeface="+mn-lt"/>
                <a:ea typeface="+mn-ea"/>
                <a:cs typeface="+mn-cs"/>
              </a:rPr>
              <a:t>Benefits: </a:t>
            </a:r>
          </a:p>
          <a:p>
            <a:pPr fontAlgn="base"/>
            <a:r>
              <a:rPr lang="en-NZ" sz="1200" b="1" i="0" kern="1200" dirty="0" smtClean="0">
                <a:solidFill>
                  <a:schemeClr val="tx1"/>
                </a:solidFill>
                <a:effectLst/>
                <a:latin typeface="+mn-lt"/>
                <a:ea typeface="+mn-ea"/>
                <a:cs typeface="+mn-cs"/>
              </a:rPr>
              <a:t>To </a:t>
            </a:r>
            <a:r>
              <a:rPr lang="en-NZ" sz="1200" b="1" i="0" kern="1200" dirty="0" err="1" smtClean="0">
                <a:solidFill>
                  <a:schemeClr val="tx1"/>
                </a:solidFill>
                <a:effectLst/>
                <a:latin typeface="+mn-lt"/>
                <a:ea typeface="+mn-ea"/>
                <a:cs typeface="+mn-cs"/>
              </a:rPr>
              <a:t>Wazers</a:t>
            </a:r>
            <a:r>
              <a:rPr lang="en-NZ" sz="1200" b="1" i="0" kern="1200" dirty="0" smtClean="0">
                <a:solidFill>
                  <a:schemeClr val="tx1"/>
                </a:solidFill>
                <a:effectLst/>
                <a:latin typeface="+mn-lt"/>
                <a:ea typeface="+mn-ea"/>
                <a:cs typeface="+mn-cs"/>
              </a:rPr>
              <a:t>: </a:t>
            </a:r>
            <a:r>
              <a:rPr lang="en-NZ" sz="1200" b="0" i="0" kern="1200" dirty="0" smtClean="0">
                <a:solidFill>
                  <a:schemeClr val="tx1"/>
                </a:solidFill>
                <a:effectLst/>
                <a:latin typeface="+mn-lt"/>
                <a:ea typeface="+mn-ea"/>
                <a:cs typeface="+mn-cs"/>
              </a:rPr>
              <a:t>The </a:t>
            </a:r>
            <a:r>
              <a:rPr lang="en-NZ" sz="1200" b="0" i="0" kern="1200" dirty="0" err="1" smtClean="0">
                <a:solidFill>
                  <a:schemeClr val="tx1"/>
                </a:solidFill>
                <a:effectLst/>
                <a:latin typeface="+mn-lt"/>
                <a:ea typeface="+mn-ea"/>
                <a:cs typeface="+mn-cs"/>
              </a:rPr>
              <a:t>Waze</a:t>
            </a:r>
            <a:r>
              <a:rPr lang="en-NZ" sz="1200" b="0" i="0" kern="1200" dirty="0" smtClean="0">
                <a:solidFill>
                  <a:schemeClr val="tx1"/>
                </a:solidFill>
                <a:effectLst/>
                <a:latin typeface="+mn-lt"/>
                <a:ea typeface="+mn-ea"/>
                <a:cs typeface="+mn-cs"/>
              </a:rPr>
              <a:t> map evolves with every driver and data point added. CCP yields more data, giving </a:t>
            </a:r>
            <a:r>
              <a:rPr lang="en-NZ" sz="1200" b="0" i="0" kern="1200" dirty="0" err="1" smtClean="0">
                <a:solidFill>
                  <a:schemeClr val="tx1"/>
                </a:solidFill>
                <a:effectLst/>
                <a:latin typeface="+mn-lt"/>
                <a:ea typeface="+mn-ea"/>
                <a:cs typeface="+mn-cs"/>
              </a:rPr>
              <a:t>Wazers</a:t>
            </a:r>
            <a:r>
              <a:rPr lang="en-NZ" sz="1200" b="0" i="0" kern="1200" dirty="0" smtClean="0">
                <a:solidFill>
                  <a:schemeClr val="tx1"/>
                </a:solidFill>
                <a:effectLst/>
                <a:latin typeface="+mn-lt"/>
                <a:ea typeface="+mn-ea"/>
                <a:cs typeface="+mn-cs"/>
              </a:rPr>
              <a:t> a greater ability to circumvent road closures and traffic jams.</a:t>
            </a:r>
          </a:p>
          <a:p>
            <a:pPr fontAlgn="base"/>
            <a:r>
              <a:rPr lang="en-NZ" sz="1200" b="1" i="0" kern="1200" dirty="0" smtClean="0">
                <a:solidFill>
                  <a:schemeClr val="tx1"/>
                </a:solidFill>
                <a:effectLst/>
                <a:latin typeface="+mn-lt"/>
                <a:ea typeface="+mn-ea"/>
                <a:cs typeface="+mn-cs"/>
              </a:rPr>
              <a:t>To CCP Partners: </a:t>
            </a:r>
            <a:r>
              <a:rPr lang="en-NZ" sz="1200" b="0" i="0" kern="1200" dirty="0" smtClean="0">
                <a:solidFill>
                  <a:schemeClr val="tx1"/>
                </a:solidFill>
                <a:effectLst/>
                <a:latin typeface="+mn-lt"/>
                <a:ea typeface="+mn-ea"/>
                <a:cs typeface="+mn-cs"/>
              </a:rPr>
              <a:t>Partners receive real-time incident information faster than other reporting methods.</a:t>
            </a:r>
          </a:p>
          <a:p>
            <a:pPr fontAlgn="base"/>
            <a:r>
              <a:rPr lang="en-NZ" sz="1200" b="1" i="0" kern="1200" dirty="0" smtClean="0">
                <a:solidFill>
                  <a:schemeClr val="tx1"/>
                </a:solidFill>
                <a:effectLst/>
                <a:latin typeface="+mn-lt"/>
                <a:ea typeface="+mn-ea"/>
                <a:cs typeface="+mn-cs"/>
              </a:rPr>
              <a:t>Incident verification:</a:t>
            </a:r>
            <a:r>
              <a:rPr lang="en-NZ" sz="1200" b="0" i="0" kern="1200" dirty="0" smtClean="0">
                <a:solidFill>
                  <a:schemeClr val="tx1"/>
                </a:solidFill>
                <a:effectLst/>
                <a:latin typeface="+mn-lt"/>
                <a:ea typeface="+mn-ea"/>
                <a:cs typeface="+mn-cs"/>
              </a:rPr>
              <a:t> </a:t>
            </a:r>
            <a:r>
              <a:rPr lang="en-NZ" sz="1200" b="0" i="0" kern="1200" dirty="0" err="1" smtClean="0">
                <a:solidFill>
                  <a:schemeClr val="tx1"/>
                </a:solidFill>
                <a:effectLst/>
                <a:latin typeface="+mn-lt"/>
                <a:ea typeface="+mn-ea"/>
                <a:cs typeface="+mn-cs"/>
              </a:rPr>
              <a:t>Waze</a:t>
            </a:r>
            <a:r>
              <a:rPr lang="en-NZ" sz="1200" b="0" i="0" kern="1200" dirty="0" smtClean="0">
                <a:solidFill>
                  <a:schemeClr val="tx1"/>
                </a:solidFill>
                <a:effectLst/>
                <a:latin typeface="+mn-lt"/>
                <a:ea typeface="+mn-ea"/>
                <a:cs typeface="+mn-cs"/>
              </a:rPr>
              <a:t> accurately pinpoints and verifies where incidents occur, creating faster response and clearing times and potentially saving lives.</a:t>
            </a:r>
          </a:p>
          <a:p>
            <a:pPr fontAlgn="base"/>
            <a:r>
              <a:rPr lang="en-NZ" sz="1200" b="1" i="0" kern="1200" dirty="0" smtClean="0">
                <a:solidFill>
                  <a:schemeClr val="tx1"/>
                </a:solidFill>
                <a:effectLst/>
                <a:latin typeface="+mn-lt"/>
                <a:ea typeface="+mn-ea"/>
                <a:cs typeface="+mn-cs"/>
              </a:rPr>
              <a:t>Infrastructure planning:</a:t>
            </a:r>
            <a:r>
              <a:rPr lang="en-NZ" sz="1200" b="0" i="0" kern="1200" dirty="0" smtClean="0">
                <a:solidFill>
                  <a:schemeClr val="tx1"/>
                </a:solidFill>
                <a:effectLst/>
                <a:latin typeface="+mn-lt"/>
                <a:ea typeface="+mn-ea"/>
                <a:cs typeface="+mn-cs"/>
              </a:rPr>
              <a:t> Insights into locations with frequent congestion or hazards yields smarter urban planning.</a:t>
            </a:r>
          </a:p>
          <a:p>
            <a:pPr fontAlgn="base"/>
            <a:r>
              <a:rPr lang="en-NZ" sz="1200" b="1" i="0" kern="1200" dirty="0" smtClean="0">
                <a:solidFill>
                  <a:schemeClr val="tx1"/>
                </a:solidFill>
                <a:effectLst/>
                <a:latin typeface="+mn-lt"/>
                <a:ea typeface="+mn-ea"/>
                <a:cs typeface="+mn-cs"/>
              </a:rPr>
              <a:t>Bridging connections with other partners:</a:t>
            </a:r>
            <a:r>
              <a:rPr lang="en-NZ" sz="1200" b="0" i="0" kern="1200" dirty="0" smtClean="0">
                <a:solidFill>
                  <a:schemeClr val="tx1"/>
                </a:solidFill>
                <a:effectLst/>
                <a:latin typeface="+mn-lt"/>
                <a:ea typeface="+mn-ea"/>
                <a:cs typeface="+mn-cs"/>
              </a:rPr>
              <a:t> </a:t>
            </a:r>
            <a:r>
              <a:rPr lang="en-NZ" sz="1200" b="0" i="0" kern="1200" dirty="0" err="1" smtClean="0">
                <a:solidFill>
                  <a:schemeClr val="tx1"/>
                </a:solidFill>
                <a:effectLst/>
                <a:latin typeface="+mn-lt"/>
                <a:ea typeface="+mn-ea"/>
                <a:cs typeface="+mn-cs"/>
              </a:rPr>
              <a:t>Waze</a:t>
            </a:r>
            <a:r>
              <a:rPr lang="en-NZ" sz="1200" b="0" i="0" kern="1200" dirty="0" smtClean="0">
                <a:solidFill>
                  <a:schemeClr val="tx1"/>
                </a:solidFill>
                <a:effectLst/>
                <a:latin typeface="+mn-lt"/>
                <a:ea typeface="+mn-ea"/>
                <a:cs typeface="+mn-cs"/>
              </a:rPr>
              <a:t> gathers partners via in-person summits and an online forum to discuss case studies and exchange ideas to further impact communities globally.</a:t>
            </a:r>
          </a:p>
          <a:p>
            <a:pPr fontAlgn="base"/>
            <a:r>
              <a:rPr lang="en-NZ" sz="1200" b="1" i="0" kern="1200" dirty="0" smtClean="0">
                <a:solidFill>
                  <a:schemeClr val="tx1"/>
                </a:solidFill>
                <a:effectLst/>
                <a:latin typeface="+mn-lt"/>
                <a:ea typeface="+mn-ea"/>
                <a:cs typeface="+mn-cs"/>
              </a:rPr>
              <a:t>Streamlining data inputs: </a:t>
            </a:r>
            <a:r>
              <a:rPr lang="en-NZ" sz="1200" b="0" i="0" kern="1200" dirty="0" smtClean="0">
                <a:solidFill>
                  <a:schemeClr val="tx1"/>
                </a:solidFill>
                <a:effectLst/>
                <a:latin typeface="+mn-lt"/>
                <a:ea typeface="+mn-ea"/>
                <a:cs typeface="+mn-cs"/>
              </a:rPr>
              <a:t>Partners can utilize data standards designed by </a:t>
            </a:r>
            <a:r>
              <a:rPr lang="en-NZ" sz="1200" b="0" i="0" kern="1200" dirty="0" err="1" smtClean="0">
                <a:solidFill>
                  <a:schemeClr val="tx1"/>
                </a:solidFill>
                <a:effectLst/>
                <a:latin typeface="+mn-lt"/>
                <a:ea typeface="+mn-ea"/>
                <a:cs typeface="+mn-cs"/>
              </a:rPr>
              <a:t>Waze</a:t>
            </a:r>
            <a:r>
              <a:rPr lang="en-NZ" sz="1200" b="0" i="0" kern="1200" dirty="0" smtClean="0">
                <a:solidFill>
                  <a:schemeClr val="tx1"/>
                </a:solidFill>
                <a:effectLst/>
                <a:latin typeface="+mn-lt"/>
                <a:ea typeface="+mn-ea"/>
                <a:cs typeface="+mn-cs"/>
              </a:rPr>
              <a:t> for closure and incident reporting to reduce data fragmentation and promote transport and government data aggregation.</a:t>
            </a:r>
          </a:p>
          <a:p>
            <a:endParaRPr lang="en-NZ"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98BBBD-CA66-4EE5-B9FB-D390FC0C13C5}" type="slidenum">
              <a:rPr lang="en-NZ" smtClean="0"/>
              <a:t>17</a:t>
            </a:fld>
            <a:endParaRPr lang="en-NZ"/>
          </a:p>
        </p:txBody>
      </p:sp>
    </p:spTree>
    <p:extLst>
      <p:ext uri="{BB962C8B-B14F-4D97-AF65-F5344CB8AC3E}">
        <p14:creationId xmlns:p14="http://schemas.microsoft.com/office/powerpoint/2010/main" val="710167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NZ" sz="1200" kern="1200" dirty="0" smtClean="0">
                <a:solidFill>
                  <a:schemeClr val="tx1"/>
                </a:solidFill>
                <a:effectLst/>
                <a:latin typeface="+mn-lt"/>
                <a:ea typeface="+mn-ea"/>
                <a:cs typeface="+mn-cs"/>
              </a:rPr>
              <a:t>There is a growing international consensus that transport is on the cusp of disruptive change driven by new technology. However, the timing and detailed impacts of these technologies are very uncertain</a:t>
            </a:r>
          </a:p>
          <a:p>
            <a:pPr marL="0" indent="0">
              <a:buFont typeface="Arial" panose="020B0604020202020204" pitchFamily="34" charset="0"/>
              <a:buNone/>
            </a:pPr>
            <a:endParaRPr lang="en-NZ"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200" kern="1200" dirty="0" smtClean="0">
                <a:solidFill>
                  <a:schemeClr val="tx1"/>
                </a:solidFill>
                <a:effectLst/>
                <a:latin typeface="+mn-lt"/>
                <a:ea typeface="+mn-ea"/>
                <a:cs typeface="+mn-cs"/>
              </a:rPr>
              <a:t>Given a high degree of uncertainty and the scale of potential impacts of emerging transport technologies, a flexible approach to infrastructure planning and funding decisions is crucial however what is certain in that there is a degree of preparation and implementation required now to take full advantage of the current transport infrastructure as well ensuring delivery of any future technologies.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200" kern="1200" dirty="0" smtClean="0">
                <a:solidFill>
                  <a:schemeClr val="tx1"/>
                </a:solidFill>
                <a:effectLst/>
                <a:latin typeface="+mn-lt"/>
                <a:ea typeface="+mn-ea"/>
                <a:cs typeface="+mn-cs"/>
              </a:rPr>
              <a:t>The publication of ATAP outlines what the future needs to look like the next exciting challenge is to rise to the challenge to deliver the network outcomes we need going forward to support Auckland and New Zealand’s economic growth.</a:t>
            </a:r>
          </a:p>
          <a:p>
            <a:pPr marL="0" indent="0">
              <a:buFont typeface="Arial" panose="020B0604020202020204" pitchFamily="34" charset="0"/>
              <a:buNone/>
            </a:pPr>
            <a:endParaRPr lang="en-GB" dirty="0" smtClean="0"/>
          </a:p>
          <a:p>
            <a:endParaRPr lang="en-NZ" dirty="0" smtClean="0"/>
          </a:p>
        </p:txBody>
      </p:sp>
      <p:sp>
        <p:nvSpPr>
          <p:cNvPr id="4" name="Slide Number Placeholder 3"/>
          <p:cNvSpPr>
            <a:spLocks noGrp="1"/>
          </p:cNvSpPr>
          <p:nvPr>
            <p:ph type="sldNum" sz="quarter" idx="10"/>
          </p:nvPr>
        </p:nvSpPr>
        <p:spPr/>
        <p:txBody>
          <a:bodyPr/>
          <a:lstStyle/>
          <a:p>
            <a:fld id="{0B98BBBD-CA66-4EE5-B9FB-D390FC0C13C5}" type="slidenum">
              <a:rPr lang="en-NZ" smtClean="0"/>
              <a:t>18</a:t>
            </a:fld>
            <a:endParaRPr lang="en-NZ"/>
          </a:p>
        </p:txBody>
      </p:sp>
    </p:spTree>
    <p:extLst>
      <p:ext uri="{BB962C8B-B14F-4D97-AF65-F5344CB8AC3E}">
        <p14:creationId xmlns:p14="http://schemas.microsoft.com/office/powerpoint/2010/main" val="264351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98BBBD-CA66-4EE5-B9FB-D390FC0C13C5}" type="slidenum">
              <a:rPr lang="en-NZ" smtClean="0"/>
              <a:t>19</a:t>
            </a:fld>
            <a:endParaRPr lang="en-NZ"/>
          </a:p>
        </p:txBody>
      </p:sp>
    </p:spTree>
    <p:extLst>
      <p:ext uri="{BB962C8B-B14F-4D97-AF65-F5344CB8AC3E}">
        <p14:creationId xmlns:p14="http://schemas.microsoft.com/office/powerpoint/2010/main" val="4123692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B98BBBD-CA66-4EE5-B9FB-D390FC0C13C5}" type="slidenum">
              <a:rPr lang="en-NZ" smtClean="0"/>
              <a:t>3</a:t>
            </a:fld>
            <a:endParaRPr lang="en-NZ"/>
          </a:p>
        </p:txBody>
      </p:sp>
    </p:spTree>
    <p:extLst>
      <p:ext uri="{BB962C8B-B14F-4D97-AF65-F5344CB8AC3E}">
        <p14:creationId xmlns:p14="http://schemas.microsoft.com/office/powerpoint/2010/main" val="264351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Data Availability – through crowd sourcing, partner data and AV, Intelligent infrastructure.</a:t>
            </a:r>
          </a:p>
          <a:p>
            <a:r>
              <a:rPr lang="en-NZ" dirty="0" smtClean="0"/>
              <a:t>Real</a:t>
            </a:r>
            <a:r>
              <a:rPr lang="en-NZ" baseline="0" dirty="0" smtClean="0"/>
              <a:t> time data analytics – so we can move into a predictive model, always agile – learning – TESLA example</a:t>
            </a:r>
          </a:p>
          <a:p>
            <a:r>
              <a:rPr lang="en-NZ" dirty="0" err="1" smtClean="0"/>
              <a:t>MaaS</a:t>
            </a:r>
            <a:r>
              <a:rPr lang="en-NZ" baseline="0" dirty="0" smtClean="0"/>
              <a:t> has the potential to change everything – </a:t>
            </a:r>
            <a:r>
              <a:rPr lang="en-NZ" baseline="0" dirty="0" err="1" smtClean="0"/>
              <a:t>MaaS</a:t>
            </a:r>
            <a:r>
              <a:rPr lang="en-NZ" baseline="0" dirty="0" smtClean="0"/>
              <a:t> operating system</a:t>
            </a:r>
          </a:p>
          <a:p>
            <a:endParaRPr lang="en-NZ" baseline="0" dirty="0" smtClean="0"/>
          </a:p>
          <a:p>
            <a:r>
              <a:rPr lang="en-NZ" baseline="0" dirty="0" smtClean="0"/>
              <a:t>Data rich – all kinds of data we didn’t use before for transport decisions</a:t>
            </a:r>
            <a:endParaRPr lang="en-NZ" dirty="0"/>
          </a:p>
        </p:txBody>
      </p:sp>
      <p:sp>
        <p:nvSpPr>
          <p:cNvPr id="4" name="Slide Number Placeholder 3"/>
          <p:cNvSpPr>
            <a:spLocks noGrp="1"/>
          </p:cNvSpPr>
          <p:nvPr>
            <p:ph type="sldNum" sz="quarter" idx="10"/>
          </p:nvPr>
        </p:nvSpPr>
        <p:spPr/>
        <p:txBody>
          <a:bodyPr/>
          <a:lstStyle/>
          <a:p>
            <a:fld id="{0B98BBBD-CA66-4EE5-B9FB-D390FC0C13C5}" type="slidenum">
              <a:rPr lang="en-NZ" smtClean="0"/>
              <a:t>4</a:t>
            </a:fld>
            <a:endParaRPr lang="en-NZ"/>
          </a:p>
        </p:txBody>
      </p:sp>
    </p:spTree>
    <p:extLst>
      <p:ext uri="{BB962C8B-B14F-4D97-AF65-F5344CB8AC3E}">
        <p14:creationId xmlns:p14="http://schemas.microsoft.com/office/powerpoint/2010/main" val="264351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dirty="0" smtClean="0">
                <a:solidFill>
                  <a:schemeClr val="tx1"/>
                </a:solidFill>
                <a:effectLst/>
                <a:latin typeface="+mn-lt"/>
                <a:ea typeface="+mn-ea"/>
                <a:cs typeface="+mn-cs"/>
              </a:rPr>
              <a:t>Built in collaboration with </a:t>
            </a:r>
            <a:r>
              <a:rPr lang="en-NZ" sz="1200" b="0" i="0" u="sng" kern="1200" dirty="0" smtClean="0">
                <a:solidFill>
                  <a:schemeClr val="tx1"/>
                </a:solidFill>
                <a:effectLst/>
                <a:latin typeface="+mn-lt"/>
                <a:ea typeface="+mn-ea"/>
                <a:cs typeface="+mn-cs"/>
                <a:hlinkClick r:id="rId3"/>
              </a:rPr>
              <a:t>MasterCard</a:t>
            </a:r>
            <a:r>
              <a:rPr lang="en-NZ" sz="1200" b="0" i="0" kern="1200" dirty="0" smtClean="0">
                <a:solidFill>
                  <a:schemeClr val="tx1"/>
                </a:solidFill>
                <a:effectLst/>
                <a:latin typeface="+mn-lt"/>
                <a:ea typeface="+mn-ea"/>
                <a:cs typeface="+mn-cs"/>
              </a:rPr>
              <a:t>, the tool will help urban planners and commercial developers better understand the relationship between how people travel and what they buy to inform growth strategies and improve the quality of life for citizens of the world’s premier cities.</a:t>
            </a:r>
          </a:p>
          <a:p>
            <a:endParaRPr lang="en-NZ" sz="1200" b="0" i="0" kern="1200" dirty="0" smtClean="0">
              <a:solidFill>
                <a:schemeClr val="tx1"/>
              </a:solidFill>
              <a:effectLst/>
              <a:latin typeface="+mn-lt"/>
              <a:ea typeface="+mn-ea"/>
              <a:cs typeface="+mn-cs"/>
            </a:endParaRPr>
          </a:p>
          <a:p>
            <a:r>
              <a:rPr lang="en-NZ" sz="1200" b="0" i="0" kern="1200" dirty="0" smtClean="0">
                <a:solidFill>
                  <a:schemeClr val="tx1"/>
                </a:solidFill>
                <a:effectLst/>
                <a:latin typeface="+mn-lt"/>
                <a:ea typeface="+mn-ea"/>
                <a:cs typeface="+mn-cs"/>
              </a:rPr>
              <a:t>They used an example of</a:t>
            </a:r>
            <a:r>
              <a:rPr lang="en-NZ" sz="1200" b="0" i="0" kern="1200" baseline="0" dirty="0" smtClean="0">
                <a:solidFill>
                  <a:schemeClr val="tx1"/>
                </a:solidFill>
                <a:effectLst/>
                <a:latin typeface="+mn-lt"/>
                <a:ea typeface="+mn-ea"/>
                <a:cs typeface="+mn-cs"/>
              </a:rPr>
              <a:t> the Light Rail Sydney Project – spending data around the project – found that it drops at the first few initial stages and then returns to normal – tie back in with </a:t>
            </a:r>
            <a:r>
              <a:rPr lang="en-NZ" sz="1200" b="0" i="0" kern="1200" baseline="0" dirty="0" err="1" smtClean="0">
                <a:solidFill>
                  <a:schemeClr val="tx1"/>
                </a:solidFill>
                <a:effectLst/>
                <a:latin typeface="+mn-lt"/>
                <a:ea typeface="+mn-ea"/>
                <a:cs typeface="+mn-cs"/>
              </a:rPr>
              <a:t>Chch</a:t>
            </a:r>
            <a:r>
              <a:rPr lang="en-NZ" sz="1200" b="0" i="0" kern="1200" baseline="0" dirty="0" smtClean="0">
                <a:solidFill>
                  <a:schemeClr val="tx1"/>
                </a:solidFill>
                <a:effectLst/>
                <a:latin typeface="+mn-lt"/>
                <a:ea typeface="+mn-ea"/>
                <a:cs typeface="+mn-cs"/>
              </a:rPr>
              <a:t> </a:t>
            </a:r>
            <a:r>
              <a:rPr lang="en-NZ" sz="1200" b="0" i="0" kern="1200" baseline="0" dirty="0" err="1" smtClean="0">
                <a:solidFill>
                  <a:schemeClr val="tx1"/>
                </a:solidFill>
                <a:effectLst/>
                <a:latin typeface="+mn-lt"/>
                <a:ea typeface="+mn-ea"/>
                <a:cs typeface="+mn-cs"/>
              </a:rPr>
              <a:t>exmaples</a:t>
            </a:r>
            <a:r>
              <a:rPr lang="en-NZ" sz="1200" b="0" i="0" kern="1200" baseline="0" dirty="0" smtClean="0">
                <a:solidFill>
                  <a:schemeClr val="tx1"/>
                </a:solidFill>
                <a:effectLst/>
                <a:latin typeface="+mn-lt"/>
                <a:ea typeface="+mn-ea"/>
                <a:cs typeface="+mn-cs"/>
              </a:rPr>
              <a:t> – economic benefits. </a:t>
            </a:r>
            <a:endParaRPr lang="en-NZ" dirty="0"/>
          </a:p>
        </p:txBody>
      </p:sp>
      <p:sp>
        <p:nvSpPr>
          <p:cNvPr id="4" name="Slide Number Placeholder 3"/>
          <p:cNvSpPr>
            <a:spLocks noGrp="1"/>
          </p:cNvSpPr>
          <p:nvPr>
            <p:ph type="sldNum" sz="quarter" idx="10"/>
          </p:nvPr>
        </p:nvSpPr>
        <p:spPr/>
        <p:txBody>
          <a:bodyPr/>
          <a:lstStyle/>
          <a:p>
            <a:fld id="{0B98BBBD-CA66-4EE5-B9FB-D390FC0C13C5}" type="slidenum">
              <a:rPr lang="en-NZ" smtClean="0"/>
              <a:t>5</a:t>
            </a:fld>
            <a:endParaRPr lang="en-NZ"/>
          </a:p>
        </p:txBody>
      </p:sp>
    </p:spTree>
    <p:extLst>
      <p:ext uri="{BB962C8B-B14F-4D97-AF65-F5344CB8AC3E}">
        <p14:creationId xmlns:p14="http://schemas.microsoft.com/office/powerpoint/2010/main" val="264351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Dashboard – analytics – how</a:t>
            </a:r>
            <a:r>
              <a:rPr lang="en-NZ" baseline="0" dirty="0" smtClean="0"/>
              <a:t> people are accessing commercial services – hospitals </a:t>
            </a:r>
            <a:r>
              <a:rPr lang="en-NZ" baseline="0" dirty="0" err="1" smtClean="0"/>
              <a:t>etc</a:t>
            </a:r>
            <a:r>
              <a:rPr lang="en-NZ" baseline="0" dirty="0" smtClean="0"/>
              <a:t>;</a:t>
            </a:r>
          </a:p>
          <a:p>
            <a:endParaRPr lang="en-NZ" baseline="0" dirty="0" smtClean="0"/>
          </a:p>
          <a:p>
            <a:r>
              <a:rPr lang="en-NZ" sz="1200" b="0" i="0" kern="1200" dirty="0" smtClean="0">
                <a:solidFill>
                  <a:schemeClr val="tx1"/>
                </a:solidFill>
                <a:effectLst/>
                <a:latin typeface="+mn-lt"/>
                <a:ea typeface="+mn-ea"/>
                <a:cs typeface="+mn-cs"/>
              </a:rPr>
              <a:t>“By combining our respective analytics and insights, we’ll be able to deliver a more holistic, up-to-date picture of how well an urban transport network enables access to services, retailers and attractions, making life better for residents and </a:t>
            </a:r>
            <a:r>
              <a:rPr lang="en-NZ" sz="1200" b="0" i="0" kern="1200" dirty="0" err="1" smtClean="0">
                <a:solidFill>
                  <a:schemeClr val="tx1"/>
                </a:solidFill>
                <a:effectLst/>
                <a:latin typeface="+mn-lt"/>
                <a:ea typeface="+mn-ea"/>
                <a:cs typeface="+mn-cs"/>
              </a:rPr>
              <a:t>visitors.”</a:t>
            </a:r>
            <a:r>
              <a:rPr lang="en-NZ" baseline="0" dirty="0" err="1" smtClean="0"/>
              <a:t>own</a:t>
            </a:r>
            <a:r>
              <a:rPr lang="en-NZ" baseline="0" dirty="0" smtClean="0"/>
              <a:t> travel by mode – travel time – what the weather was doing that day and what kind of commercial entities.</a:t>
            </a:r>
          </a:p>
          <a:p>
            <a:endParaRPr lang="en-NZ" baseline="0" dirty="0" smtClean="0"/>
          </a:p>
          <a:p>
            <a:r>
              <a:rPr lang="en-NZ" baseline="0" dirty="0" smtClean="0"/>
              <a:t>Cubic big transportation player and </a:t>
            </a:r>
            <a:r>
              <a:rPr lang="en-NZ" baseline="0" dirty="0" err="1" smtClean="0"/>
              <a:t>Mastercard</a:t>
            </a:r>
            <a:r>
              <a:rPr lang="en-NZ" baseline="0" dirty="0" smtClean="0"/>
              <a:t> – Washington DC – Urban insights</a:t>
            </a:r>
          </a:p>
          <a:p>
            <a:endParaRPr lang="en-NZ" baseline="0" dirty="0" smtClean="0"/>
          </a:p>
          <a:p>
            <a:r>
              <a:rPr lang="en-NZ" sz="1200" b="0" i="0" kern="1200" dirty="0" smtClean="0">
                <a:solidFill>
                  <a:schemeClr val="tx1"/>
                </a:solidFill>
                <a:effectLst/>
                <a:latin typeface="+mn-lt"/>
                <a:ea typeface="+mn-ea"/>
                <a:cs typeface="+mn-cs"/>
              </a:rPr>
              <a:t>Pictured above is a map of Washington D.C. populated with accessible services based on individual travel preferences for a given time of day and starting location. </a:t>
            </a:r>
          </a:p>
          <a:p>
            <a:r>
              <a:rPr lang="en-NZ" sz="1200" b="0" i="0" kern="1200" dirty="0" smtClean="0">
                <a:solidFill>
                  <a:schemeClr val="tx1"/>
                </a:solidFill>
                <a:effectLst/>
                <a:latin typeface="+mn-lt"/>
                <a:ea typeface="+mn-ea"/>
                <a:cs typeface="+mn-cs"/>
              </a:rPr>
              <a:t>By combining our respective analytics and insights, we’ll be able to deliver a more holistic, up-to-date picture of how well an urban transport network enables access to services, retailers and attractions, making life better for residents and visitors.”</a:t>
            </a:r>
            <a:endParaRPr lang="en-US" dirty="0"/>
          </a:p>
        </p:txBody>
      </p:sp>
      <p:sp>
        <p:nvSpPr>
          <p:cNvPr id="4" name="Slide Number Placeholder 3"/>
          <p:cNvSpPr>
            <a:spLocks noGrp="1"/>
          </p:cNvSpPr>
          <p:nvPr>
            <p:ph type="sldNum" sz="quarter" idx="10"/>
          </p:nvPr>
        </p:nvSpPr>
        <p:spPr/>
        <p:txBody>
          <a:bodyPr/>
          <a:lstStyle/>
          <a:p>
            <a:fld id="{0B98BBBD-CA66-4EE5-B9FB-D390FC0C13C5}" type="slidenum">
              <a:rPr lang="en-NZ" smtClean="0"/>
              <a:t>6</a:t>
            </a:fld>
            <a:endParaRPr lang="en-NZ"/>
          </a:p>
        </p:txBody>
      </p:sp>
    </p:spTree>
    <p:extLst>
      <p:ext uri="{BB962C8B-B14F-4D97-AF65-F5344CB8AC3E}">
        <p14:creationId xmlns:p14="http://schemas.microsoft.com/office/powerpoint/2010/main" val="3340818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B98BBBD-CA66-4EE5-B9FB-D390FC0C13C5}" type="slidenum">
              <a:rPr lang="en-NZ" smtClean="0"/>
              <a:t>7</a:t>
            </a:fld>
            <a:endParaRPr lang="en-NZ"/>
          </a:p>
        </p:txBody>
      </p:sp>
    </p:spTree>
    <p:extLst>
      <p:ext uri="{BB962C8B-B14F-4D97-AF65-F5344CB8AC3E}">
        <p14:creationId xmlns:p14="http://schemas.microsoft.com/office/powerpoint/2010/main" val="264351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B98BBBD-CA66-4EE5-B9FB-D390FC0C13C5}" type="slidenum">
              <a:rPr lang="en-NZ" smtClean="0"/>
              <a:t>8</a:t>
            </a:fld>
            <a:endParaRPr lang="en-NZ"/>
          </a:p>
        </p:txBody>
      </p:sp>
    </p:spTree>
    <p:extLst>
      <p:ext uri="{BB962C8B-B14F-4D97-AF65-F5344CB8AC3E}">
        <p14:creationId xmlns:p14="http://schemas.microsoft.com/office/powerpoint/2010/main" val="264351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6B7C94-6AB7-4189-9289-389C154BA4C9}" type="slidenum">
              <a:rPr lang="en-GB" smtClean="0"/>
              <a:t>12</a:t>
            </a:fld>
            <a:endParaRPr lang="en-GB" dirty="0"/>
          </a:p>
        </p:txBody>
      </p:sp>
    </p:spTree>
    <p:extLst>
      <p:ext uri="{BB962C8B-B14F-4D97-AF65-F5344CB8AC3E}">
        <p14:creationId xmlns:p14="http://schemas.microsoft.com/office/powerpoint/2010/main" val="3364268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98BBBD-CA66-4EE5-B9FB-D390FC0C13C5}" type="slidenum">
              <a:rPr lang="en-NZ" smtClean="0"/>
              <a:t>15</a:t>
            </a:fld>
            <a:endParaRPr lang="en-NZ"/>
          </a:p>
        </p:txBody>
      </p:sp>
    </p:spTree>
    <p:extLst>
      <p:ext uri="{BB962C8B-B14F-4D97-AF65-F5344CB8AC3E}">
        <p14:creationId xmlns:p14="http://schemas.microsoft.com/office/powerpoint/2010/main" val="39938471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749601"/>
            <a:ext cx="8229599" cy="621448"/>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457200" y="2368714"/>
            <a:ext cx="8229600" cy="666615"/>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8ACDB3CC-F982-40F9-8DD6-BCC9AFBF44BD}" type="datetime1">
              <a:rPr lang="en-US" smtClean="0"/>
              <a:pPr/>
              <a:t>22/02/2017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
        <p:nvSpPr>
          <p:cNvPr id="14" name="Content Placeholder 13"/>
          <p:cNvSpPr>
            <a:spLocks noGrp="1"/>
          </p:cNvSpPr>
          <p:nvPr>
            <p:ph sz="quarter" idx="13"/>
          </p:nvPr>
        </p:nvSpPr>
        <p:spPr>
          <a:xfrm>
            <a:off x="457200" y="3035300"/>
            <a:ext cx="8229600" cy="1487488"/>
          </a:xfrm>
        </p:spPr>
        <p:txBody>
          <a:bodyPr/>
          <a:lstStyle>
            <a:lvl1pPr marL="0" indent="0" algn="ctr">
              <a:buNone/>
              <a:defRPr b="1">
                <a:solidFill>
                  <a:srgbClr val="00618D"/>
                </a:solidFill>
              </a:defRPr>
            </a:lvl1pPr>
            <a:lvl2pPr marL="457200" indent="0" algn="ctr">
              <a:buNone/>
              <a:defRPr b="1">
                <a:solidFill>
                  <a:srgbClr val="00618D"/>
                </a:solidFill>
              </a:defRPr>
            </a:lvl2pPr>
            <a:lvl3pPr marL="914400" indent="0" algn="ctr">
              <a:buNone/>
              <a:defRPr b="1">
                <a:solidFill>
                  <a:srgbClr val="00618D"/>
                </a:solidFill>
              </a:defRPr>
            </a:lvl3pPr>
            <a:lvl4pPr marL="1371600" indent="0" algn="ctr">
              <a:buNone/>
              <a:defRPr b="1">
                <a:solidFill>
                  <a:srgbClr val="00618D"/>
                </a:solidFill>
              </a:defRPr>
            </a:lvl4pPr>
            <a:lvl5pPr marL="1828800" indent="0" algn="ctr">
              <a:buNone/>
              <a:defRPr b="1">
                <a:solidFill>
                  <a:srgbClr val="00618D"/>
                </a:solidFill>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Front Cover Option 2">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83766" y="1707642"/>
            <a:ext cx="8257314" cy="2537460"/>
          </a:xfrm>
        </p:spPr>
        <p:txBody>
          <a:bodyPr anchor="ctr"/>
          <a:lstStyle>
            <a:lvl1pPr algn="ctr">
              <a:defRPr/>
            </a:lvl1pPr>
          </a:lstStyle>
          <a:p>
            <a:r>
              <a:rPr lang="en-US" smtClean="0"/>
              <a:t>Click icon to add picture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4246" y="4437959"/>
            <a:ext cx="8254266" cy="342900"/>
          </a:xfrm>
          <a:prstGeom prst="rect">
            <a:avLst/>
          </a:prstGeom>
        </p:spPr>
      </p:pic>
      <p:sp>
        <p:nvSpPr>
          <p:cNvPr id="6" name="Title 1"/>
          <p:cNvSpPr>
            <a:spLocks noGrp="1"/>
          </p:cNvSpPr>
          <p:nvPr>
            <p:ph type="ctrTitle"/>
          </p:nvPr>
        </p:nvSpPr>
        <p:spPr>
          <a:xfrm>
            <a:off x="330741" y="452628"/>
            <a:ext cx="8316644" cy="699516"/>
          </a:xfrm>
        </p:spPr>
        <p:txBody>
          <a:bodyPr anchor="t">
            <a:normAutofit/>
          </a:bodyPr>
          <a:lstStyle>
            <a:lvl1pPr algn="l">
              <a:defRPr sz="3200"/>
            </a:lvl1pPr>
          </a:lstStyle>
          <a:p>
            <a:r>
              <a:rPr lang="en-US" smtClean="0"/>
              <a:t>Click to edit Master title style</a:t>
            </a:r>
            <a:endParaRPr lang="en-US" dirty="0"/>
          </a:p>
        </p:txBody>
      </p:sp>
      <p:sp>
        <p:nvSpPr>
          <p:cNvPr id="7" name="Subtitle 2"/>
          <p:cNvSpPr>
            <a:spLocks noGrp="1"/>
          </p:cNvSpPr>
          <p:nvPr>
            <p:ph type="subTitle" idx="1"/>
          </p:nvPr>
        </p:nvSpPr>
        <p:spPr>
          <a:xfrm>
            <a:off x="330741" y="1165860"/>
            <a:ext cx="8307500" cy="541782"/>
          </a:xfrm>
        </p:spPr>
        <p:txBody>
          <a:bodyPr/>
          <a:lstStyle>
            <a:lvl1pPr marL="0" indent="0" algn="l">
              <a:buNone/>
              <a:defRPr sz="2000">
                <a:solidFill>
                  <a:srgbClr val="9AA71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419256134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54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Thick Blue Footer">
    <p:spTree>
      <p:nvGrpSpPr>
        <p:cNvPr id="1" name=""/>
        <p:cNvGrpSpPr/>
        <p:nvPr/>
      </p:nvGrpSpPr>
      <p:grpSpPr>
        <a:xfrm>
          <a:off x="0" y="0"/>
          <a:ext cx="0" cy="0"/>
          <a:chOff x="0" y="0"/>
          <a:chExt cx="0" cy="0"/>
        </a:xfrm>
      </p:grpSpPr>
      <p:sp>
        <p:nvSpPr>
          <p:cNvPr id="2" name="Title 1"/>
          <p:cNvSpPr>
            <a:spLocks noGrp="1"/>
          </p:cNvSpPr>
          <p:nvPr>
            <p:ph type="ctrTitle"/>
          </p:nvPr>
        </p:nvSpPr>
        <p:spPr>
          <a:xfrm>
            <a:off x="332534" y="247650"/>
            <a:ext cx="8317462" cy="603250"/>
          </a:xfrm>
        </p:spPr>
        <p:txBody>
          <a:bodyPr anchor="ctr">
            <a:normAutofit/>
          </a:bodyPr>
          <a:lstStyle>
            <a:lvl1pPr algn="l">
              <a:defRPr sz="2800"/>
            </a:lvl1pPr>
          </a:lstStyle>
          <a:p>
            <a:r>
              <a:rPr lang="en-US" smtClean="0"/>
              <a:t>Click to edit Master title style</a:t>
            </a:r>
            <a:endParaRPr lang="en-US" dirty="0"/>
          </a:p>
        </p:txBody>
      </p:sp>
      <p:cxnSp>
        <p:nvCxnSpPr>
          <p:cNvPr id="6" name="Straight Connector 5"/>
          <p:cNvCxnSpPr/>
          <p:nvPr userDrawn="1"/>
        </p:nvCxnSpPr>
        <p:spPr>
          <a:xfrm>
            <a:off x="459078" y="897564"/>
            <a:ext cx="8222451" cy="10486"/>
          </a:xfrm>
          <a:prstGeom prst="line">
            <a:avLst/>
          </a:prstGeom>
          <a:ln w="38100">
            <a:solidFill>
              <a:srgbClr val="00456B"/>
            </a:solidFill>
          </a:ln>
        </p:spPr>
        <p:style>
          <a:lnRef idx="1">
            <a:schemeClr val="accent1"/>
          </a:lnRef>
          <a:fillRef idx="0">
            <a:schemeClr val="accent1"/>
          </a:fillRef>
          <a:effectRef idx="0">
            <a:schemeClr val="accent1"/>
          </a:effectRef>
          <a:fontRef idx="minor">
            <a:schemeClr val="tx1"/>
          </a:fontRef>
        </p:style>
      </p:cxnSp>
      <p:sp>
        <p:nvSpPr>
          <p:cNvPr id="14" name="Content Placeholder 13"/>
          <p:cNvSpPr>
            <a:spLocks noGrp="1"/>
          </p:cNvSpPr>
          <p:nvPr>
            <p:ph sz="quarter" idx="10"/>
          </p:nvPr>
        </p:nvSpPr>
        <p:spPr>
          <a:xfrm>
            <a:off x="332530" y="1200150"/>
            <a:ext cx="8317466" cy="31546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4246" y="4437959"/>
            <a:ext cx="8254266" cy="342900"/>
          </a:xfrm>
          <a:prstGeom prst="rect">
            <a:avLst/>
          </a:prstGeom>
        </p:spPr>
      </p:pic>
    </p:spTree>
    <p:extLst>
      <p:ext uri="{BB962C8B-B14F-4D97-AF65-F5344CB8AC3E}">
        <p14:creationId xmlns:p14="http://schemas.microsoft.com/office/powerpoint/2010/main" val="89186029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28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8C2560D-EC28-3B41-86E8-18F1CE0113B4}" type="datetimeFigureOut">
              <a:rPr lang="en-US" smtClean="0"/>
              <a:t>22/02/2017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00151"/>
            <a:ext cx="4038600" cy="3394472"/>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68C2560D-EC28-3B41-86E8-18F1CE0113B4}" type="datetimeFigureOut">
              <a:rPr lang="en-US" smtClean="0"/>
              <a:t>22/02/2017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1631156"/>
            <a:ext cx="4041775" cy="296346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68C2560D-EC28-3B41-86E8-18F1CE0113B4}" type="datetimeFigureOut">
              <a:rPr lang="en-US" smtClean="0"/>
              <a:t>22/02/2017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t>22/02/2017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22/02/2017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22/02/2017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537758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22/02/2017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8074" y="3600450"/>
            <a:ext cx="8394828"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38074" y="459581"/>
            <a:ext cx="8394828"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38074" y="4025503"/>
            <a:ext cx="8394828"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22/02/2017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22/02/2017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9" r:id="rId3"/>
    <p:sldLayoutId id="2147493460" r:id="rId4"/>
    <p:sldLayoutId id="2147493461" r:id="rId5"/>
    <p:sldLayoutId id="2147493462" r:id="rId6"/>
    <p:sldLayoutId id="2147493465" r:id="rId7"/>
    <p:sldLayoutId id="2147493463" r:id="rId8"/>
    <p:sldLayoutId id="2147493464" r:id="rId9"/>
    <p:sldLayoutId id="2147493466" r:id="rId10"/>
    <p:sldLayoutId id="2147493467" r:id="rId11"/>
  </p:sldLayoutIdLst>
  <p:txStyles>
    <p:titleStyle>
      <a:lvl1pPr algn="ctr" defTabSz="4572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6989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978" y="1050131"/>
            <a:ext cx="2175872" cy="3287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811" y="1050131"/>
            <a:ext cx="2183871" cy="3287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4"/>
          <p:cNvSpPr>
            <a:spLocks noGrp="1"/>
          </p:cNvSpPr>
          <p:nvPr>
            <p:ph type="ctrTitle"/>
          </p:nvPr>
        </p:nvSpPr>
        <p:spPr>
          <a:xfrm>
            <a:off x="330741" y="188309"/>
            <a:ext cx="8316644" cy="699516"/>
          </a:xfrm>
        </p:spPr>
        <p:txBody>
          <a:bodyPr/>
          <a:lstStyle/>
          <a:p>
            <a:r>
              <a:rPr lang="en-NZ" dirty="0" err="1" smtClean="0"/>
              <a:t>MaaS</a:t>
            </a:r>
            <a:r>
              <a:rPr lang="en-NZ" dirty="0" smtClean="0"/>
              <a:t> Example: godenverapp.com</a:t>
            </a:r>
            <a:endParaRPr lang="en-NZ" dirty="0"/>
          </a:p>
        </p:txBody>
      </p:sp>
      <p:sp>
        <p:nvSpPr>
          <p:cNvPr id="18" name="Subtitle 5"/>
          <p:cNvSpPr txBox="1">
            <a:spLocks/>
          </p:cNvSpPr>
          <p:nvPr/>
        </p:nvSpPr>
        <p:spPr>
          <a:xfrm>
            <a:off x="5101389" y="1050131"/>
            <a:ext cx="3910264" cy="327221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456B"/>
                </a:solidFill>
                <a:latin typeface="Lucida Sans" panose="020B0602030504020204" pitchFamily="34" charset="0"/>
                <a:ea typeface="+mn-ea"/>
                <a:cs typeface="+mn-cs"/>
              </a:defRPr>
            </a:lvl1pPr>
            <a:lvl2pPr marL="347663" indent="-347663" algn="l" defTabSz="914400" rtl="0" eaLnBrk="1" latinLnBrk="0" hangingPunct="1">
              <a:lnSpc>
                <a:spcPct val="90000"/>
              </a:lnSpc>
              <a:spcBef>
                <a:spcPts val="500"/>
              </a:spcBef>
              <a:buClr>
                <a:srgbClr val="9AA71D"/>
              </a:buClr>
              <a:buFont typeface="Arial" panose="020B0604020202020204" pitchFamily="34" charset="0"/>
              <a:buChar char="•"/>
              <a:defRPr sz="2400" kern="1200">
                <a:solidFill>
                  <a:srgbClr val="00456B"/>
                </a:solidFill>
                <a:latin typeface="Lucida Sans" panose="020B0602030504020204" pitchFamily="34" charset="0"/>
                <a:ea typeface="+mn-ea"/>
                <a:cs typeface="+mn-cs"/>
              </a:defRPr>
            </a:lvl2pPr>
            <a:lvl3pPr marL="685800" indent="-338138" algn="l" defTabSz="914400" rtl="0" eaLnBrk="1" latinLnBrk="0" hangingPunct="1">
              <a:lnSpc>
                <a:spcPct val="90000"/>
              </a:lnSpc>
              <a:spcBef>
                <a:spcPts val="500"/>
              </a:spcBef>
              <a:buClr>
                <a:srgbClr val="9AA71D"/>
              </a:buClr>
              <a:buFont typeface="Arial" panose="020B0604020202020204" pitchFamily="34" charset="0"/>
              <a:buChar char="•"/>
              <a:defRPr sz="2400" kern="1200">
                <a:solidFill>
                  <a:srgbClr val="00456B"/>
                </a:solidFill>
                <a:latin typeface="Lucida Sans" panose="020B0602030504020204" pitchFamily="34" charset="0"/>
                <a:ea typeface="+mn-ea"/>
                <a:cs typeface="+mn-cs"/>
              </a:defRPr>
            </a:lvl3pPr>
            <a:lvl4pPr marL="1033463" indent="-347663" algn="l" defTabSz="914400" rtl="0" eaLnBrk="1" latinLnBrk="0" hangingPunct="1">
              <a:lnSpc>
                <a:spcPct val="90000"/>
              </a:lnSpc>
              <a:spcBef>
                <a:spcPts val="500"/>
              </a:spcBef>
              <a:buClr>
                <a:srgbClr val="9AA71D"/>
              </a:buClr>
              <a:buFont typeface="Arial" panose="020B0604020202020204" pitchFamily="34" charset="0"/>
              <a:buChar char="•"/>
              <a:defRPr sz="2400" kern="1200">
                <a:solidFill>
                  <a:srgbClr val="00456B"/>
                </a:solidFill>
                <a:latin typeface="Lucida Sans" panose="020B0602030504020204" pitchFamily="34" charset="0"/>
                <a:ea typeface="+mn-ea"/>
                <a:cs typeface="+mn-cs"/>
              </a:defRPr>
            </a:lvl4pPr>
            <a:lvl5pPr marL="1371600" indent="-338138" algn="l" defTabSz="914400" rtl="0" eaLnBrk="1" latinLnBrk="0" hangingPunct="1">
              <a:lnSpc>
                <a:spcPct val="90000"/>
              </a:lnSpc>
              <a:spcBef>
                <a:spcPts val="500"/>
              </a:spcBef>
              <a:buClr>
                <a:srgbClr val="9AA71D"/>
              </a:buClr>
              <a:buFont typeface="Arial" panose="020B0604020202020204" pitchFamily="34" charset="0"/>
              <a:buChar char="•"/>
              <a:defRPr sz="24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dirty="0" smtClean="0"/>
              <a:t>DENVER Example</a:t>
            </a:r>
          </a:p>
          <a:p>
            <a:pPr marL="285750" indent="-285750">
              <a:buFont typeface="Arial" panose="020B0604020202020204" pitchFamily="34" charset="0"/>
              <a:buChar char="•"/>
            </a:pPr>
            <a:r>
              <a:rPr lang="en-NZ" sz="1600" dirty="0" smtClean="0"/>
              <a:t>Single Account/Ticket platform</a:t>
            </a:r>
          </a:p>
          <a:p>
            <a:pPr marL="285750" indent="-285750">
              <a:buFont typeface="Arial" panose="020B0604020202020204" pitchFamily="34" charset="0"/>
              <a:buChar char="•"/>
            </a:pPr>
            <a:r>
              <a:rPr lang="en-NZ" sz="1600" dirty="0" smtClean="0"/>
              <a:t>Single Back end for all Operators - </a:t>
            </a:r>
            <a:r>
              <a:rPr lang="en-NZ" sz="1600" dirty="0"/>
              <a:t>Open Payment System</a:t>
            </a:r>
          </a:p>
          <a:p>
            <a:pPr marL="285750" indent="-285750">
              <a:buFont typeface="Arial" panose="020B0604020202020204" pitchFamily="34" charset="0"/>
              <a:buChar char="•"/>
            </a:pPr>
            <a:r>
              <a:rPr lang="en-NZ" sz="1600" dirty="0" smtClean="0"/>
              <a:t>Anyone can become a transport operator – same access to all customers</a:t>
            </a:r>
          </a:p>
          <a:p>
            <a:pPr marL="285750" indent="-285750">
              <a:buFont typeface="Arial" panose="020B0604020202020204" pitchFamily="34" charset="0"/>
              <a:buChar char="•"/>
            </a:pPr>
            <a:r>
              <a:rPr lang="en-NZ" sz="1600" dirty="0" smtClean="0"/>
              <a:t>Equitable for commuters and operators</a:t>
            </a:r>
          </a:p>
          <a:p>
            <a:pPr marL="285750" indent="-285750">
              <a:buFont typeface="Arial" panose="020B0604020202020204" pitchFamily="34" charset="0"/>
              <a:buChar char="•"/>
            </a:pPr>
            <a:r>
              <a:rPr lang="en-NZ" sz="1600" dirty="0" smtClean="0"/>
              <a:t>Trip Planning</a:t>
            </a:r>
          </a:p>
          <a:p>
            <a:pPr marL="285750" indent="-285750">
              <a:buFont typeface="Arial" panose="020B0604020202020204" pitchFamily="34" charset="0"/>
              <a:buChar char="•"/>
            </a:pPr>
            <a:r>
              <a:rPr lang="en-NZ" sz="1600" dirty="0" smtClean="0"/>
              <a:t>Incentives for alternate modes</a:t>
            </a:r>
          </a:p>
          <a:p>
            <a:pPr marL="285750" indent="-285750">
              <a:buFont typeface="Arial" panose="020B0604020202020204" pitchFamily="34" charset="0"/>
              <a:buChar char="•"/>
            </a:pPr>
            <a:endParaRPr lang="en-NZ" sz="1600" dirty="0"/>
          </a:p>
        </p:txBody>
      </p:sp>
    </p:spTree>
    <p:extLst>
      <p:ext uri="{BB962C8B-B14F-4D97-AF65-F5344CB8AC3E}">
        <p14:creationId xmlns:p14="http://schemas.microsoft.com/office/powerpoint/2010/main" val="17373303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p:cNvSpPr>
            <a:spLocks noGrp="1"/>
          </p:cNvSpPr>
          <p:nvPr>
            <p:ph type="ctrTitle"/>
          </p:nvPr>
        </p:nvSpPr>
        <p:spPr>
          <a:xfrm>
            <a:off x="0" y="59722"/>
            <a:ext cx="9144000" cy="699516"/>
          </a:xfrm>
        </p:spPr>
        <p:txBody>
          <a:bodyPr/>
          <a:lstStyle/>
          <a:p>
            <a:pPr algn="ctr"/>
            <a:r>
              <a:rPr lang="en-NZ" dirty="0" smtClean="0"/>
              <a:t>Finland </a:t>
            </a:r>
            <a:r>
              <a:rPr lang="en-NZ" dirty="0" err="1" smtClean="0"/>
              <a:t>MaaS</a:t>
            </a:r>
            <a:r>
              <a:rPr lang="en-NZ" dirty="0" smtClean="0"/>
              <a:t> Funding example: whimapp.com</a:t>
            </a:r>
            <a:endParaRPr lang="en-NZ"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075"/>
            <a:ext cx="9144000" cy="4548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23145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331" y="118799"/>
            <a:ext cx="8229600" cy="603647"/>
          </a:xfrm>
        </p:spPr>
        <p:txBody>
          <a:bodyPr>
            <a:normAutofit fontScale="90000"/>
          </a:bodyPr>
          <a:lstStyle/>
          <a:p>
            <a:r>
              <a:rPr lang="en-GB" dirty="0" smtClean="0"/>
              <a:t>Real time Optimisation of the whole system</a:t>
            </a:r>
            <a:endParaRPr lang="en-GB"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767" y="821803"/>
            <a:ext cx="6374475"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59934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NZ" dirty="0" smtClean="0"/>
              <a:t>Traveller Information Themes</a:t>
            </a:r>
            <a:endParaRPr lang="en-US" dirty="0"/>
          </a:p>
        </p:txBody>
      </p:sp>
      <p:sp>
        <p:nvSpPr>
          <p:cNvPr id="3" name="Content Placeholder 2"/>
          <p:cNvSpPr>
            <a:spLocks noGrp="1"/>
          </p:cNvSpPr>
          <p:nvPr>
            <p:ph sz="quarter" idx="10"/>
          </p:nvPr>
        </p:nvSpPr>
        <p:spPr/>
        <p:txBody>
          <a:bodyPr/>
          <a:lstStyle/>
          <a:p>
            <a:r>
              <a:rPr lang="en-NZ" sz="3200" dirty="0" smtClean="0"/>
              <a:t>Big Data – using data to utilise Travel Information – part of the eco systems with other data (Weather/GPS).</a:t>
            </a:r>
          </a:p>
          <a:p>
            <a:r>
              <a:rPr lang="en-NZ" sz="3200" dirty="0" smtClean="0"/>
              <a:t>Crowd Sourcing – WAZE/Google/NZTA example/Connected Citizens Program</a:t>
            </a:r>
          </a:p>
          <a:p>
            <a:endParaRPr lang="en-NZ" sz="3200" dirty="0" smtClean="0"/>
          </a:p>
          <a:p>
            <a:endParaRPr lang="en-NZ" dirty="0" smtClean="0"/>
          </a:p>
          <a:p>
            <a:endParaRPr lang="en-NZ" dirty="0" smtClean="0"/>
          </a:p>
          <a:p>
            <a:endParaRPr lang="en-US" dirty="0"/>
          </a:p>
        </p:txBody>
      </p:sp>
    </p:spTree>
    <p:extLst>
      <p:ext uri="{BB962C8B-B14F-4D97-AF65-F5344CB8AC3E}">
        <p14:creationId xmlns:p14="http://schemas.microsoft.com/office/powerpoint/2010/main" val="37718245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NZ" dirty="0" smtClean="0"/>
              <a:t>GPS Sensor Data – Cars become the sensors</a:t>
            </a:r>
            <a:endParaRPr lang="en-US" dirty="0"/>
          </a:p>
        </p:txBody>
      </p:sp>
      <p:sp>
        <p:nvSpPr>
          <p:cNvPr id="3" name="Content Placeholder 2"/>
          <p:cNvSpPr>
            <a:spLocks noGrp="1"/>
          </p:cNvSpPr>
          <p:nvPr>
            <p:ph sz="quarter" idx="10"/>
          </p:nvPr>
        </p:nvSpPr>
        <p:spPr/>
        <p:txBody>
          <a:bodyPr/>
          <a:lstStyle/>
          <a:p>
            <a:r>
              <a:rPr lang="en-NZ" sz="1400" b="1" dirty="0" smtClean="0"/>
              <a:t>Using GPS location tracking like public transport operations provides weather road trucks as sensors that interact with infrastructure to provide Traveller information to Variable Messaging signs on the highways. (Japan)</a:t>
            </a:r>
          </a:p>
          <a:p>
            <a:endParaRPr lang="en-US" dirty="0"/>
          </a:p>
        </p:txBody>
      </p:sp>
      <p:pic>
        <p:nvPicPr>
          <p:cNvPr id="4" name="Picture 3"/>
          <p:cNvPicPr>
            <a:picLocks noChangeAspect="1"/>
          </p:cNvPicPr>
          <p:nvPr/>
        </p:nvPicPr>
        <p:blipFill>
          <a:blip r:embed="rId2"/>
          <a:stretch>
            <a:fillRect/>
          </a:stretch>
        </p:blipFill>
        <p:spPr>
          <a:xfrm>
            <a:off x="267562" y="1872496"/>
            <a:ext cx="8447401" cy="3271004"/>
          </a:xfrm>
          <a:prstGeom prst="rect">
            <a:avLst/>
          </a:prstGeom>
        </p:spPr>
      </p:pic>
    </p:spTree>
    <p:extLst>
      <p:ext uri="{BB962C8B-B14F-4D97-AF65-F5344CB8AC3E}">
        <p14:creationId xmlns:p14="http://schemas.microsoft.com/office/powerpoint/2010/main" val="2237426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NZ" dirty="0" err="1" smtClean="0"/>
              <a:t>Plow</a:t>
            </a:r>
            <a:r>
              <a:rPr lang="en-NZ" dirty="0" smtClean="0"/>
              <a:t> Cams – Minnesota DoT</a:t>
            </a:r>
            <a:endParaRPr lang="en-US" dirty="0"/>
          </a:p>
        </p:txBody>
      </p:sp>
      <p:sp>
        <p:nvSpPr>
          <p:cNvPr id="3" name="Content Placeholder 2"/>
          <p:cNvSpPr>
            <a:spLocks noGrp="1"/>
          </p:cNvSpPr>
          <p:nvPr>
            <p:ph sz="quarter" idx="10"/>
          </p:nvPr>
        </p:nvSpPr>
        <p:spPr/>
        <p:txBody>
          <a:bodyPr/>
          <a:lstStyle/>
          <a:p>
            <a:r>
              <a:rPr lang="en-NZ" dirty="0" smtClean="0"/>
              <a:t>Live cameras in snow storms complimenting forecasted weather conditions – seeing is believing.</a:t>
            </a:r>
          </a:p>
          <a:p>
            <a:endParaRPr lang="en-US" dirty="0"/>
          </a:p>
        </p:txBody>
      </p:sp>
      <p:pic>
        <p:nvPicPr>
          <p:cNvPr id="5" name="Picture 4"/>
          <p:cNvPicPr>
            <a:picLocks noChangeAspect="1"/>
          </p:cNvPicPr>
          <p:nvPr/>
        </p:nvPicPr>
        <p:blipFill>
          <a:blip r:embed="rId3"/>
          <a:stretch>
            <a:fillRect/>
          </a:stretch>
        </p:blipFill>
        <p:spPr>
          <a:xfrm>
            <a:off x="332530" y="1855220"/>
            <a:ext cx="5049588" cy="3281930"/>
          </a:xfrm>
          <a:prstGeom prst="rect">
            <a:avLst/>
          </a:prstGeom>
        </p:spPr>
      </p:pic>
      <p:pic>
        <p:nvPicPr>
          <p:cNvPr id="4" name="Picture 3"/>
          <p:cNvPicPr>
            <a:picLocks noChangeAspect="1"/>
          </p:cNvPicPr>
          <p:nvPr/>
        </p:nvPicPr>
        <p:blipFill>
          <a:blip r:embed="rId4"/>
          <a:stretch>
            <a:fillRect/>
          </a:stretch>
        </p:blipFill>
        <p:spPr>
          <a:xfrm>
            <a:off x="4491263" y="1610256"/>
            <a:ext cx="4563837" cy="3378457"/>
          </a:xfrm>
          <a:prstGeom prst="rect">
            <a:avLst/>
          </a:prstGeom>
        </p:spPr>
      </p:pic>
    </p:spTree>
    <p:extLst>
      <p:ext uri="{BB962C8B-B14F-4D97-AF65-F5344CB8AC3E}">
        <p14:creationId xmlns:p14="http://schemas.microsoft.com/office/powerpoint/2010/main" val="19272560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NZ" dirty="0" smtClean="0"/>
              <a:t>Crowd Sourcing – Winter trial NZ Transport Agency</a:t>
            </a:r>
            <a:endParaRPr lang="en-US" dirty="0"/>
          </a:p>
        </p:txBody>
      </p:sp>
      <p:pic>
        <p:nvPicPr>
          <p:cNvPr id="4" name="Content Placeholder 3"/>
          <p:cNvPicPr>
            <a:picLocks noGrp="1" noChangeAspect="1"/>
          </p:cNvPicPr>
          <p:nvPr>
            <p:ph sz="quarter" idx="10"/>
          </p:nvPr>
        </p:nvPicPr>
        <p:blipFill>
          <a:blip r:embed="rId3"/>
          <a:stretch>
            <a:fillRect/>
          </a:stretch>
        </p:blipFill>
        <p:spPr>
          <a:xfrm>
            <a:off x="4244981" y="1012160"/>
            <a:ext cx="4678843" cy="3255040"/>
          </a:xfrm>
          <a:prstGeom prst="rect">
            <a:avLst/>
          </a:prstGeom>
        </p:spPr>
      </p:pic>
      <p:sp>
        <p:nvSpPr>
          <p:cNvPr id="5" name="TextBox 4"/>
          <p:cNvSpPr txBox="1"/>
          <p:nvPr/>
        </p:nvSpPr>
        <p:spPr>
          <a:xfrm>
            <a:off x="332534" y="1257300"/>
            <a:ext cx="3912447" cy="3139321"/>
          </a:xfrm>
          <a:prstGeom prst="rect">
            <a:avLst/>
          </a:prstGeom>
          <a:noFill/>
        </p:spPr>
        <p:txBody>
          <a:bodyPr wrap="square" rtlCol="0">
            <a:spAutoFit/>
          </a:bodyPr>
          <a:lstStyle/>
          <a:p>
            <a:pPr marL="285750" indent="-285750">
              <a:buFont typeface="Arial" panose="020B0604020202020204" pitchFamily="34" charset="0"/>
              <a:buChar char="•"/>
            </a:pPr>
            <a:r>
              <a:rPr lang="en-NZ" dirty="0" smtClean="0"/>
              <a:t>Trial completed in Queenstown over winter and then the next year over the South Island in conjunction with NZ Transport Agency (one-network)</a:t>
            </a:r>
          </a:p>
          <a:p>
            <a:pPr marL="285750" indent="-285750">
              <a:buFont typeface="Arial" panose="020B0604020202020204" pitchFamily="34" charset="0"/>
              <a:buChar char="•"/>
            </a:pPr>
            <a:r>
              <a:rPr lang="en-NZ" dirty="0" smtClean="0"/>
              <a:t>Regional council verifies reports</a:t>
            </a:r>
          </a:p>
          <a:p>
            <a:pPr marL="285750" indent="-285750">
              <a:buFont typeface="Arial" panose="020B0604020202020204" pitchFamily="34" charset="0"/>
              <a:buChar char="•"/>
            </a:pPr>
            <a:r>
              <a:rPr lang="en-NZ" dirty="0" smtClean="0"/>
              <a:t>Public road reporter function</a:t>
            </a:r>
          </a:p>
          <a:p>
            <a:pPr marL="285750" indent="-285750">
              <a:buFont typeface="Arial" panose="020B0604020202020204" pitchFamily="34" charset="0"/>
              <a:buChar char="•"/>
            </a:pPr>
            <a:r>
              <a:rPr lang="en-NZ" dirty="0" smtClean="0"/>
              <a:t>Conclusion - value in combining crowd sourcing with RCA website becoming a single source of truth.</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3396360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NZ" dirty="0" smtClean="0"/>
              <a:t>Crowd Sourcing – People are the answer</a:t>
            </a:r>
            <a:endParaRPr lang="en-US" dirty="0"/>
          </a:p>
        </p:txBody>
      </p:sp>
      <p:sp>
        <p:nvSpPr>
          <p:cNvPr id="3" name="Content Placeholder 2"/>
          <p:cNvSpPr>
            <a:spLocks noGrp="1"/>
          </p:cNvSpPr>
          <p:nvPr>
            <p:ph sz="quarter" idx="10"/>
          </p:nvPr>
        </p:nvSpPr>
        <p:spPr/>
        <p:txBody>
          <a:bodyPr/>
          <a:lstStyle/>
          <a:p>
            <a:pPr marL="0" indent="0">
              <a:buNone/>
            </a:pPr>
            <a:r>
              <a:rPr lang="en-NZ" i="1" dirty="0" err="1" smtClean="0"/>
              <a:t>Waze</a:t>
            </a:r>
            <a:endParaRPr lang="en-NZ" i="1" dirty="0" smtClean="0"/>
          </a:p>
          <a:p>
            <a:r>
              <a:rPr lang="en-NZ" dirty="0" smtClean="0"/>
              <a:t>Connected Citizens program </a:t>
            </a:r>
          </a:p>
          <a:p>
            <a:r>
              <a:rPr lang="en-NZ" dirty="0" smtClean="0"/>
              <a:t>Two-way exchange of data</a:t>
            </a:r>
          </a:p>
          <a:p>
            <a:r>
              <a:rPr lang="en-NZ" dirty="0" smtClean="0"/>
              <a:t>Community driven – takes away authority</a:t>
            </a:r>
          </a:p>
          <a:p>
            <a:r>
              <a:rPr lang="en-NZ" dirty="0" smtClean="0"/>
              <a:t>Gain insights into frequent locations/incidents to</a:t>
            </a:r>
          </a:p>
          <a:p>
            <a:pPr marL="0" indent="0">
              <a:buNone/>
            </a:pPr>
            <a:r>
              <a:rPr lang="en-NZ" dirty="0" smtClean="0"/>
              <a:t>      drive smarter planning.</a:t>
            </a:r>
          </a:p>
          <a:p>
            <a:r>
              <a:rPr lang="en-NZ" dirty="0" smtClean="0"/>
              <a:t>Reroutes users (using Google maps)</a:t>
            </a:r>
          </a:p>
          <a:p>
            <a:r>
              <a:rPr lang="en-NZ" dirty="0" smtClean="0"/>
              <a:t>Requires numbers of users to be effective</a:t>
            </a:r>
          </a:p>
          <a:p>
            <a:pPr marL="0" indent="0">
              <a:buNone/>
            </a:pPr>
            <a:endParaRPr lang="en-NZ" dirty="0"/>
          </a:p>
        </p:txBody>
      </p:sp>
      <p:pic>
        <p:nvPicPr>
          <p:cNvPr id="4" name="Picture 3"/>
          <p:cNvPicPr>
            <a:picLocks noChangeAspect="1"/>
          </p:cNvPicPr>
          <p:nvPr/>
        </p:nvPicPr>
        <p:blipFill>
          <a:blip r:embed="rId3"/>
          <a:stretch>
            <a:fillRect/>
          </a:stretch>
        </p:blipFill>
        <p:spPr>
          <a:xfrm>
            <a:off x="6740233" y="1043950"/>
            <a:ext cx="1909763" cy="3467080"/>
          </a:xfrm>
          <a:prstGeom prst="rect">
            <a:avLst/>
          </a:prstGeom>
        </p:spPr>
      </p:pic>
      <p:pic>
        <p:nvPicPr>
          <p:cNvPr id="5" name="Picture 4"/>
          <p:cNvPicPr>
            <a:picLocks noChangeAspect="1"/>
          </p:cNvPicPr>
          <p:nvPr/>
        </p:nvPicPr>
        <p:blipFill>
          <a:blip r:embed="rId4"/>
          <a:stretch>
            <a:fillRect/>
          </a:stretch>
        </p:blipFill>
        <p:spPr>
          <a:xfrm>
            <a:off x="5168900" y="1007100"/>
            <a:ext cx="1154112" cy="1127967"/>
          </a:xfrm>
          <a:prstGeom prst="rect">
            <a:avLst/>
          </a:prstGeom>
        </p:spPr>
      </p:pic>
    </p:spTree>
    <p:extLst>
      <p:ext uri="{BB962C8B-B14F-4D97-AF65-F5344CB8AC3E}">
        <p14:creationId xmlns:p14="http://schemas.microsoft.com/office/powerpoint/2010/main" val="34840989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NZ" sz="4000" dirty="0" smtClean="0"/>
              <a:t>What is next?</a:t>
            </a:r>
            <a:endParaRPr lang="en-NZ" sz="4000" dirty="0"/>
          </a:p>
        </p:txBody>
      </p:sp>
      <p:sp>
        <p:nvSpPr>
          <p:cNvPr id="3" name="Content Placeholder 2"/>
          <p:cNvSpPr>
            <a:spLocks noGrp="1"/>
          </p:cNvSpPr>
          <p:nvPr>
            <p:ph idx="1"/>
          </p:nvPr>
        </p:nvSpPr>
        <p:spPr/>
        <p:txBody>
          <a:bodyPr>
            <a:normAutofit lnSpcReduction="10000"/>
          </a:bodyPr>
          <a:lstStyle/>
          <a:p>
            <a:pPr marL="0" indent="0" algn="ctr">
              <a:buNone/>
            </a:pPr>
            <a:r>
              <a:rPr lang="en-NZ" sz="4000" b="1" dirty="0" smtClean="0">
                <a:solidFill>
                  <a:schemeClr val="tx2">
                    <a:lumMod val="75000"/>
                  </a:schemeClr>
                </a:solidFill>
                <a:latin typeface="Calibri" panose="020F0502020204030204" pitchFamily="34" charset="0"/>
              </a:rPr>
              <a:t>NZ Transport Agency Connected Journeys Program</a:t>
            </a:r>
          </a:p>
          <a:p>
            <a:r>
              <a:rPr lang="en-NZ" sz="4000" b="1" dirty="0" smtClean="0">
                <a:latin typeface="Calibri" panose="020F0502020204030204" pitchFamily="34" charset="0"/>
              </a:rPr>
              <a:t>Deliver </a:t>
            </a:r>
            <a:r>
              <a:rPr lang="en-NZ" sz="4000" b="1" dirty="0" err="1" smtClean="0">
                <a:latin typeface="Calibri" panose="020F0502020204030204" pitchFamily="34" charset="0"/>
              </a:rPr>
              <a:t>MaaS</a:t>
            </a:r>
            <a:endParaRPr lang="en-NZ" sz="4000" b="1" dirty="0" smtClean="0">
              <a:latin typeface="Calibri" panose="020F0502020204030204" pitchFamily="34" charset="0"/>
            </a:endParaRPr>
          </a:p>
          <a:p>
            <a:r>
              <a:rPr lang="en-NZ" sz="4000" b="1" dirty="0" smtClean="0">
                <a:latin typeface="Calibri" panose="020F0502020204030204" pitchFamily="34" charset="0"/>
              </a:rPr>
              <a:t>Innovation Hub</a:t>
            </a:r>
          </a:p>
          <a:p>
            <a:r>
              <a:rPr lang="en-NZ" sz="4000" b="1" dirty="0" smtClean="0">
                <a:latin typeface="Calibri" panose="020F0502020204030204" pitchFamily="34" charset="0"/>
              </a:rPr>
              <a:t>Digital Transport Systems</a:t>
            </a:r>
          </a:p>
          <a:p>
            <a:pPr algn="ctr"/>
            <a:endParaRPr lang="en-NZ" sz="4800" b="1" dirty="0"/>
          </a:p>
        </p:txBody>
      </p:sp>
    </p:spTree>
    <p:extLst>
      <p:ext uri="{BB962C8B-B14F-4D97-AF65-F5344CB8AC3E}">
        <p14:creationId xmlns:p14="http://schemas.microsoft.com/office/powerpoint/2010/main" val="15293284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mtClean="0"/>
              <a:t>Autonomous Vehicle Trial Christchurch</a:t>
            </a:r>
            <a:endParaRPr lang="en-US" dirty="0"/>
          </a:p>
        </p:txBody>
      </p:sp>
      <p:sp>
        <p:nvSpPr>
          <p:cNvPr id="14" name="Content Placeholder 13"/>
          <p:cNvSpPr>
            <a:spLocks noGrp="1"/>
          </p:cNvSpPr>
          <p:nvPr>
            <p:ph sz="half" idx="2"/>
          </p:nvPr>
        </p:nvSpPr>
        <p:spPr/>
        <p:txBody>
          <a:bodyPr/>
          <a:lstStyle/>
          <a:p>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930" y="983565"/>
            <a:ext cx="5335739" cy="3723702"/>
          </a:xfrm>
          <a:prstGeom prst="rect">
            <a:avLst/>
          </a:prstGeom>
        </p:spPr>
      </p:pic>
      <p:sp>
        <p:nvSpPr>
          <p:cNvPr id="15" name="Content Placeholder 14"/>
          <p:cNvSpPr>
            <a:spLocks noGrp="1"/>
          </p:cNvSpPr>
          <p:nvPr>
            <p:ph sz="half" idx="1"/>
          </p:nvPr>
        </p:nvSpPr>
        <p:spPr/>
        <p:txBody>
          <a:bodyPr/>
          <a:lstStyle/>
          <a:p>
            <a:endParaRPr lang="en-US"/>
          </a:p>
        </p:txBody>
      </p:sp>
    </p:spTree>
    <p:extLst>
      <p:ext uri="{BB962C8B-B14F-4D97-AF65-F5344CB8AC3E}">
        <p14:creationId xmlns:p14="http://schemas.microsoft.com/office/powerpoint/2010/main" val="24709565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5259"/>
            <a:ext cx="8229600" cy="4059364"/>
          </a:xfrm>
        </p:spPr>
        <p:txBody>
          <a:bodyPr/>
          <a:lstStyle/>
          <a:p>
            <a:pPr marL="0" indent="0" algn="ctr">
              <a:buNone/>
            </a:pPr>
            <a:r>
              <a:rPr lang="en-NZ" sz="3200" dirty="0" smtClean="0"/>
              <a:t>MAIN THEMES</a:t>
            </a:r>
          </a:p>
          <a:p>
            <a:endParaRPr lang="en-NZ" dirty="0"/>
          </a:p>
          <a:p>
            <a:r>
              <a:rPr lang="en-NZ" sz="3200" dirty="0" smtClean="0"/>
              <a:t>SMART </a:t>
            </a:r>
            <a:r>
              <a:rPr lang="en-NZ" sz="3200" dirty="0" smtClean="0"/>
              <a:t>CITIES</a:t>
            </a:r>
          </a:p>
          <a:p>
            <a:r>
              <a:rPr lang="en-NZ" sz="3200" dirty="0" smtClean="0"/>
              <a:t>CONNECTIVITY AND BIG DATA</a:t>
            </a:r>
          </a:p>
          <a:p>
            <a:r>
              <a:rPr lang="en-NZ" sz="3200" dirty="0" smtClean="0"/>
              <a:t>MOBILITY AS A SERVICE</a:t>
            </a:r>
          </a:p>
          <a:p>
            <a:r>
              <a:rPr lang="en-NZ" sz="3200" dirty="0" smtClean="0"/>
              <a:t>AUTOMATED AND CONNECTED VEHICLES</a:t>
            </a:r>
            <a:endParaRPr lang="en-NZ" sz="3200" dirty="0"/>
          </a:p>
        </p:txBody>
      </p:sp>
    </p:spTree>
    <p:extLst>
      <p:ext uri="{BB962C8B-B14F-4D97-AF65-F5344CB8AC3E}">
        <p14:creationId xmlns:p14="http://schemas.microsoft.com/office/powerpoint/2010/main" val="11737824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smtClean="0"/>
              <a:t>THEMES</a:t>
            </a:r>
            <a:endParaRPr lang="en-US" dirty="0"/>
          </a:p>
        </p:txBody>
      </p:sp>
      <p:sp>
        <p:nvSpPr>
          <p:cNvPr id="3" name="Content Placeholder 2"/>
          <p:cNvSpPr>
            <a:spLocks noGrp="1"/>
          </p:cNvSpPr>
          <p:nvPr>
            <p:ph idx="1"/>
          </p:nvPr>
        </p:nvSpPr>
        <p:spPr>
          <a:xfrm>
            <a:off x="457200" y="899160"/>
            <a:ext cx="8229600" cy="3695463"/>
          </a:xfrm>
        </p:spPr>
        <p:txBody>
          <a:bodyPr>
            <a:normAutofit fontScale="92500" lnSpcReduction="20000"/>
          </a:bodyPr>
          <a:lstStyle/>
          <a:p>
            <a:pPr>
              <a:buFont typeface="Arial" panose="020B0604020202020204" pitchFamily="34" charset="0"/>
              <a:buChar char="•"/>
            </a:pPr>
            <a:r>
              <a:rPr lang="en-NZ" dirty="0"/>
              <a:t>Population growth outstripping </a:t>
            </a:r>
            <a:r>
              <a:rPr lang="en-NZ" dirty="0" smtClean="0"/>
              <a:t>infrastructure</a:t>
            </a:r>
            <a:endParaRPr lang="en-NZ" dirty="0"/>
          </a:p>
          <a:p>
            <a:pPr>
              <a:buFont typeface="Arial" panose="020B0604020202020204" pitchFamily="34" charset="0"/>
              <a:buChar char="•"/>
            </a:pPr>
            <a:r>
              <a:rPr lang="en-NZ" dirty="0" smtClean="0"/>
              <a:t>Freight traffic is predicted to increase by 50% by 2030</a:t>
            </a:r>
          </a:p>
          <a:p>
            <a:pPr>
              <a:buFont typeface="Arial" panose="020B0604020202020204" pitchFamily="34" charset="0"/>
              <a:buChar char="•"/>
            </a:pPr>
            <a:r>
              <a:rPr lang="en-NZ" dirty="0" smtClean="0"/>
              <a:t>Digitalisation of societies is growing fast: intelligent mobility</a:t>
            </a:r>
          </a:p>
          <a:p>
            <a:pPr>
              <a:buFont typeface="Arial" panose="020B0604020202020204" pitchFamily="34" charset="0"/>
              <a:buChar char="•"/>
            </a:pPr>
            <a:r>
              <a:rPr lang="en-NZ" dirty="0" smtClean="0"/>
              <a:t>Sustainability</a:t>
            </a:r>
            <a:r>
              <a:rPr lang="en-NZ" dirty="0"/>
              <a:t>: current model not viable. Singapore 12% land use for roads</a:t>
            </a:r>
          </a:p>
          <a:p>
            <a:pPr>
              <a:buFont typeface="Arial" panose="020B0604020202020204" pitchFamily="34" charset="0"/>
              <a:buChar char="•"/>
            </a:pPr>
            <a:r>
              <a:rPr lang="en-NZ" dirty="0" smtClean="0"/>
              <a:t>Partnering </a:t>
            </a:r>
            <a:r>
              <a:rPr lang="en-NZ" dirty="0" smtClean="0"/>
              <a:t>and </a:t>
            </a:r>
            <a:r>
              <a:rPr lang="en-NZ" dirty="0" smtClean="0"/>
              <a:t>collaboration</a:t>
            </a:r>
            <a:endParaRPr lang="en-NZ" dirty="0"/>
          </a:p>
          <a:p>
            <a:pPr>
              <a:buFont typeface="Arial" panose="020B0604020202020204" pitchFamily="34" charset="0"/>
              <a:buChar char="•"/>
            </a:pPr>
            <a:r>
              <a:rPr lang="en-NZ" dirty="0" smtClean="0"/>
              <a:t>New players in the transport sector </a:t>
            </a:r>
            <a:r>
              <a:rPr lang="en-NZ" dirty="0" err="1" smtClean="0"/>
              <a:t>Mastercard</a:t>
            </a:r>
            <a:r>
              <a:rPr lang="en-NZ" dirty="0" smtClean="0"/>
              <a:t>, Telecoms </a:t>
            </a:r>
            <a:endParaRPr lang="en-NZ" dirty="0"/>
          </a:p>
          <a:p>
            <a:pPr>
              <a:buFont typeface="Arial" panose="020B0604020202020204" pitchFamily="34" charset="0"/>
              <a:buChar char="•"/>
            </a:pPr>
            <a:r>
              <a:rPr lang="en-NZ" dirty="0" smtClean="0"/>
              <a:t>Behaviour </a:t>
            </a:r>
            <a:r>
              <a:rPr lang="en-NZ" dirty="0"/>
              <a:t>change: Motivate &amp; Incentivise don’t </a:t>
            </a:r>
            <a:r>
              <a:rPr lang="en-NZ" dirty="0" smtClean="0"/>
              <a:t>penalise</a:t>
            </a:r>
            <a:endParaRPr lang="en-NZ" dirty="0"/>
          </a:p>
          <a:p>
            <a:pPr>
              <a:buFont typeface="Arial" panose="020B0604020202020204" pitchFamily="34" charset="0"/>
              <a:buChar char="•"/>
            </a:pPr>
            <a:r>
              <a:rPr lang="en-NZ" dirty="0" smtClean="0"/>
              <a:t>Mobility </a:t>
            </a:r>
            <a:r>
              <a:rPr lang="en-NZ" dirty="0"/>
              <a:t>as a Service – </a:t>
            </a:r>
            <a:r>
              <a:rPr lang="en-NZ" dirty="0" err="1"/>
              <a:t>MaaS</a:t>
            </a:r>
            <a:endParaRPr lang="en-NZ" dirty="0"/>
          </a:p>
          <a:p>
            <a:pPr>
              <a:buFont typeface="Arial" panose="020B0604020202020204" pitchFamily="34" charset="0"/>
              <a:buChar char="•"/>
            </a:pPr>
            <a:r>
              <a:rPr lang="en-NZ" dirty="0" smtClean="0"/>
              <a:t>Whole </a:t>
            </a:r>
            <a:r>
              <a:rPr lang="en-NZ" dirty="0"/>
              <a:t>new funding model and pricing schemes to be worked out</a:t>
            </a:r>
          </a:p>
          <a:p>
            <a:pPr>
              <a:buFont typeface="Arial" panose="020B0604020202020204" pitchFamily="34" charset="0"/>
              <a:buChar char="•"/>
            </a:pPr>
            <a:r>
              <a:rPr lang="en-NZ" dirty="0" smtClean="0"/>
              <a:t>Every </a:t>
            </a:r>
            <a:r>
              <a:rPr lang="en-NZ" dirty="0"/>
              <a:t>city/country is in the EXACT same place </a:t>
            </a:r>
            <a:r>
              <a:rPr lang="en-NZ" dirty="0" smtClean="0"/>
              <a:t>but driven by slightly different needs/visions/problems but similar technologies the enabler</a:t>
            </a:r>
            <a:endParaRPr lang="en-NZ" dirty="0"/>
          </a:p>
        </p:txBody>
      </p:sp>
    </p:spTree>
    <p:extLst>
      <p:ext uri="{BB962C8B-B14F-4D97-AF65-F5344CB8AC3E}">
        <p14:creationId xmlns:p14="http://schemas.microsoft.com/office/powerpoint/2010/main" val="32065034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Connectivity and big data – challenges in capturing, securing and connecting big data</a:t>
            </a:r>
            <a:endParaRPr lang="en-US"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5483" y="1200148"/>
            <a:ext cx="6278137" cy="3499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14015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Connectivity and big data – challenges in capturing, securing and connecting big data</a:t>
            </a:r>
            <a:endParaRPr lang="en-US"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8576" y="1200150"/>
            <a:ext cx="6746487" cy="339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879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9129" y="0"/>
            <a:ext cx="9973704" cy="5562599"/>
          </a:xfrm>
          <a:prstGeom prst="rect">
            <a:avLst/>
          </a:prstGeom>
        </p:spPr>
      </p:pic>
    </p:spTree>
    <p:extLst>
      <p:ext uri="{BB962C8B-B14F-4D97-AF65-F5344CB8AC3E}">
        <p14:creationId xmlns:p14="http://schemas.microsoft.com/office/powerpoint/2010/main" val="16313250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Connectivity and big data – challenges in capturing, securing and connecting big data</a:t>
            </a:r>
            <a:endParaRPr lang="en-US" dirty="0"/>
          </a:p>
        </p:txBody>
      </p:sp>
      <p:sp>
        <p:nvSpPr>
          <p:cNvPr id="3" name="Content Placeholder 2"/>
          <p:cNvSpPr>
            <a:spLocks noGrp="1"/>
          </p:cNvSpPr>
          <p:nvPr>
            <p:ph idx="1"/>
          </p:nvPr>
        </p:nvSpPr>
        <p:spPr/>
        <p:txBody>
          <a:bodyPr/>
          <a:lstStyle/>
          <a:p>
            <a:pPr marL="0" indent="0">
              <a:buNone/>
            </a:pPr>
            <a:r>
              <a:rPr lang="en-NZ" dirty="0" smtClean="0"/>
              <a:t>Conclusions</a:t>
            </a:r>
          </a:p>
          <a:p>
            <a:r>
              <a:rPr lang="en-NZ" dirty="0" smtClean="0"/>
              <a:t>We are only getting started on unlocking the potential of data to innovate user experience and operations</a:t>
            </a:r>
          </a:p>
          <a:p>
            <a:r>
              <a:rPr lang="en-NZ" dirty="0" smtClean="0"/>
              <a:t>Data and systems integration via open architectures will enable many new user cases</a:t>
            </a:r>
          </a:p>
          <a:p>
            <a:r>
              <a:rPr lang="en-NZ" dirty="0" smtClean="0"/>
              <a:t>Cloud based data management is a critical</a:t>
            </a:r>
          </a:p>
          <a:p>
            <a:r>
              <a:rPr lang="en-NZ" dirty="0" smtClean="0"/>
              <a:t>Building trust is critical to unlocking the </a:t>
            </a:r>
            <a:r>
              <a:rPr lang="en-NZ" dirty="0" smtClean="0"/>
              <a:t>potential</a:t>
            </a:r>
          </a:p>
          <a:p>
            <a:r>
              <a:rPr lang="en-NZ" dirty="0" smtClean="0"/>
              <a:t>Trust around the collection of data –“big brother”</a:t>
            </a:r>
            <a:endParaRPr lang="en-NZ" dirty="0"/>
          </a:p>
          <a:p>
            <a:pPr marL="0" indent="0">
              <a:buNone/>
            </a:pPr>
            <a:endParaRPr lang="en-NZ"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044" y="2653990"/>
            <a:ext cx="2664157" cy="2089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2934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smtClean="0"/>
              <a:t>Mobility as a Service</a:t>
            </a:r>
            <a:endParaRPr lang="en-US" dirty="0"/>
          </a:p>
        </p:txBody>
      </p:sp>
      <p:sp>
        <p:nvSpPr>
          <p:cNvPr id="3" name="Content Placeholder 2"/>
          <p:cNvSpPr>
            <a:spLocks noGrp="1"/>
          </p:cNvSpPr>
          <p:nvPr>
            <p:ph idx="1"/>
          </p:nvPr>
        </p:nvSpPr>
        <p:spPr/>
        <p:txBody>
          <a:bodyPr>
            <a:normAutofit fontScale="85000" lnSpcReduction="10000"/>
          </a:bodyPr>
          <a:lstStyle/>
          <a:p>
            <a:r>
              <a:rPr lang="en-NZ" dirty="0" smtClean="0"/>
              <a:t>New </a:t>
            </a:r>
            <a:r>
              <a:rPr lang="en-NZ" dirty="0"/>
              <a:t>technology-enabled transport </a:t>
            </a:r>
            <a:r>
              <a:rPr lang="en-NZ" dirty="0" smtClean="0"/>
              <a:t>services that provide choice and on demand different modes of transport. (Private and Public)</a:t>
            </a:r>
            <a:endParaRPr lang="en-NZ" dirty="0" smtClean="0"/>
          </a:p>
          <a:p>
            <a:r>
              <a:rPr lang="en-NZ" dirty="0" err="1" smtClean="0"/>
              <a:t>MaaS</a:t>
            </a:r>
            <a:r>
              <a:rPr lang="en-NZ" dirty="0" smtClean="0"/>
              <a:t> </a:t>
            </a:r>
            <a:r>
              <a:rPr lang="en-NZ" dirty="0"/>
              <a:t>has the potential to contribute to solving many of society's mobility </a:t>
            </a:r>
            <a:r>
              <a:rPr lang="en-NZ" dirty="0" smtClean="0"/>
              <a:t>problems – less cars on the road, car ownership, the need shifts from having to invest heavily in infrastructure and instead into new mobility services.</a:t>
            </a:r>
            <a:endParaRPr lang="en-NZ" dirty="0" smtClean="0"/>
          </a:p>
          <a:p>
            <a:pPr marL="0" indent="0">
              <a:buNone/>
            </a:pPr>
            <a:endParaRPr lang="en-NZ" dirty="0" smtClean="0"/>
          </a:p>
          <a:p>
            <a:pPr marL="0" indent="0">
              <a:buNone/>
            </a:pPr>
            <a:r>
              <a:rPr lang="en-NZ" dirty="0" err="1" smtClean="0"/>
              <a:t>MaaS</a:t>
            </a:r>
            <a:r>
              <a:rPr lang="en-NZ" dirty="0" smtClean="0"/>
              <a:t> relies on a change of thinking about the whole </a:t>
            </a:r>
            <a:r>
              <a:rPr lang="en-NZ" dirty="0" smtClean="0"/>
              <a:t>system:</a:t>
            </a:r>
            <a:endParaRPr lang="en-NZ" dirty="0" smtClean="0"/>
          </a:p>
          <a:p>
            <a:r>
              <a:rPr lang="en-NZ" dirty="0"/>
              <a:t>R</a:t>
            </a:r>
            <a:r>
              <a:rPr lang="en-NZ" dirty="0" smtClean="0"/>
              <a:t>egulation </a:t>
            </a:r>
            <a:r>
              <a:rPr lang="en-NZ" dirty="0"/>
              <a:t>v </a:t>
            </a:r>
            <a:r>
              <a:rPr lang="en-NZ" dirty="0" smtClean="0"/>
              <a:t>deregulation</a:t>
            </a:r>
          </a:p>
          <a:p>
            <a:r>
              <a:rPr lang="en-NZ" dirty="0"/>
              <a:t>P</a:t>
            </a:r>
            <a:r>
              <a:rPr lang="en-NZ" dirty="0" smtClean="0"/>
              <a:t>rivate </a:t>
            </a:r>
            <a:r>
              <a:rPr lang="en-NZ" dirty="0"/>
              <a:t>sector thinking and its business models v public transport </a:t>
            </a:r>
            <a:r>
              <a:rPr lang="en-NZ" dirty="0" smtClean="0"/>
              <a:t>provision</a:t>
            </a:r>
          </a:p>
          <a:p>
            <a:r>
              <a:rPr lang="en-NZ" dirty="0" err="1" smtClean="0"/>
              <a:t>MaaS</a:t>
            </a:r>
            <a:r>
              <a:rPr lang="en-NZ" dirty="0" smtClean="0"/>
              <a:t> impacts on </a:t>
            </a:r>
            <a:r>
              <a:rPr lang="en-NZ" dirty="0"/>
              <a:t>land-use </a:t>
            </a:r>
            <a:r>
              <a:rPr lang="en-NZ" dirty="0" smtClean="0"/>
              <a:t>planning</a:t>
            </a:r>
          </a:p>
          <a:p>
            <a:r>
              <a:rPr lang="en-NZ" dirty="0" smtClean="0"/>
              <a:t>Behavioural change (its about me/us/you)</a:t>
            </a:r>
            <a:endParaRPr lang="en-NZ" dirty="0"/>
          </a:p>
        </p:txBody>
      </p:sp>
    </p:spTree>
    <p:extLst>
      <p:ext uri="{BB962C8B-B14F-4D97-AF65-F5344CB8AC3E}">
        <p14:creationId xmlns:p14="http://schemas.microsoft.com/office/powerpoint/2010/main" val="25802477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NZ" dirty="0"/>
          </a:p>
        </p:txBody>
      </p:sp>
      <p:sp>
        <p:nvSpPr>
          <p:cNvPr id="3" name="Title 2"/>
          <p:cNvSpPr>
            <a:spLocks noGrp="1"/>
          </p:cNvSpPr>
          <p:nvPr>
            <p:ph type="ctrTitle"/>
          </p:nvPr>
        </p:nvSpPr>
        <p:spPr/>
        <p:txBody>
          <a:bodyPr/>
          <a:lstStyle/>
          <a:p>
            <a:endParaRPr lang="en-NZ"/>
          </a:p>
        </p:txBody>
      </p:sp>
      <p:pic>
        <p:nvPicPr>
          <p:cNvPr id="3074" name="Picture 2" descr="Image result for mobility as a serv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42" y="-49186"/>
            <a:ext cx="9231442" cy="519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1508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schemas.microsoft.com/office/2006/documentManagement/types"/>
    <ds:schemaRef ds:uri="http://schemas.microsoft.com/office/2006/metadata/properties"/>
    <ds:schemaRef ds:uri="http://purl.org/dc/terms/"/>
    <ds:schemaRef ds:uri="http://schemas.microsoft.com/sharepoint/v3/fields"/>
    <ds:schemaRef ds:uri="http://www.w3.org/XML/1998/namespace"/>
    <ds:schemaRef ds:uri="http://purl.org/dc/dcmitype/"/>
    <ds:schemaRef ds:uri="http://schemas.openxmlformats.org/package/2006/metadata/core-properties"/>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6541</TotalTime>
  <Words>1031</Words>
  <Application>Microsoft Office PowerPoint</Application>
  <PresentationFormat>On-screen Show (16:9)</PresentationFormat>
  <Paragraphs>124</Paragraphs>
  <Slides>19</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Lucida Sans</vt:lpstr>
      <vt:lpstr>Office Theme</vt:lpstr>
      <vt:lpstr>PowerPoint Presentation</vt:lpstr>
      <vt:lpstr>PowerPoint Presentation</vt:lpstr>
      <vt:lpstr>THEMES</vt:lpstr>
      <vt:lpstr>Connectivity and big data – challenges in capturing, securing and connecting big data</vt:lpstr>
      <vt:lpstr>Connectivity and big data – challenges in capturing, securing and connecting big data</vt:lpstr>
      <vt:lpstr>PowerPoint Presentation</vt:lpstr>
      <vt:lpstr>Connectivity and big data – challenges in capturing, securing and connecting big data</vt:lpstr>
      <vt:lpstr>Mobility as a Service</vt:lpstr>
      <vt:lpstr>PowerPoint Presentation</vt:lpstr>
      <vt:lpstr>MaaS Example: godenverapp.com</vt:lpstr>
      <vt:lpstr>Finland MaaS Funding example: whimapp.com</vt:lpstr>
      <vt:lpstr>Real time Optimisation of the whole system</vt:lpstr>
      <vt:lpstr>Traveller Information Themes</vt:lpstr>
      <vt:lpstr>GPS Sensor Data – Cars become the sensors</vt:lpstr>
      <vt:lpstr>Plow Cams – Minnesota DoT</vt:lpstr>
      <vt:lpstr>Crowd Sourcing – Winter trial NZ Transport Agency</vt:lpstr>
      <vt:lpstr>Crowd Sourcing – People are the answer</vt:lpstr>
      <vt:lpstr>What is next?</vt:lpstr>
      <vt:lpstr>Autonomous Vehicle Trial Christchurch</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Forrester, Tresca</cp:lastModifiedBy>
  <cp:revision>119</cp:revision>
  <cp:lastPrinted>2016-09-21T22:50:23Z</cp:lastPrinted>
  <dcterms:created xsi:type="dcterms:W3CDTF">2010-04-12T23:12:02Z</dcterms:created>
  <dcterms:modified xsi:type="dcterms:W3CDTF">2017-02-22T19:31:43Z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