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4" r:id="rId1"/>
    <p:sldMasterId id="2147483666" r:id="rId2"/>
    <p:sldMasterId id="2147483678" r:id="rId3"/>
  </p:sldMasterIdLst>
  <p:notesMasterIdLst>
    <p:notesMasterId r:id="rId23"/>
  </p:notesMasterIdLst>
  <p:handoutMasterIdLst>
    <p:handoutMasterId r:id="rId24"/>
  </p:handoutMasterIdLst>
  <p:sldIdLst>
    <p:sldId id="312" r:id="rId4"/>
    <p:sldId id="316" r:id="rId5"/>
    <p:sldId id="321" r:id="rId6"/>
    <p:sldId id="327" r:id="rId7"/>
    <p:sldId id="317" r:id="rId8"/>
    <p:sldId id="315" r:id="rId9"/>
    <p:sldId id="326" r:id="rId10"/>
    <p:sldId id="322" r:id="rId11"/>
    <p:sldId id="328" r:id="rId12"/>
    <p:sldId id="325" r:id="rId13"/>
    <p:sldId id="329" r:id="rId14"/>
    <p:sldId id="331" r:id="rId15"/>
    <p:sldId id="332" r:id="rId16"/>
    <p:sldId id="333" r:id="rId17"/>
    <p:sldId id="334" r:id="rId18"/>
    <p:sldId id="335" r:id="rId19"/>
    <p:sldId id="339" r:id="rId20"/>
    <p:sldId id="336" r:id="rId21"/>
    <p:sldId id="338" r:id="rId22"/>
  </p:sldIdLst>
  <p:sldSz cx="9144000" cy="6858000" type="screen4x3"/>
  <p:notesSz cx="6807200" cy="9939338"/>
  <p:defaultTextStyle>
    <a:defPPr>
      <a:defRPr lang="en-N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C018D2D-EB80-4BF8-B4EE-3111CB2C6AE6}">
          <p14:sldIdLst>
            <p14:sldId id="312"/>
            <p14:sldId id="316"/>
            <p14:sldId id="321"/>
            <p14:sldId id="327"/>
            <p14:sldId id="317"/>
            <p14:sldId id="315"/>
            <p14:sldId id="326"/>
            <p14:sldId id="322"/>
            <p14:sldId id="328"/>
            <p14:sldId id="325"/>
          </p14:sldIdLst>
        </p14:section>
        <p14:section name="Untitled Section" id="{CA20B40E-4A03-4901-BE61-B6EB8F4A9908}">
          <p14:sldIdLst>
            <p14:sldId id="329"/>
            <p14:sldId id="331"/>
            <p14:sldId id="332"/>
            <p14:sldId id="333"/>
            <p14:sldId id="334"/>
            <p14:sldId id="335"/>
            <p14:sldId id="339"/>
            <p14:sldId id="336"/>
            <p14:sldId id="338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31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6A"/>
    <a:srgbClr val="AFBD21"/>
    <a:srgbClr val="990033"/>
    <a:srgbClr val="FFFF66"/>
    <a:srgbClr val="008000"/>
    <a:srgbClr val="B2B2B2"/>
    <a:srgbClr val="DDDDDD"/>
    <a:srgbClr val="B4D2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7583" autoAdjust="0"/>
    <p:restoredTop sz="97512" autoAdjust="0"/>
  </p:normalViewPr>
  <p:slideViewPr>
    <p:cSldViewPr snapToObjects="1">
      <p:cViewPr>
        <p:scale>
          <a:sx n="120" d="100"/>
          <a:sy n="120" d="100"/>
        </p:scale>
        <p:origin x="-1374" y="-3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94" d="100"/>
          <a:sy n="94" d="100"/>
        </p:scale>
        <p:origin x="-3702" y="-96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787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NZ" dirty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5838" y="0"/>
            <a:ext cx="2949787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NZ" dirty="0"/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0646"/>
            <a:ext cx="2949787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NZ" dirty="0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5838" y="9440646"/>
            <a:ext cx="2949787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9559B13-25EA-47B6-8C12-D73548207112}" type="slidenum">
              <a:rPr lang="en-NZ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0682627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787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NZ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5838" y="0"/>
            <a:ext cx="2949787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NZ" dirty="0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65700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720" y="4721186"/>
            <a:ext cx="5445760" cy="447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NZ" smtClean="0"/>
              <a:t>Click to edit Master text styles</a:t>
            </a:r>
          </a:p>
          <a:p>
            <a:pPr lvl="1"/>
            <a:r>
              <a:rPr lang="en-NZ" smtClean="0"/>
              <a:t>Second level</a:t>
            </a:r>
          </a:p>
          <a:p>
            <a:pPr lvl="2"/>
            <a:r>
              <a:rPr lang="en-NZ" smtClean="0"/>
              <a:t>Third level</a:t>
            </a:r>
          </a:p>
          <a:p>
            <a:pPr lvl="3"/>
            <a:r>
              <a:rPr lang="en-NZ" smtClean="0"/>
              <a:t>Fourth level</a:t>
            </a:r>
          </a:p>
          <a:p>
            <a:pPr lvl="4"/>
            <a:r>
              <a:rPr lang="en-NZ" smtClean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0646"/>
            <a:ext cx="2949787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NZ" dirty="0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5838" y="9440646"/>
            <a:ext cx="2949787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73F38DA-D9B9-444B-8A94-B70B1C82E56F}" type="slidenum">
              <a:rPr lang="en-NZ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87550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570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3B4FD-0AC6-46A8-82DA-C0A6C035118B}" type="slidenum">
              <a:rPr lang="en-NZ" smtClean="0">
                <a:solidFill>
                  <a:prstClr val="black"/>
                </a:solidFill>
              </a:rPr>
              <a:pPr/>
              <a:t>11</a:t>
            </a:fld>
            <a:endParaRPr lang="en-N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95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570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3B4FD-0AC6-46A8-82DA-C0A6C035118B}" type="slidenum">
              <a:rPr lang="en-NZ" smtClean="0">
                <a:solidFill>
                  <a:prstClr val="black"/>
                </a:solidFill>
              </a:rPr>
              <a:pPr/>
              <a:t>13</a:t>
            </a:fld>
            <a:endParaRPr lang="en-N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168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F38DA-D9B9-444B-8A94-B70B1C82E56F}" type="slidenum">
              <a:rPr lang="en-NZ" smtClean="0"/>
              <a:pPr/>
              <a:t>17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343761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570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3B4FD-0AC6-46A8-82DA-C0A6C035118B}" type="slidenum">
              <a:rPr lang="en-NZ" smtClean="0"/>
              <a:t>19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865560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9" name="AutoShape 25"/>
          <p:cNvSpPr>
            <a:spLocks noChangeArrowheads="1"/>
          </p:cNvSpPr>
          <p:nvPr userDrawn="1"/>
        </p:nvSpPr>
        <p:spPr bwMode="auto">
          <a:xfrm>
            <a:off x="277813" y="228601"/>
            <a:ext cx="8637587" cy="1547813"/>
          </a:xfrm>
          <a:prstGeom prst="roundRect">
            <a:avLst>
              <a:gd name="adj" fmla="val 16667"/>
            </a:avLst>
          </a:prstGeom>
          <a:solidFill>
            <a:srgbClr val="00456A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28601"/>
            <a:ext cx="8153400" cy="1547813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pic>
        <p:nvPicPr>
          <p:cNvPr id="26637" name="Picture 7" descr="Inside page"/>
          <p:cNvPicPr>
            <a:picLocks noChangeAspect="1" noChangeArrowheads="1"/>
          </p:cNvPicPr>
          <p:nvPr userDrawn="1"/>
        </p:nvPicPr>
        <p:blipFill>
          <a:blip r:embed="rId2" cstate="print"/>
          <a:srcRect t="85023" b="2208"/>
          <a:stretch>
            <a:fillRect/>
          </a:stretch>
        </p:blipFill>
        <p:spPr bwMode="auto">
          <a:xfrm>
            <a:off x="0" y="5715001"/>
            <a:ext cx="9144000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8" name="Line 14"/>
          <p:cNvSpPr>
            <a:spLocks noChangeShapeType="1"/>
          </p:cNvSpPr>
          <p:nvPr userDrawn="1"/>
        </p:nvSpPr>
        <p:spPr bwMode="auto">
          <a:xfrm>
            <a:off x="273051" y="5715000"/>
            <a:ext cx="8637588" cy="0"/>
          </a:xfrm>
          <a:prstGeom prst="line">
            <a:avLst/>
          </a:prstGeom>
          <a:noFill/>
          <a:ln w="50800">
            <a:solidFill>
              <a:srgbClr val="AFBD2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N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2F56972-0EF6-4BE3-9A4E-68108734A864}" type="slidenum">
              <a:rPr lang="en-NZ"/>
              <a:pPr/>
              <a:t>‹#›</a:t>
            </a:fld>
            <a:endParaRPr lang="en-N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91265" y="228601"/>
            <a:ext cx="1843087" cy="55959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2" y="228601"/>
            <a:ext cx="5376863" cy="55959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536559A-371C-436D-825F-17A16D0269F8}" type="slidenum">
              <a:rPr lang="en-NZ"/>
              <a:pPr/>
              <a:t>‹#›</a:t>
            </a:fld>
            <a:endParaRPr lang="en-NZ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0888-6FEA-4F88-A6FA-21DBDBDE26DF}" type="datetimeFigureOut">
              <a:rPr lang="en-NZ" smtClean="0">
                <a:solidFill>
                  <a:prstClr val="white">
                    <a:shade val="50000"/>
                  </a:prstClr>
                </a:solidFill>
              </a:rPr>
              <a:pPr/>
              <a:t>21/02/2017</a:t>
            </a:fld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A7B19-7C54-4BA0-BB22-17E4351F33D8}" type="slidenum">
              <a:rPr lang="en-NZ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72562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0888-6FEA-4F88-A6FA-21DBDBDE26DF}" type="datetimeFigureOut">
              <a:rPr lang="en-NZ" smtClean="0">
                <a:solidFill>
                  <a:prstClr val="white">
                    <a:shade val="50000"/>
                  </a:prstClr>
                </a:solidFill>
              </a:rPr>
              <a:pPr/>
              <a:t>21/02/2017</a:t>
            </a:fld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A7B19-7C54-4BA0-BB22-17E4351F33D8}" type="slidenum">
              <a:rPr lang="en-NZ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164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7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0888-6FEA-4F88-A6FA-21DBDBDE26DF}" type="datetimeFigureOut">
              <a:rPr lang="en-NZ" smtClean="0">
                <a:solidFill>
                  <a:prstClr val="white">
                    <a:shade val="50000"/>
                  </a:prstClr>
                </a:solidFill>
              </a:rPr>
              <a:pPr/>
              <a:t>21/02/2017</a:t>
            </a:fld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6"/>
            <a:ext cx="762000" cy="365125"/>
          </a:xfrm>
        </p:spPr>
        <p:txBody>
          <a:bodyPr/>
          <a:lstStyle/>
          <a:p>
            <a:fld id="{8C0A7B19-7C54-4BA0-BB22-17E4351F33D8}" type="slidenum">
              <a:rPr lang="en-NZ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556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0888-6FEA-4F88-A6FA-21DBDBDE26DF}" type="datetimeFigureOut">
              <a:rPr lang="en-NZ" smtClean="0">
                <a:solidFill>
                  <a:prstClr val="white">
                    <a:shade val="50000"/>
                  </a:prstClr>
                </a:solidFill>
              </a:rPr>
              <a:pPr/>
              <a:t>21/02/2017</a:t>
            </a:fld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A7B19-7C54-4BA0-BB22-17E4351F33D8}" type="slidenum">
              <a:rPr lang="en-NZ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119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1" y="2362201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362201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0888-6FEA-4F88-A6FA-21DBDBDE26DF}" type="datetimeFigureOut">
              <a:rPr lang="en-NZ" smtClean="0">
                <a:solidFill>
                  <a:prstClr val="white">
                    <a:shade val="50000"/>
                  </a:prstClr>
                </a:solidFill>
              </a:rPr>
              <a:pPr/>
              <a:t>21/02/2017</a:t>
            </a:fld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A7B19-7C54-4BA0-BB22-17E4351F33D8}" type="slidenum">
              <a:rPr lang="en-NZ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021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0888-6FEA-4F88-A6FA-21DBDBDE26DF}" type="datetimeFigureOut">
              <a:rPr lang="en-NZ" smtClean="0">
                <a:solidFill>
                  <a:prstClr val="white">
                    <a:shade val="50000"/>
                  </a:prstClr>
                </a:solidFill>
              </a:rPr>
              <a:pPr/>
              <a:t>21/02/2017</a:t>
            </a:fld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A7B19-7C54-4BA0-BB22-17E4351F33D8}" type="slidenum">
              <a:rPr lang="en-NZ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245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0888-6FEA-4F88-A6FA-21DBDBDE26DF}" type="datetimeFigureOut">
              <a:rPr lang="en-NZ" smtClean="0">
                <a:solidFill>
                  <a:prstClr val="white">
                    <a:shade val="50000"/>
                  </a:prstClr>
                </a:solidFill>
              </a:rPr>
              <a:pPr/>
              <a:t>21/02/2017</a:t>
            </a:fld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A7B19-7C54-4BA0-BB22-17E4351F33D8}" type="slidenum">
              <a:rPr lang="en-NZ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9749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1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0888-6FEA-4F88-A6FA-21DBDBDE26DF}" type="datetimeFigureOut">
              <a:rPr lang="en-NZ" smtClean="0">
                <a:solidFill>
                  <a:prstClr val="white">
                    <a:shade val="50000"/>
                  </a:prstClr>
                </a:solidFill>
              </a:rPr>
              <a:pPr/>
              <a:t>21/02/2017</a:t>
            </a:fld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A7B19-7C54-4BA0-BB22-17E4351F33D8}" type="slidenum">
              <a:rPr lang="en-NZ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208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8ADD5B9-6158-48E4-ADA5-639E3A915DF8}" type="slidenum">
              <a:rPr lang="en-NZ"/>
              <a:pPr/>
              <a:t>‹#›</a:t>
            </a:fld>
            <a:endParaRPr lang="en-NZ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0888-6FEA-4F88-A6FA-21DBDBDE26DF}" type="datetimeFigureOut">
              <a:rPr lang="en-NZ" smtClean="0">
                <a:solidFill>
                  <a:prstClr val="white">
                    <a:shade val="50000"/>
                  </a:prstClr>
                </a:solidFill>
              </a:rPr>
              <a:pPr/>
              <a:t>21/02/2017</a:t>
            </a:fld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A7B19-7C54-4BA0-BB22-17E4351F33D8}" type="slidenum">
              <a:rPr lang="en-NZ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847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0888-6FEA-4F88-A6FA-21DBDBDE26DF}" type="datetimeFigureOut">
              <a:rPr lang="en-NZ" smtClean="0">
                <a:solidFill>
                  <a:prstClr val="white">
                    <a:shade val="50000"/>
                  </a:prstClr>
                </a:solidFill>
              </a:rPr>
              <a:pPr/>
              <a:t>21/02/2017</a:t>
            </a:fld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A7B19-7C54-4BA0-BB22-17E4351F33D8}" type="slidenum">
              <a:rPr lang="en-NZ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2326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0888-6FEA-4F88-A6FA-21DBDBDE26DF}" type="datetimeFigureOut">
              <a:rPr lang="en-NZ" smtClean="0">
                <a:solidFill>
                  <a:prstClr val="white">
                    <a:shade val="50000"/>
                  </a:prstClr>
                </a:solidFill>
              </a:rPr>
              <a:pPr/>
              <a:t>21/02/2017</a:t>
            </a:fld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A7B19-7C54-4BA0-BB22-17E4351F33D8}" type="slidenum">
              <a:rPr lang="en-NZ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950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0888-6FEA-4F88-A6FA-21DBDBDE26DF}" type="datetimeFigureOut">
              <a:rPr lang="en-NZ" smtClean="0">
                <a:solidFill>
                  <a:prstClr val="white">
                    <a:shade val="50000"/>
                  </a:prstClr>
                </a:solidFill>
              </a:rPr>
              <a:pPr/>
              <a:t>21/02/2017</a:t>
            </a:fld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A7B19-7C54-4BA0-BB22-17E4351F33D8}" type="slidenum">
              <a:rPr lang="en-NZ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801206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0888-6FEA-4F88-A6FA-21DBDBDE26DF}" type="datetimeFigureOut">
              <a:rPr lang="en-NZ" smtClean="0">
                <a:solidFill>
                  <a:prstClr val="white">
                    <a:shade val="50000"/>
                  </a:prstClr>
                </a:solidFill>
              </a:rPr>
              <a:pPr/>
              <a:t>21/02/2017</a:t>
            </a:fld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A7B19-7C54-4BA0-BB22-17E4351F33D8}" type="slidenum">
              <a:rPr lang="en-NZ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9305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7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0888-6FEA-4F88-A6FA-21DBDBDE26DF}" type="datetimeFigureOut">
              <a:rPr lang="en-NZ" smtClean="0">
                <a:solidFill>
                  <a:prstClr val="white">
                    <a:shade val="50000"/>
                  </a:prstClr>
                </a:solidFill>
              </a:rPr>
              <a:pPr/>
              <a:t>21/02/2017</a:t>
            </a:fld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6"/>
            <a:ext cx="762000" cy="365125"/>
          </a:xfrm>
        </p:spPr>
        <p:txBody>
          <a:bodyPr/>
          <a:lstStyle/>
          <a:p>
            <a:fld id="{8C0A7B19-7C54-4BA0-BB22-17E4351F33D8}" type="slidenum">
              <a:rPr lang="en-NZ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524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0888-6FEA-4F88-A6FA-21DBDBDE26DF}" type="datetimeFigureOut">
              <a:rPr lang="en-NZ" smtClean="0">
                <a:solidFill>
                  <a:prstClr val="white">
                    <a:shade val="50000"/>
                  </a:prstClr>
                </a:solidFill>
              </a:rPr>
              <a:pPr/>
              <a:t>21/02/2017</a:t>
            </a:fld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A7B19-7C54-4BA0-BB22-17E4351F33D8}" type="slidenum">
              <a:rPr lang="en-NZ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1318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1" y="2362201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362201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0888-6FEA-4F88-A6FA-21DBDBDE26DF}" type="datetimeFigureOut">
              <a:rPr lang="en-NZ" smtClean="0">
                <a:solidFill>
                  <a:prstClr val="white">
                    <a:shade val="50000"/>
                  </a:prstClr>
                </a:solidFill>
              </a:rPr>
              <a:pPr/>
              <a:t>21/02/2017</a:t>
            </a:fld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A7B19-7C54-4BA0-BB22-17E4351F33D8}" type="slidenum">
              <a:rPr lang="en-NZ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4757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0888-6FEA-4F88-A6FA-21DBDBDE26DF}" type="datetimeFigureOut">
              <a:rPr lang="en-NZ" smtClean="0">
                <a:solidFill>
                  <a:prstClr val="white">
                    <a:shade val="50000"/>
                  </a:prstClr>
                </a:solidFill>
              </a:rPr>
              <a:pPr/>
              <a:t>21/02/2017</a:t>
            </a:fld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A7B19-7C54-4BA0-BB22-17E4351F33D8}" type="slidenum">
              <a:rPr lang="en-NZ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1646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0888-6FEA-4F88-A6FA-21DBDBDE26DF}" type="datetimeFigureOut">
              <a:rPr lang="en-NZ" smtClean="0">
                <a:solidFill>
                  <a:prstClr val="white">
                    <a:shade val="50000"/>
                  </a:prstClr>
                </a:solidFill>
              </a:rPr>
              <a:pPr/>
              <a:t>21/02/2017</a:t>
            </a:fld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A7B19-7C54-4BA0-BB22-17E4351F33D8}" type="slidenum">
              <a:rPr lang="en-NZ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404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D366D85-9931-4463-951F-C33A573192C0}" type="slidenum">
              <a:rPr lang="en-NZ"/>
              <a:pPr/>
              <a:t>‹#›</a:t>
            </a:fld>
            <a:endParaRPr lang="en-NZ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1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0888-6FEA-4F88-A6FA-21DBDBDE26DF}" type="datetimeFigureOut">
              <a:rPr lang="en-NZ" smtClean="0">
                <a:solidFill>
                  <a:prstClr val="white">
                    <a:shade val="50000"/>
                  </a:prstClr>
                </a:solidFill>
              </a:rPr>
              <a:pPr/>
              <a:t>21/02/2017</a:t>
            </a:fld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A7B19-7C54-4BA0-BB22-17E4351F33D8}" type="slidenum">
              <a:rPr lang="en-NZ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1959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0888-6FEA-4F88-A6FA-21DBDBDE26DF}" type="datetimeFigureOut">
              <a:rPr lang="en-NZ" smtClean="0">
                <a:solidFill>
                  <a:prstClr val="white">
                    <a:shade val="50000"/>
                  </a:prstClr>
                </a:solidFill>
              </a:rPr>
              <a:pPr/>
              <a:t>21/02/2017</a:t>
            </a:fld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A7B19-7C54-4BA0-BB22-17E4351F33D8}" type="slidenum">
              <a:rPr lang="en-NZ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5378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0888-6FEA-4F88-A6FA-21DBDBDE26DF}" type="datetimeFigureOut">
              <a:rPr lang="en-NZ" smtClean="0">
                <a:solidFill>
                  <a:prstClr val="white">
                    <a:shade val="50000"/>
                  </a:prstClr>
                </a:solidFill>
              </a:rPr>
              <a:pPr/>
              <a:t>21/02/2017</a:t>
            </a:fld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A7B19-7C54-4BA0-BB22-17E4351F33D8}" type="slidenum">
              <a:rPr lang="en-NZ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796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0888-6FEA-4F88-A6FA-21DBDBDE26DF}" type="datetimeFigureOut">
              <a:rPr lang="en-NZ" smtClean="0">
                <a:solidFill>
                  <a:prstClr val="white">
                    <a:shade val="50000"/>
                  </a:prstClr>
                </a:solidFill>
              </a:rPr>
              <a:pPr/>
              <a:t>21/02/2017</a:t>
            </a:fld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A7B19-7C54-4BA0-BB22-17E4351F33D8}" type="slidenum">
              <a:rPr lang="en-NZ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NZ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120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2" y="1676401"/>
            <a:ext cx="3609975" cy="4148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24377" y="1676401"/>
            <a:ext cx="3609975" cy="4148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F85E815-2F78-4EDC-82ED-72F2AE46173B}" type="slidenum">
              <a:rPr lang="en-NZ"/>
              <a:pPr/>
              <a:t>‹#›</a:t>
            </a:fld>
            <a:endParaRPr lang="en-N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1DBF57-6C0B-476B-8730-1F9E9BF61303}" type="slidenum">
              <a:rPr lang="en-NZ"/>
              <a:pPr/>
              <a:t>‹#›</a:t>
            </a:fld>
            <a:endParaRPr lang="en-N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BBB74DD-567B-44D4-B6C0-D04DE96724EE}" type="slidenum">
              <a:rPr lang="en-NZ"/>
              <a:pPr/>
              <a:t>‹#›</a:t>
            </a:fld>
            <a:endParaRPr lang="en-N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2A6B30B-8582-41B1-81C1-EBA14CA419DA}" type="slidenum">
              <a:rPr lang="en-NZ"/>
              <a:pPr/>
              <a:t>‹#›</a:t>
            </a:fld>
            <a:endParaRPr lang="en-N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9B7A2AA-5E39-4DCA-AE78-D598BE91C8DD}" type="slidenum">
              <a:rPr lang="en-NZ"/>
              <a:pPr/>
              <a:t>‹#›</a:t>
            </a:fld>
            <a:endParaRPr lang="en-N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NZ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9968452-3F2A-4D87-BBDC-B309F625C35F}" type="slidenum">
              <a:rPr lang="en-NZ"/>
              <a:pPr/>
              <a:t>‹#›</a:t>
            </a:fld>
            <a:endParaRPr lang="en-N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00" name="AutoShape 24"/>
          <p:cNvSpPr>
            <a:spLocks noChangeArrowheads="1"/>
          </p:cNvSpPr>
          <p:nvPr/>
        </p:nvSpPr>
        <p:spPr bwMode="auto">
          <a:xfrm>
            <a:off x="255589" y="228600"/>
            <a:ext cx="8637587" cy="1150938"/>
          </a:xfrm>
          <a:prstGeom prst="roundRect">
            <a:avLst>
              <a:gd name="adj" fmla="val 16667"/>
            </a:avLst>
          </a:prstGeom>
          <a:solidFill>
            <a:srgbClr val="00456A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1" y="1676401"/>
            <a:ext cx="7372351" cy="414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smtClean="0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59575" y="6524626"/>
            <a:ext cx="213360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fld id="{7999498F-28B6-41B9-8A2D-E07B1D016B20}" type="slidenum">
              <a:rPr lang="en-NZ"/>
              <a:pPr/>
              <a:t>‹#›</a:t>
            </a:fld>
            <a:endParaRPr lang="en-NZ" dirty="0"/>
          </a:p>
        </p:txBody>
      </p:sp>
      <p:pic>
        <p:nvPicPr>
          <p:cNvPr id="24587" name="Picture 7" descr="Inside page"/>
          <p:cNvPicPr>
            <a:picLocks noChangeAspect="1" noChangeArrowheads="1"/>
          </p:cNvPicPr>
          <p:nvPr/>
        </p:nvPicPr>
        <p:blipFill>
          <a:blip r:embed="rId13" cstate="print"/>
          <a:srcRect t="85023" b="2208"/>
          <a:stretch>
            <a:fillRect/>
          </a:stretch>
        </p:blipFill>
        <p:spPr bwMode="auto">
          <a:xfrm>
            <a:off x="0" y="5824539"/>
            <a:ext cx="9144000" cy="88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8" name="Line 12"/>
          <p:cNvSpPr>
            <a:spLocks noChangeShapeType="1"/>
          </p:cNvSpPr>
          <p:nvPr/>
        </p:nvSpPr>
        <p:spPr bwMode="auto">
          <a:xfrm>
            <a:off x="273051" y="5824538"/>
            <a:ext cx="8637588" cy="0"/>
          </a:xfrm>
          <a:prstGeom prst="line">
            <a:avLst/>
          </a:prstGeom>
          <a:noFill/>
          <a:ln w="50800">
            <a:solidFill>
              <a:srgbClr val="AFBD2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NZ" dirty="0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1" y="228600"/>
            <a:ext cx="737235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NZ" smtClean="0"/>
          </a:p>
        </p:txBody>
      </p:sp>
      <p:sp>
        <p:nvSpPr>
          <p:cNvPr id="24601" name="Rectangle 25"/>
          <p:cNvSpPr>
            <a:spLocks noChangeArrowheads="1"/>
          </p:cNvSpPr>
          <p:nvPr/>
        </p:nvSpPr>
        <p:spPr bwMode="auto">
          <a:xfrm>
            <a:off x="6729413" y="5943601"/>
            <a:ext cx="213360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/>
            <a:fld id="{A03C69E3-2C09-47AF-9415-209E3EF240EE}" type="slidenum">
              <a:rPr lang="en-US" sz="1100">
                <a:solidFill>
                  <a:srgbClr val="00456A"/>
                </a:solidFill>
                <a:latin typeface="Verdana" pitchFamily="34" charset="0"/>
              </a:rPr>
              <a:pPr algn="r"/>
              <a:t>‹#›</a:t>
            </a:fld>
            <a:endParaRPr lang="en-NZ" sz="1100" dirty="0">
              <a:solidFill>
                <a:srgbClr val="00456A"/>
              </a:solidFill>
              <a:latin typeface="Verdan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30000"/>
        </a:spcAft>
        <a:buClr>
          <a:schemeClr val="folHlink"/>
        </a:buClr>
        <a:buFont typeface="Times" pitchFamily="18" charset="0"/>
        <a:buChar char="•"/>
        <a:defRPr sz="2800">
          <a:solidFill>
            <a:srgbClr val="00456A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0"/>
        </a:spcBef>
        <a:spcAft>
          <a:spcPct val="30000"/>
        </a:spcAft>
        <a:buClr>
          <a:schemeClr val="folHlink"/>
        </a:buClr>
        <a:buFont typeface="Times" pitchFamily="18" charset="0"/>
        <a:buChar char="•"/>
        <a:defRPr sz="2400">
          <a:solidFill>
            <a:srgbClr val="00456A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Times" pitchFamily="18" charset="0"/>
        <a:buChar char="•"/>
        <a:defRPr sz="2400">
          <a:solidFill>
            <a:srgbClr val="00456A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Times" pitchFamily="18" charset="0"/>
        <a:buChar char="•"/>
        <a:defRPr sz="2000">
          <a:solidFill>
            <a:srgbClr val="00456A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Times" pitchFamily="18" charset="0"/>
        <a:buChar char="•"/>
        <a:defRPr sz="2000">
          <a:solidFill>
            <a:srgbClr val="00456A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Times" pitchFamily="18" charset="0"/>
        <a:buChar char="•"/>
        <a:defRPr sz="2000">
          <a:solidFill>
            <a:srgbClr val="00456A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Times" pitchFamily="18" charset="0"/>
        <a:buChar char="•"/>
        <a:defRPr sz="2000">
          <a:solidFill>
            <a:srgbClr val="00456A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Times" pitchFamily="18" charset="0"/>
        <a:buChar char="•"/>
        <a:defRPr sz="2000">
          <a:solidFill>
            <a:srgbClr val="00456A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Times" pitchFamily="18" charset="0"/>
        <a:buChar char="•"/>
        <a:defRPr sz="2000">
          <a:solidFill>
            <a:srgbClr val="00456A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2FF0888-6FEA-4F88-A6FA-21DBDBDE26DF}" type="datetimeFigureOut">
              <a:rPr lang="en-NZ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21/02/2017</a:t>
            </a:fld>
            <a:endParaRPr lang="en-NZ" dirty="0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NZ" dirty="0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C0A7B19-7C54-4BA0-BB22-17E4351F33D8}" type="slidenum">
              <a:rPr lang="en-NZ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NZ" dirty="0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4988555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2FF0888-6FEA-4F88-A6FA-21DBDBDE26DF}" type="datetimeFigureOut">
              <a:rPr lang="en-NZ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21/02/2017</a:t>
            </a:fld>
            <a:endParaRPr lang="en-NZ" dirty="0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NZ" dirty="0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C0A7B19-7C54-4BA0-BB22-17E4351F33D8}" type="slidenum">
              <a:rPr lang="en-NZ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NZ" dirty="0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6726778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1" y="332656"/>
            <a:ext cx="7372351" cy="896144"/>
          </a:xfrm>
        </p:spPr>
        <p:txBody>
          <a:bodyPr/>
          <a:lstStyle/>
          <a:p>
            <a:r>
              <a:rPr lang="en-NZ" dirty="0" smtClean="0"/>
              <a:t>WTOC</a:t>
            </a:r>
            <a:endParaRPr lang="en-NZ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4050" y="1438889"/>
            <a:ext cx="3889127" cy="2231895"/>
          </a:xfrm>
        </p:spPr>
        <p:txBody>
          <a:bodyPr/>
          <a:lstStyle/>
          <a:p>
            <a:r>
              <a:rPr lang="en-NZ" sz="2000" dirty="0" smtClean="0"/>
              <a:t>WTOC (Signals) </a:t>
            </a:r>
          </a:p>
          <a:p>
            <a:r>
              <a:rPr lang="en-NZ" sz="2000" dirty="0" smtClean="0"/>
              <a:t>5 SCATS Operators</a:t>
            </a:r>
          </a:p>
          <a:p>
            <a:r>
              <a:rPr lang="en-NZ" sz="2000" dirty="0" smtClean="0"/>
              <a:t>Monitoring 6am-8pm</a:t>
            </a:r>
          </a:p>
          <a:p>
            <a:r>
              <a:rPr lang="en-NZ" sz="2000" dirty="0" smtClean="0"/>
              <a:t>7 days a week</a:t>
            </a:r>
          </a:p>
          <a:p>
            <a:r>
              <a:rPr lang="en-NZ" sz="2000" dirty="0"/>
              <a:t>SCATS version 6.9.3</a:t>
            </a:r>
          </a:p>
          <a:p>
            <a:endParaRPr lang="en-NZ" sz="2000" dirty="0" smtClean="0"/>
          </a:p>
          <a:p>
            <a:pPr marL="0" indent="0">
              <a:buNone/>
            </a:pPr>
            <a:endParaRPr lang="en-NZ" sz="20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5E815-2F78-4EDC-82ED-72F2AE46173B}" type="slidenum">
              <a:rPr lang="en-NZ" smtClean="0"/>
              <a:pPr/>
              <a:t>1</a:t>
            </a:fld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AU" dirty="0" smtClean="0"/>
              <a:t>Pic of area </a:t>
            </a:r>
            <a:endParaRPr lang="en-AU" dirty="0"/>
          </a:p>
        </p:txBody>
      </p:sp>
      <p:sp>
        <p:nvSpPr>
          <p:cNvPr id="9" name="Content Placeholder 3"/>
          <p:cNvSpPr txBox="1">
            <a:spLocks/>
          </p:cNvSpPr>
          <p:nvPr/>
        </p:nvSpPr>
        <p:spPr bwMode="auto">
          <a:xfrm>
            <a:off x="482848" y="3789041"/>
            <a:ext cx="8265616" cy="19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chemeClr val="folHlink"/>
              </a:buClr>
              <a:buFont typeface="Times" pitchFamily="18" charset="0"/>
              <a:buChar char="•"/>
              <a:defRPr sz="2800">
                <a:solidFill>
                  <a:srgbClr val="0045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chemeClr val="folHlink"/>
              </a:buClr>
              <a:buFont typeface="Times" pitchFamily="18" charset="0"/>
              <a:buChar char="•"/>
              <a:defRPr sz="2400">
                <a:solidFill>
                  <a:srgbClr val="00456A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Times" pitchFamily="18" charset="0"/>
              <a:buChar char="•"/>
              <a:defRPr sz="2000">
                <a:solidFill>
                  <a:srgbClr val="00456A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Times" pitchFamily="18" charset="0"/>
              <a:buChar char="•"/>
              <a:defRPr sz="1800">
                <a:solidFill>
                  <a:srgbClr val="00456A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Times" pitchFamily="18" charset="0"/>
              <a:buChar char="•"/>
              <a:defRPr sz="1800">
                <a:solidFill>
                  <a:srgbClr val="00456A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Times" pitchFamily="18" charset="0"/>
              <a:buChar char="•"/>
              <a:defRPr sz="1800">
                <a:solidFill>
                  <a:srgbClr val="00456A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Times" pitchFamily="18" charset="0"/>
              <a:buChar char="•"/>
              <a:defRPr sz="1800">
                <a:solidFill>
                  <a:srgbClr val="00456A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Times" pitchFamily="18" charset="0"/>
              <a:buChar char="•"/>
              <a:defRPr sz="1800">
                <a:solidFill>
                  <a:srgbClr val="00456A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Times" pitchFamily="18" charset="0"/>
              <a:buChar char="•"/>
              <a:defRPr sz="1800">
                <a:solidFill>
                  <a:srgbClr val="00456A"/>
                </a:solidFill>
                <a:latin typeface="+mn-lt"/>
              </a:defRPr>
            </a:lvl9pPr>
          </a:lstStyle>
          <a:p>
            <a:r>
              <a:rPr lang="en-NZ" sz="2000" kern="0" dirty="0" smtClean="0"/>
              <a:t>Currently look after 98 intersections on our SCATS server but monitor more on other councils servers as well. </a:t>
            </a:r>
          </a:p>
          <a:p>
            <a:r>
              <a:rPr lang="en-NZ" sz="2000" dirty="0" smtClean="0"/>
              <a:t>Partnered </a:t>
            </a:r>
            <a:r>
              <a:rPr lang="en-NZ" sz="2000" dirty="0"/>
              <a:t>with local councils to undertake operation of all signals under ‘one </a:t>
            </a:r>
            <a:r>
              <a:rPr lang="en-NZ" sz="2000" dirty="0" smtClean="0"/>
              <a:t>network’ and </a:t>
            </a:r>
            <a:r>
              <a:rPr lang="en-NZ" sz="2000" dirty="0"/>
              <a:t>for NZTA maintenance and renewals.</a:t>
            </a:r>
          </a:p>
          <a:p>
            <a:endParaRPr lang="en-NZ" sz="2000" kern="0" dirty="0" smtClean="0"/>
          </a:p>
        </p:txBody>
      </p:sp>
      <p:pic>
        <p:nvPicPr>
          <p:cNvPr id="2050" name="Picture 2" descr="G:\Dan\WTOC WP_0000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48" y="1438889"/>
            <a:ext cx="3675907" cy="223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08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Future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676401"/>
            <a:ext cx="7914456" cy="4148138"/>
          </a:xfrm>
        </p:spPr>
        <p:txBody>
          <a:bodyPr/>
          <a:lstStyle/>
          <a:p>
            <a:r>
              <a:rPr lang="en-AU" dirty="0" smtClean="0"/>
              <a:t>Ramp signals maybe </a:t>
            </a:r>
          </a:p>
          <a:p>
            <a:r>
              <a:rPr lang="en-AU" dirty="0" smtClean="0"/>
              <a:t>Ongoing support of local councils </a:t>
            </a:r>
          </a:p>
          <a:p>
            <a:r>
              <a:rPr lang="en-AU" dirty="0" smtClean="0"/>
              <a:t>Continued emphasise on the one network approach.  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5E815-2F78-4EDC-82ED-72F2AE46173B}" type="slidenum">
              <a:rPr lang="en-NZ" smtClean="0"/>
              <a:pPr/>
              <a:t>10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32483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1371600"/>
            <a:ext cx="8640960" cy="1828800"/>
          </a:xfrm>
        </p:spPr>
        <p:txBody>
          <a:bodyPr>
            <a:normAutofit/>
          </a:bodyPr>
          <a:lstStyle/>
          <a:p>
            <a:r>
              <a:rPr lang="en-NZ" sz="4000" dirty="0" smtClean="0"/>
              <a:t>Wellington City Council traffic operations </a:t>
            </a:r>
            <a:br>
              <a:rPr lang="en-NZ" sz="4000" dirty="0" smtClean="0"/>
            </a:br>
            <a:r>
              <a:rPr lang="en-NZ" sz="4000" dirty="0" smtClean="0"/>
              <a:t>Update</a:t>
            </a:r>
            <a:endParaRPr lang="en-NZ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261" y="3789040"/>
            <a:ext cx="6400800" cy="1752600"/>
          </a:xfrm>
        </p:spPr>
        <p:txBody>
          <a:bodyPr/>
          <a:lstStyle/>
          <a:p>
            <a:r>
              <a:rPr lang="en-NZ" dirty="0" smtClean="0"/>
              <a:t>SNUG CONFERENCE</a:t>
            </a:r>
          </a:p>
          <a:p>
            <a:r>
              <a:rPr lang="en-NZ" dirty="0" smtClean="0"/>
              <a:t>2016 - 2017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123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7544" y="404664"/>
            <a:ext cx="8280920" cy="5976664"/>
          </a:xfrm>
        </p:spPr>
        <p:txBody>
          <a:bodyPr>
            <a:noAutofit/>
          </a:bodyPr>
          <a:lstStyle/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NZ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Have now completed the LED </a:t>
            </a:r>
            <a:r>
              <a:rPr lang="en-NZ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Vehicle Module </a:t>
            </a:r>
            <a:r>
              <a:rPr lang="en-NZ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upgrades.</a:t>
            </a:r>
          </a:p>
          <a:p>
            <a:pPr marL="342900" indent="-342900" algn="l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NZ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SCATS &amp; CCTV </a:t>
            </a:r>
            <a:r>
              <a:rPr lang="en-NZ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Traffic Camera n</a:t>
            </a:r>
            <a:r>
              <a:rPr lang="en-NZ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etwork now managed by Fusion.</a:t>
            </a:r>
          </a:p>
          <a:p>
            <a:pPr marL="342900" indent="-342900" algn="l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NZ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Implementation of new Asset Management System to Manage Traffic Signals, CCTV Equipment and Electronic Signs.  This is a joint venture with WTOC.</a:t>
            </a:r>
          </a:p>
          <a:p>
            <a:pPr marL="342900" indent="-342900" algn="l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NZ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Assisting with new cycle-way improvements throughout the City.</a:t>
            </a:r>
          </a:p>
          <a:p>
            <a:pPr marL="342900" indent="-342900" algn="l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NZ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Assisting with new Double Decker Bus Routes in the CBD.</a:t>
            </a:r>
          </a:p>
          <a:p>
            <a:pPr marL="342900" indent="-342900" algn="l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NZ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Installed more Pedestrian Countdown timers in CBD, has been well received by the pedestrian public.</a:t>
            </a:r>
            <a:endParaRPr lang="en-NZ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0" algn="l">
              <a:spcBef>
                <a:spcPts val="2400"/>
              </a:spcBef>
            </a:pPr>
            <a:endParaRPr lang="en-NZ" sz="1600" dirty="0"/>
          </a:p>
          <a:p>
            <a:endParaRPr lang="en-NZ" sz="2400" dirty="0"/>
          </a:p>
        </p:txBody>
      </p:sp>
    </p:spTree>
    <p:extLst>
      <p:ext uri="{BB962C8B-B14F-4D97-AF65-F5344CB8AC3E}">
        <p14:creationId xmlns:p14="http://schemas.microsoft.com/office/powerpoint/2010/main" val="223227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832648"/>
          </a:xfrm>
        </p:spPr>
        <p:txBody>
          <a:bodyPr>
            <a:normAutofit/>
          </a:bodyPr>
          <a:lstStyle/>
          <a:p>
            <a:pPr lvl="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NZ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Completed the SCATS communication upgrade transferring the analogue sites to the Fusion digital network.</a:t>
            </a:r>
          </a:p>
          <a:p>
            <a:pPr lvl="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NZ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SCATS Communication, upgraded Serial to Ethernet Connector </a:t>
            </a:r>
            <a:r>
              <a:rPr lang="en-NZ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Eltima</a:t>
            </a:r>
            <a:r>
              <a:rPr lang="en-NZ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to version 7.1.</a:t>
            </a:r>
          </a:p>
          <a:p>
            <a:pPr lvl="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NZ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Working on Plan for improved CCTV camera coverage.</a:t>
            </a:r>
          </a:p>
          <a:p>
            <a:pPr lvl="0" algn="just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NZ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On-track with implementing the capital works program in accordance with WCC’s Asset Management Plan.</a:t>
            </a:r>
          </a:p>
          <a:p>
            <a:pPr marL="137160" lvl="0" indent="0">
              <a:spcBef>
                <a:spcPts val="1800"/>
              </a:spcBef>
              <a:buNone/>
            </a:pPr>
            <a:endParaRPr lang="en-NZ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67870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323528" y="260649"/>
            <a:ext cx="8568952" cy="2232248"/>
          </a:xfrm>
        </p:spPr>
        <p:txBody>
          <a:bodyPr>
            <a:normAutofit fontScale="32500" lnSpcReduction="20000"/>
          </a:bodyPr>
          <a:lstStyle/>
          <a:p>
            <a:pPr lvl="0"/>
            <a:r>
              <a:rPr lang="en-NZ" sz="111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Installed two more alternative Green Pedestrian Displays</a:t>
            </a:r>
          </a:p>
          <a:p>
            <a:pPr lvl="0"/>
            <a:endParaRPr lang="en-NZ" sz="76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0" algn="l"/>
            <a:r>
              <a:rPr lang="en-NZ" sz="51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No </a:t>
            </a:r>
            <a:r>
              <a:rPr lang="en-NZ" sz="51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adverse comments, </a:t>
            </a:r>
            <a:endParaRPr lang="en-NZ" sz="51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0" algn="l"/>
            <a:r>
              <a:rPr lang="en-NZ" sz="51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No </a:t>
            </a:r>
            <a:r>
              <a:rPr lang="en-NZ" sz="51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signal display </a:t>
            </a:r>
            <a:r>
              <a:rPr lang="en-NZ" sz="51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misunderstanding</a:t>
            </a:r>
          </a:p>
          <a:p>
            <a:pPr lvl="0" algn="l"/>
            <a:r>
              <a:rPr lang="en-NZ" sz="51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No </a:t>
            </a:r>
            <a:r>
              <a:rPr lang="en-NZ" sz="51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reported incidents at the </a:t>
            </a:r>
            <a:r>
              <a:rPr lang="en-NZ" sz="51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Intersections</a:t>
            </a:r>
            <a:r>
              <a:rPr lang="en-NZ" sz="51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</a:p>
          <a:p>
            <a:endParaRPr lang="en-NZ" sz="5100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0" r="11030"/>
          <a:stretch>
            <a:fillRect/>
          </a:stretch>
        </p:blipFill>
        <p:spPr>
          <a:xfrm>
            <a:off x="743974" y="2852937"/>
            <a:ext cx="3773652" cy="272541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315" y="2850908"/>
            <a:ext cx="4094059" cy="2725108"/>
          </a:xfrm>
          <a:prstGeom prst="rect">
            <a:avLst/>
          </a:prstGeom>
          <a:ln w="47625">
            <a:solidFill>
              <a:srgbClr val="FFFFF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96485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539552" y="404664"/>
            <a:ext cx="7992888" cy="1296144"/>
          </a:xfrm>
        </p:spPr>
        <p:txBody>
          <a:bodyPr>
            <a:normAutofit/>
          </a:bodyPr>
          <a:lstStyle/>
          <a:p>
            <a:pPr lvl="0"/>
            <a:r>
              <a:rPr lang="en-NZ" sz="3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Mast-Arm pole Failure Dec 2016.</a:t>
            </a:r>
            <a:endParaRPr lang="en-NZ" sz="3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NZ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" b="1852"/>
          <a:stretch>
            <a:fillRect/>
          </a:stretch>
        </p:blipFill>
        <p:spPr>
          <a:xfrm>
            <a:off x="899592" y="1160881"/>
            <a:ext cx="7488832" cy="5408601"/>
          </a:xfrm>
        </p:spPr>
      </p:pic>
    </p:spTree>
    <p:extLst>
      <p:ext uri="{BB962C8B-B14F-4D97-AF65-F5344CB8AC3E}">
        <p14:creationId xmlns:p14="http://schemas.microsoft.com/office/powerpoint/2010/main" val="325272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3528" y="476673"/>
            <a:ext cx="8208912" cy="936104"/>
          </a:xfrm>
        </p:spPr>
        <p:txBody>
          <a:bodyPr>
            <a:normAutofit/>
          </a:bodyPr>
          <a:lstStyle/>
          <a:p>
            <a:pPr lvl="0" algn="l"/>
            <a:r>
              <a:rPr lang="en-NZ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Pole Fracture point at the bottom corners of the inspection cut out</a:t>
            </a:r>
            <a:r>
              <a:rPr lang="en-NZ" sz="2400" dirty="0" smtClean="0"/>
              <a:t>.</a:t>
            </a:r>
            <a:endParaRPr lang="en-NZ" sz="2400" dirty="0"/>
          </a:p>
          <a:p>
            <a:endParaRPr lang="en-NZ" sz="2400" dirty="0"/>
          </a:p>
        </p:txBody>
      </p:sp>
      <p:pic>
        <p:nvPicPr>
          <p:cNvPr id="5" name="Picture Placeholder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7" b="22917"/>
          <a:stretch>
            <a:fillRect/>
          </a:stretch>
        </p:blipFill>
        <p:spPr>
          <a:xfrm>
            <a:off x="333629" y="1916832"/>
            <a:ext cx="4255648" cy="3744416"/>
          </a:xfrm>
          <a:prstGeom prst="rect">
            <a:avLst/>
          </a:prstGeom>
          <a:solidFill>
            <a:schemeClr val="bg2"/>
          </a:solidFill>
          <a:ln w="44450" cap="sq" cmpd="sng" algn="ctr">
            <a:noFill/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916832"/>
            <a:ext cx="4176464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6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1" r="9471"/>
          <a:stretch>
            <a:fillRect/>
          </a:stretch>
        </p:blipFill>
        <p:spPr>
          <a:xfrm>
            <a:off x="467544" y="476672"/>
            <a:ext cx="8209095" cy="5928791"/>
          </a:xfrm>
        </p:spPr>
      </p:pic>
    </p:spTree>
    <p:extLst>
      <p:ext uri="{BB962C8B-B14F-4D97-AF65-F5344CB8AC3E}">
        <p14:creationId xmlns:p14="http://schemas.microsoft.com/office/powerpoint/2010/main" val="398453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08720"/>
            <a:ext cx="8712968" cy="5760640"/>
          </a:xfrm>
        </p:spPr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NZ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Insure PS1 and PS3 documentation is provided for each pole with design assumptions:-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NZ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Wind loading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NZ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Design life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N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</a:t>
            </a:r>
            <a:r>
              <a:rPr lang="en-NZ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ttachments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NZ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Design Sail area.</a:t>
            </a:r>
          </a:p>
          <a:p>
            <a:pPr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NZ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Identification plate installed on each pole which also outlines the permissible  Attachments.</a:t>
            </a:r>
          </a:p>
          <a:p>
            <a:pPr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NZ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Don’t Assume the Contractor has completed all the requirements of the contract until you have received all the documentation.</a:t>
            </a:r>
          </a:p>
          <a:p>
            <a:pPr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NZ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Contractor will be required to remove cover plate of the inspection opening to check for cracking.</a:t>
            </a:r>
          </a:p>
          <a:p>
            <a:pPr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NZ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Design life of mast-arm poles revaluated for the future replacement program</a:t>
            </a:r>
            <a:endParaRPr lang="en-NZ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NZ" dirty="0">
              <a:solidFill>
                <a:schemeClr val="accent1"/>
              </a:solidFill>
            </a:endParaRPr>
          </a:p>
        </p:txBody>
      </p:sp>
      <p:sp>
        <p:nvSpPr>
          <p:cNvPr id="5" name="Text Placeholder 5"/>
          <p:cNvSpPr txBox="1">
            <a:spLocks/>
          </p:cNvSpPr>
          <p:nvPr/>
        </p:nvSpPr>
        <p:spPr>
          <a:xfrm>
            <a:off x="611560" y="260649"/>
            <a:ext cx="7992888" cy="936104"/>
          </a:xfrm>
          <a:prstGeom prst="rect">
            <a:avLst/>
          </a:prstGeom>
        </p:spPr>
        <p:txBody>
          <a:bodyPr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 algn="ctr" fontAlgn="auto">
              <a:spcAft>
                <a:spcPts val="0"/>
              </a:spcAft>
              <a:buClr>
                <a:prstClr val="white">
                  <a:shade val="95000"/>
                </a:prstClr>
              </a:buClr>
              <a:buFont typeface="Wingdings 2"/>
              <a:buNone/>
            </a:pPr>
            <a:r>
              <a:rPr lang="en-NZ" sz="3800" dirty="0" smtClean="0">
                <a:solidFill>
                  <a:srgbClr val="CEB966">
                    <a:lumMod val="60000"/>
                    <a:lumOff val="40000"/>
                  </a:srgbClr>
                </a:solidFill>
              </a:rPr>
              <a:t>Pole Failure Learnings.</a:t>
            </a:r>
          </a:p>
          <a:p>
            <a:pPr fontAlgn="auto">
              <a:spcAft>
                <a:spcPts val="0"/>
              </a:spcAft>
              <a:buClr>
                <a:prstClr val="white">
                  <a:shade val="95000"/>
                </a:prstClr>
              </a:buClr>
            </a:pPr>
            <a:endParaRPr lang="en-NZ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14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95536" y="260648"/>
            <a:ext cx="8280920" cy="1728192"/>
          </a:xfrm>
        </p:spPr>
        <p:txBody>
          <a:bodyPr>
            <a:noAutofit/>
          </a:bodyPr>
          <a:lstStyle/>
          <a:p>
            <a:pPr lvl="0" algn="l"/>
            <a:r>
              <a:rPr lang="en-NZ" cap="none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Increased Traffic Management Post Earthquake.</a:t>
            </a:r>
          </a:p>
          <a:p>
            <a:pPr lvl="0" algn="l"/>
            <a:r>
              <a:rPr lang="en-NZ" cap="none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Road and Lane Closures To Facilitate Building Demolition. </a:t>
            </a:r>
            <a:endParaRPr lang="en-NZ" sz="2400" cap="none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NZ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2060848"/>
            <a:ext cx="4040188" cy="434647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10" y="2060849"/>
            <a:ext cx="4041775" cy="4347071"/>
          </a:xfrm>
        </p:spPr>
      </p:pic>
    </p:spTree>
    <p:extLst>
      <p:ext uri="{BB962C8B-B14F-4D97-AF65-F5344CB8AC3E}">
        <p14:creationId xmlns:p14="http://schemas.microsoft.com/office/powerpoint/2010/main" val="204059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Combining SCATS</a:t>
            </a:r>
            <a:endParaRPr lang="en-NZ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0" y="2276873"/>
            <a:ext cx="4314056" cy="3600400"/>
          </a:xfrm>
        </p:spPr>
        <p:txBody>
          <a:bodyPr/>
          <a:lstStyle/>
          <a:p>
            <a:r>
              <a:rPr lang="en-NZ" sz="1600" dirty="0" smtClean="0"/>
              <a:t>NZTA</a:t>
            </a:r>
          </a:p>
          <a:p>
            <a:r>
              <a:rPr lang="en-NZ" sz="1600" dirty="0" smtClean="0"/>
              <a:t>New Plymouth</a:t>
            </a:r>
          </a:p>
          <a:p>
            <a:r>
              <a:rPr lang="en-NZ" sz="1600" dirty="0" smtClean="0"/>
              <a:t>Wanganui</a:t>
            </a:r>
          </a:p>
          <a:p>
            <a:r>
              <a:rPr lang="en-NZ" sz="1600" dirty="0" err="1" smtClean="0"/>
              <a:t>Kapiti</a:t>
            </a:r>
            <a:endParaRPr lang="en-NZ" sz="1600" dirty="0" smtClean="0"/>
          </a:p>
          <a:p>
            <a:r>
              <a:rPr lang="en-NZ" sz="1600" dirty="0" smtClean="0"/>
              <a:t>The Hutt’s</a:t>
            </a:r>
          </a:p>
          <a:p>
            <a:r>
              <a:rPr lang="en-NZ" sz="1600" dirty="0" smtClean="0"/>
              <a:t>Porirua</a:t>
            </a:r>
          </a:p>
          <a:p>
            <a:r>
              <a:rPr lang="en-NZ" sz="1600" dirty="0" smtClean="0"/>
              <a:t>Richmond</a:t>
            </a:r>
          </a:p>
          <a:p>
            <a:r>
              <a:rPr lang="en-NZ" sz="1600" dirty="0" err="1" smtClean="0"/>
              <a:t>Kaikorua</a:t>
            </a:r>
            <a:r>
              <a:rPr lang="en-NZ" sz="1600" dirty="0" smtClean="0"/>
              <a:t> </a:t>
            </a:r>
          </a:p>
          <a:p>
            <a:r>
              <a:rPr lang="en-NZ" sz="1600" dirty="0" smtClean="0"/>
              <a:t>Queenstown</a:t>
            </a:r>
          </a:p>
          <a:p>
            <a:pPr marL="0" indent="0">
              <a:buNone/>
            </a:pPr>
            <a:r>
              <a:rPr lang="en-NZ" sz="1600" dirty="0" smtClean="0"/>
              <a:t>+ Dunedin</a:t>
            </a:r>
          </a:p>
          <a:p>
            <a:pPr marL="0" indent="0">
              <a:buNone/>
            </a:pPr>
            <a:r>
              <a:rPr lang="en-NZ" sz="1600" dirty="0" smtClean="0"/>
              <a:t>+various one way bridges</a:t>
            </a:r>
            <a:endParaRPr lang="en-NZ" sz="1600" dirty="0"/>
          </a:p>
          <a:p>
            <a:pPr marL="0" indent="0">
              <a:buNone/>
            </a:pPr>
            <a:endParaRPr lang="en-NZ" sz="16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5E815-2F78-4EDC-82ED-72F2AE46173B}" type="slidenum">
              <a:rPr lang="en-NZ" smtClean="0"/>
              <a:pPr/>
              <a:t>2</a:t>
            </a:fld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9" y="1467003"/>
            <a:ext cx="8569647" cy="816496"/>
          </a:xfrm>
        </p:spPr>
        <p:txBody>
          <a:bodyPr/>
          <a:lstStyle/>
          <a:p>
            <a:r>
              <a:rPr lang="en-US" sz="2000" dirty="0" smtClean="0"/>
              <a:t>We have now combined SCATS system with the following areas and also assist Dunedin who retain there own SCATS system.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5932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New Plymouth</a:t>
            </a:r>
            <a:endParaRPr lang="en-NZ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2082" y="1700808"/>
            <a:ext cx="3601095" cy="2736304"/>
          </a:xfrm>
        </p:spPr>
        <p:txBody>
          <a:bodyPr/>
          <a:lstStyle/>
          <a:p>
            <a:r>
              <a:rPr lang="en-NZ" sz="2000" dirty="0" smtClean="0"/>
              <a:t>Fusion lines back to TOC</a:t>
            </a:r>
          </a:p>
          <a:p>
            <a:r>
              <a:rPr lang="en-NZ" sz="2000" dirty="0" smtClean="0"/>
              <a:t>7 New cameras installed late last year</a:t>
            </a:r>
          </a:p>
          <a:p>
            <a:r>
              <a:rPr lang="en-NZ" sz="2000" dirty="0" smtClean="0"/>
              <a:t>Monitoring 6am-8pm</a:t>
            </a:r>
          </a:p>
          <a:p>
            <a:r>
              <a:rPr lang="en-NZ" sz="2000" dirty="0" smtClean="0"/>
              <a:t>11 Cameras now in total</a:t>
            </a:r>
          </a:p>
          <a:p>
            <a:r>
              <a:rPr lang="en-NZ" sz="2000" dirty="0" smtClean="0"/>
              <a:t>Vickers to City Project now finished</a:t>
            </a:r>
          </a:p>
          <a:p>
            <a:pPr marL="0" indent="0">
              <a:buNone/>
            </a:pPr>
            <a:endParaRPr lang="en-NZ" sz="20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5E815-2F78-4EDC-82ED-72F2AE46173B}" type="slidenum">
              <a:rPr lang="en-NZ" smtClean="0"/>
              <a:pPr/>
              <a:t>3</a:t>
            </a:fld>
            <a:endParaRPr lang="en-N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504526"/>
            <a:ext cx="4825185" cy="4084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988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Mckays</a:t>
            </a:r>
            <a:r>
              <a:rPr lang="en-US" dirty="0" smtClean="0"/>
              <a:t> to </a:t>
            </a:r>
            <a:r>
              <a:rPr lang="en-US" dirty="0" err="1" smtClean="0"/>
              <a:t>Peka</a:t>
            </a:r>
            <a:r>
              <a:rPr lang="en-US" dirty="0" smtClean="0"/>
              <a:t> </a:t>
            </a:r>
            <a:r>
              <a:rPr lang="en-US" dirty="0" err="1" smtClean="0"/>
              <a:t>Peka</a:t>
            </a:r>
            <a:r>
              <a:rPr lang="en-US" dirty="0" smtClean="0"/>
              <a:t> ( M2PP 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11962" y="1676401"/>
            <a:ext cx="4681215" cy="4148138"/>
          </a:xfrm>
        </p:spPr>
        <p:txBody>
          <a:bodyPr/>
          <a:lstStyle/>
          <a:p>
            <a:r>
              <a:rPr lang="en-US" sz="2400" dirty="0" smtClean="0"/>
              <a:t>18km of new state highway</a:t>
            </a:r>
          </a:p>
          <a:p>
            <a:r>
              <a:rPr lang="en-US" sz="2400" dirty="0" smtClean="0"/>
              <a:t>18 new bridges</a:t>
            </a:r>
          </a:p>
          <a:p>
            <a:r>
              <a:rPr lang="en-US" sz="2400" dirty="0" smtClean="0"/>
              <a:t>2 new signalized interchanges </a:t>
            </a:r>
          </a:p>
          <a:p>
            <a:r>
              <a:rPr lang="en-US" sz="2400" dirty="0" smtClean="0"/>
              <a:t>9 CCTV cameras</a:t>
            </a:r>
          </a:p>
          <a:p>
            <a:r>
              <a:rPr lang="en-US" sz="2400" dirty="0" smtClean="0"/>
              <a:t>10 new VMS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Opening TODAY ! </a:t>
            </a:r>
          </a:p>
          <a:p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5E815-2F78-4EDC-82ED-72F2AE46173B}" type="slidenum">
              <a:rPr lang="en-NZ" smtClean="0"/>
              <a:pPr/>
              <a:t>4</a:t>
            </a:fld>
            <a:endParaRPr lang="en-NZ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3"/>
            <a:ext cx="3744416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308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SMART Motorway</a:t>
            </a:r>
            <a:endParaRPr lang="en-NZ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5E815-2F78-4EDC-82ED-72F2AE46173B}" type="slidenum">
              <a:rPr lang="en-NZ" smtClean="0"/>
              <a:pPr/>
              <a:t>5</a:t>
            </a:fld>
            <a:endParaRPr lang="en-N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1" t="16870" r="13724" b="4446"/>
          <a:stretch/>
        </p:blipFill>
        <p:spPr bwMode="auto">
          <a:xfrm>
            <a:off x="971601" y="1459797"/>
            <a:ext cx="7173700" cy="433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237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UPS</a:t>
            </a:r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5E815-2F78-4EDC-82ED-72F2AE46173B}" type="slidenum">
              <a:rPr lang="en-NZ" smtClean="0"/>
              <a:pPr/>
              <a:t>6</a:t>
            </a:fld>
            <a:endParaRPr lang="en-N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490" y="3429000"/>
            <a:ext cx="2248631" cy="2064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224" y="1371601"/>
            <a:ext cx="2178889" cy="1830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80113" y="1565577"/>
            <a:ext cx="3313063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Smoothing of power supply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Notification through SCATS MMS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IP address interrogation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Uninterrupted service </a:t>
            </a:r>
            <a:endParaRPr lang="en-NZ" dirty="0"/>
          </a:p>
        </p:txBody>
      </p:sp>
      <p:pic>
        <p:nvPicPr>
          <p:cNvPr id="4" name="Picture 2" descr="C:\SNUG 2015\Jeff Presentations\IMG_77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26070"/>
            <a:ext cx="3079963" cy="410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5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UPS</a:t>
            </a:r>
            <a:endParaRPr lang="en-US" dirty="0"/>
          </a:p>
        </p:txBody>
      </p:sp>
      <p:pic>
        <p:nvPicPr>
          <p:cNvPr id="6" name="768 KGB-20161114-000432.avi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5562" y="1371601"/>
            <a:ext cx="8514911" cy="364157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5561" y="5373216"/>
            <a:ext cx="8640960" cy="504664"/>
          </a:xfrm>
        </p:spPr>
        <p:txBody>
          <a:bodyPr/>
          <a:lstStyle/>
          <a:p>
            <a:r>
              <a:rPr lang="en-US" sz="1600" dirty="0" smtClean="0"/>
              <a:t>Services continued though and after the November earthquake thanks to UPS.  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5E815-2F78-4EDC-82ED-72F2AE46173B}" type="slidenum">
              <a:rPr lang="en-NZ" smtClean="0"/>
              <a:pPr/>
              <a:t>7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7178302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Kaikoura SH1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8" y="1676400"/>
            <a:ext cx="8424936" cy="2400672"/>
          </a:xfrm>
        </p:spPr>
        <p:txBody>
          <a:bodyPr/>
          <a:lstStyle/>
          <a:p>
            <a:r>
              <a:rPr lang="en-AU" dirty="0" smtClean="0"/>
              <a:t>Signalized section of SH1 south of Kaikoura </a:t>
            </a:r>
          </a:p>
          <a:p>
            <a:r>
              <a:rPr lang="en-AU" dirty="0" smtClean="0"/>
              <a:t>About 1.25 Km long stretch</a:t>
            </a:r>
          </a:p>
          <a:p>
            <a:r>
              <a:rPr lang="en-AU" dirty="0" smtClean="0"/>
              <a:t>Huge effort by contractors to install in short time frame 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3530" y="3789040"/>
            <a:ext cx="8640959" cy="1747466"/>
          </a:xfrm>
        </p:spPr>
        <p:txBody>
          <a:bodyPr/>
          <a:lstStyle/>
          <a:p>
            <a:r>
              <a:rPr lang="en-AU" dirty="0" smtClean="0"/>
              <a:t>4 PTZ cameras and 1 fixed camera </a:t>
            </a:r>
          </a:p>
          <a:p>
            <a:r>
              <a:rPr lang="en-AU" dirty="0" smtClean="0"/>
              <a:t>Slip monitoring as well </a:t>
            </a:r>
          </a:p>
          <a:p>
            <a:pPr marL="0" indent="0">
              <a:buNone/>
            </a:pPr>
            <a:r>
              <a:rPr lang="en-AU" dirty="0" smtClean="0"/>
              <a:t>	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5E815-2F78-4EDC-82ED-72F2AE46173B}" type="slidenum">
              <a:rPr lang="en-NZ" smtClean="0"/>
              <a:pPr/>
              <a:t>8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36171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Kaikoura SH1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30" y="1357158"/>
            <a:ext cx="3609975" cy="2767818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70" y="4139418"/>
            <a:ext cx="3609975" cy="1589802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5E815-2F78-4EDC-82ED-72F2AE46173B}" type="slidenum">
              <a:rPr lang="en-NZ" smtClean="0"/>
              <a:pPr/>
              <a:t>9</a:t>
            </a:fld>
            <a:endParaRPr lang="en-NZ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139418"/>
            <a:ext cx="3384376" cy="1589802"/>
          </a:xfrm>
          <a:prstGeom prst="rect">
            <a:avLst/>
          </a:prstGeom>
        </p:spPr>
      </p:pic>
      <p:pic>
        <p:nvPicPr>
          <p:cNvPr id="9" name="38 Kaikoura Midway 1-20170111-20293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44132" y="1357159"/>
            <a:ext cx="4605352" cy="250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NZTA PowerPoint Template">
  <a:themeElements>
    <a:clrScheme name="Blank Presentation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B4D20A"/>
      </a:folHlink>
    </a:clrScheme>
    <a:fontScheme name="Blank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B4D2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1662</TotalTime>
  <Words>543</Words>
  <Application>Microsoft Office PowerPoint</Application>
  <PresentationFormat>On-screen Show (4:3)</PresentationFormat>
  <Paragraphs>104</Paragraphs>
  <Slides>19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NZTA PowerPoint Template</vt:lpstr>
      <vt:lpstr>Apex</vt:lpstr>
      <vt:lpstr>1_Apex</vt:lpstr>
      <vt:lpstr>WTOC</vt:lpstr>
      <vt:lpstr>Combining SCATS</vt:lpstr>
      <vt:lpstr>New Plymouth</vt:lpstr>
      <vt:lpstr>Mckays to Peka Peka ( M2PP )</vt:lpstr>
      <vt:lpstr>SMART Motorway</vt:lpstr>
      <vt:lpstr>UPS</vt:lpstr>
      <vt:lpstr>UPS</vt:lpstr>
      <vt:lpstr>Kaikoura SH1</vt:lpstr>
      <vt:lpstr>Kaikoura SH1</vt:lpstr>
      <vt:lpstr>Future</vt:lpstr>
      <vt:lpstr>Wellington City Council traffic operations 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New Zealand Transport Agency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subject>Jan Wright Presentation 10 dec 04</dc:subject>
  <dc:creator>Information Services</dc:creator>
  <cp:lastModifiedBy>price2j</cp:lastModifiedBy>
  <cp:revision>141</cp:revision>
  <cp:lastPrinted>2017-02-21T01:48:32Z</cp:lastPrinted>
  <dcterms:created xsi:type="dcterms:W3CDTF">2012-10-02T20:30:02Z</dcterms:created>
  <dcterms:modified xsi:type="dcterms:W3CDTF">2017-02-21T01:48:48Z</dcterms:modified>
  <cp:category>Corporate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irtyFlag">
    <vt:lpwstr>Clean</vt:lpwstr>
  </property>
  <property fmtid="{D5CDD505-2E9C-101B-9397-08002B2CF9AE}" pid="3" name="FilePath">
    <vt:lpwstr>G:\Relationship Management and Advice\Ind and Prof Orgs\Road Controlling Authorities Forum\Road Controlling Authorities Forum</vt:lpwstr>
  </property>
  <property fmtid="{D5CDD505-2E9C-101B-9397-08002B2CF9AE}" pid="4" name="Reference">
    <vt:lpwstr>RM 05 06 01</vt:lpwstr>
  </property>
  <property fmtid="{D5CDD505-2E9C-101B-9397-08002B2CF9AE}" pid="5" name="AuthorTitle">
    <vt:lpwstr>Personal Assistant</vt:lpwstr>
  </property>
  <property fmtid="{D5CDD505-2E9C-101B-9397-08002B2CF9AE}" pid="6" name="Coverage">
    <vt:lpwstr/>
  </property>
  <property fmtid="{D5CDD505-2E9C-101B-9397-08002B2CF9AE}" pid="7" name="Audience">
    <vt:lpwstr>10 December</vt:lpwstr>
  </property>
  <property fmtid="{D5CDD505-2E9C-101B-9397-08002B2CF9AE}" pid="8" name="Version">
    <vt:lpwstr>Final</vt:lpwstr>
  </property>
  <property fmtid="{D5CDD505-2E9C-101B-9397-08002B2CF9AE}" pid="9" name="Type">
    <vt:lpwstr>PRS</vt:lpwstr>
  </property>
  <property fmtid="{D5CDD505-2E9C-101B-9397-08002B2CF9AE}" pid="10" name="Region">
    <vt:lpwstr>National</vt:lpwstr>
  </property>
  <property fmtid="{D5CDD505-2E9C-101B-9397-08002B2CF9AE}" pid="11" name="Creator">
    <vt:lpwstr>Personal Assistant</vt:lpwstr>
  </property>
  <property fmtid="{D5CDD505-2E9C-101B-9397-08002B2CF9AE}" pid="12" name="Publisher">
    <vt:lpwstr>Land Transport NZ</vt:lpwstr>
  </property>
  <property fmtid="{D5CDD505-2E9C-101B-9397-08002B2CF9AE}" pid="13" name="Identifier">
    <vt:lpwstr>PRS_10 December_Jan Wright Presentation 10 dec 04_20041221_Bernice McLaughlin_National_F1</vt:lpwstr>
  </property>
  <property fmtid="{D5CDD505-2E9C-101B-9397-08002B2CF9AE}" pid="14" name="Date">
    <vt:lpwstr>2004-12-21</vt:lpwstr>
  </property>
  <property fmtid="{D5CDD505-2E9C-101B-9397-08002B2CF9AE}" pid="15" name="Language">
    <vt:lpwstr>English</vt:lpwstr>
  </property>
  <property fmtid="{D5CDD505-2E9C-101B-9397-08002B2CF9AE}" pid="16" name="Function">
    <vt:lpwstr>Some text from Julie-Anne</vt:lpwstr>
  </property>
  <property fmtid="{D5CDD505-2E9C-101B-9397-08002B2CF9AE}" pid="17" name="Format">
    <vt:lpwstr>Microsoft PowerPoint</vt:lpwstr>
  </property>
  <property fmtid="{D5CDD505-2E9C-101B-9397-08002B2CF9AE}" pid="18" name="Versioning">
    <vt:lpwstr>True</vt:lpwstr>
  </property>
  <property fmtid="{D5CDD505-2E9C-101B-9397-08002B2CF9AE}" pid="19" name="NewVersion">
    <vt:lpwstr>1</vt:lpwstr>
  </property>
  <property fmtid="{D5CDD505-2E9C-101B-9397-08002B2CF9AE}" pid="20" name="DraftNum">
    <vt:lpwstr>1</vt:lpwstr>
  </property>
  <property fmtid="{D5CDD505-2E9C-101B-9397-08002B2CF9AE}" pid="21" name="FinalNum">
    <vt:lpwstr>1</vt:lpwstr>
  </property>
</Properties>
</file>