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58" r:id="rId2"/>
    <p:sldId id="571" r:id="rId3"/>
    <p:sldId id="572" r:id="rId4"/>
    <p:sldId id="575" r:id="rId5"/>
    <p:sldId id="570" r:id="rId6"/>
    <p:sldId id="573" r:id="rId7"/>
    <p:sldId id="574" r:id="rId8"/>
  </p:sldIdLst>
  <p:sldSz cx="9144000" cy="6858000" type="screen4x3"/>
  <p:notesSz cx="7010400" cy="92964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42"/>
    <a:srgbClr val="AA0000"/>
    <a:srgbClr val="759F72"/>
    <a:srgbClr val="425E40"/>
    <a:srgbClr val="982C24"/>
    <a:srgbClr val="79A2B3"/>
    <a:srgbClr val="0D0D39"/>
    <a:srgbClr val="CFCDBF"/>
    <a:srgbClr val="7A321C"/>
    <a:srgbClr val="E4F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52" autoAdjust="0"/>
  </p:normalViewPr>
  <p:slideViewPr>
    <p:cSldViewPr showGuides="1">
      <p:cViewPr varScale="1">
        <p:scale>
          <a:sx n="63" d="100"/>
          <a:sy n="63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-1842" y="-102"/>
      </p:cViewPr>
      <p:guideLst>
        <p:guide orient="horz" pos="2929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3346" cy="4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3" rIns="91507" bIns="45753" numCol="1" anchor="t" anchorCtr="0" compatLnSpc="1">
            <a:prstTxWarp prst="textNoShape">
              <a:avLst/>
            </a:prstTxWarp>
          </a:bodyPr>
          <a:lstStyle>
            <a:lvl1pPr defTabSz="915733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9596" y="2"/>
            <a:ext cx="3033345" cy="4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3" rIns="91507" bIns="45753" numCol="1" anchor="t" anchorCtr="0" compatLnSpc="1">
            <a:prstTxWarp prst="textNoShape">
              <a:avLst/>
            </a:prstTxWarp>
          </a:bodyPr>
          <a:lstStyle>
            <a:lvl1pPr algn="r" defTabSz="915733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3340"/>
            <a:ext cx="3033346" cy="4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3" rIns="91507" bIns="45753" numCol="1" anchor="b" anchorCtr="0" compatLnSpc="1">
            <a:prstTxWarp prst="textNoShape">
              <a:avLst/>
            </a:prstTxWarp>
          </a:bodyPr>
          <a:lstStyle>
            <a:lvl1pPr defTabSz="915733">
              <a:defRPr sz="1200"/>
            </a:lvl1pPr>
          </a:lstStyle>
          <a:p>
            <a:pPr>
              <a:defRPr/>
            </a:pPr>
            <a:r>
              <a:rPr lang="en-AU" smtClean="0"/>
              <a:t>SNUG 2017</a:t>
            </a:r>
            <a:endParaRPr lang="en-AU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9596" y="8813340"/>
            <a:ext cx="3033345" cy="4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3" rIns="91507" bIns="45753" numCol="1" anchor="b" anchorCtr="0" compatLnSpc="1">
            <a:prstTxWarp prst="textNoShape">
              <a:avLst/>
            </a:prstTxWarp>
          </a:bodyPr>
          <a:lstStyle>
            <a:lvl1pPr algn="r" defTabSz="915733">
              <a:defRPr sz="1200"/>
            </a:lvl1pPr>
          </a:lstStyle>
          <a:p>
            <a:pPr>
              <a:defRPr/>
            </a:pPr>
            <a:fld id="{75D212C5-72BA-44E8-9216-B1AC16959EE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42899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050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3" rIns="91507" bIns="45753" numCol="1" anchor="t" anchorCtr="0" compatLnSpc="1">
            <a:prstTxWarp prst="textNoShape">
              <a:avLst/>
            </a:prstTxWarp>
          </a:bodyPr>
          <a:lstStyle>
            <a:lvl1pPr defTabSz="915733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352" y="2"/>
            <a:ext cx="3038050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3" rIns="91507" bIns="45753" numCol="1" anchor="t" anchorCtr="0" compatLnSpc="1">
            <a:prstTxWarp prst="textNoShape">
              <a:avLst/>
            </a:prstTxWarp>
          </a:bodyPr>
          <a:lstStyle>
            <a:lvl1pPr algn="r" defTabSz="915733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303" y="4416765"/>
            <a:ext cx="5141796" cy="418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3" rIns="91507" bIns="457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086"/>
            <a:ext cx="3038050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3" rIns="91507" bIns="45753" numCol="1" anchor="b" anchorCtr="0" compatLnSpc="1">
            <a:prstTxWarp prst="textNoShape">
              <a:avLst/>
            </a:prstTxWarp>
          </a:bodyPr>
          <a:lstStyle>
            <a:lvl1pPr defTabSz="915733">
              <a:defRPr sz="1200"/>
            </a:lvl1pPr>
          </a:lstStyle>
          <a:p>
            <a:pPr>
              <a:defRPr/>
            </a:pPr>
            <a:r>
              <a:rPr lang="en-AU" smtClean="0"/>
              <a:t>SNUG 2017</a:t>
            </a:r>
            <a:endParaRPr lang="en-A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352" y="8832086"/>
            <a:ext cx="3038050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3" rIns="91507" bIns="45753" numCol="1" anchor="b" anchorCtr="0" compatLnSpc="1">
            <a:prstTxWarp prst="textNoShape">
              <a:avLst/>
            </a:prstTxWarp>
          </a:bodyPr>
          <a:lstStyle>
            <a:lvl1pPr algn="r" defTabSz="915733">
              <a:defRPr sz="1200"/>
            </a:lvl1pPr>
          </a:lstStyle>
          <a:p>
            <a:pPr>
              <a:defRPr/>
            </a:pPr>
            <a:fld id="{2793E5D8-80D1-48F0-BEBB-ED9125871A5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38351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3E5D8-80D1-48F0-BEBB-ED9125871A5B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SNUG 2017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473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323850" y="95250"/>
            <a:ext cx="8496300" cy="1173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2309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9336"/>
            <a:ext cx="8219256" cy="53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0768"/>
            <a:ext cx="8382000" cy="47552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2709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6100"/>
            <a:ext cx="82296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39738" y="449263"/>
            <a:ext cx="8243887" cy="1587"/>
          </a:xfrm>
          <a:prstGeom prst="line">
            <a:avLst/>
          </a:prstGeom>
          <a:ln w="38100" cmpd="dbl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9738" y="1114425"/>
            <a:ext cx="8243887" cy="1588"/>
          </a:xfrm>
          <a:prstGeom prst="line">
            <a:avLst/>
          </a:prstGeom>
          <a:ln w="63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Box 14"/>
          <p:cNvSpPr txBox="1">
            <a:spLocks noChangeArrowheads="1"/>
          </p:cNvSpPr>
          <p:nvPr/>
        </p:nvSpPr>
        <p:spPr bwMode="auto">
          <a:xfrm>
            <a:off x="439738" y="6564313"/>
            <a:ext cx="8271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b="1" dirty="0" smtClean="0"/>
              <a:t>SNUG</a:t>
            </a:r>
            <a:r>
              <a:rPr lang="en-US" sz="1200" b="1" baseline="0" dirty="0" smtClean="0"/>
              <a:t> 2017</a:t>
            </a:r>
            <a:endParaRPr lang="en-US" sz="1200" dirty="0" smtClean="0"/>
          </a:p>
        </p:txBody>
      </p:sp>
      <p:sp>
        <p:nvSpPr>
          <p:cNvPr id="1031" name="TextBox 15"/>
          <p:cNvSpPr txBox="1">
            <a:spLocks noChangeArrowheads="1"/>
          </p:cNvSpPr>
          <p:nvPr/>
        </p:nvSpPr>
        <p:spPr bwMode="auto">
          <a:xfrm>
            <a:off x="5530850" y="138113"/>
            <a:ext cx="31559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6CD72B90-56CD-4EB8-AECC-7D1A5D1A1E8B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738" y="6403975"/>
            <a:ext cx="7880350" cy="1588"/>
          </a:xfrm>
          <a:prstGeom prst="line">
            <a:avLst/>
          </a:prstGeom>
          <a:ln w="63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marL="461963" indent="-461963" algn="l" rtl="0" eaLnBrk="0" fontAlgn="base" hangingPunct="0">
        <a:spcBef>
          <a:spcPct val="50000"/>
        </a:spcBef>
        <a:spcAft>
          <a:spcPct val="50000"/>
        </a:spcAft>
        <a:defRPr b="1">
          <a:solidFill>
            <a:srgbClr val="0070C0"/>
          </a:solidFill>
          <a:latin typeface="+mj-lt"/>
          <a:ea typeface="+mj-ea"/>
          <a:cs typeface="+mj-cs"/>
        </a:defRPr>
      </a:lvl1pPr>
      <a:lvl2pPr marL="461963" indent="-461963" algn="l" rtl="0" eaLnBrk="0" fontAlgn="base" hangingPunct="0">
        <a:spcBef>
          <a:spcPct val="50000"/>
        </a:spcBef>
        <a:spcAft>
          <a:spcPct val="50000"/>
        </a:spcAft>
        <a:defRPr b="1">
          <a:solidFill>
            <a:srgbClr val="64A70B"/>
          </a:solidFill>
          <a:latin typeface="Arial" charset="0"/>
        </a:defRPr>
      </a:lvl2pPr>
      <a:lvl3pPr marL="461963" indent="-461963" algn="l" rtl="0" eaLnBrk="0" fontAlgn="base" hangingPunct="0">
        <a:spcBef>
          <a:spcPct val="50000"/>
        </a:spcBef>
        <a:spcAft>
          <a:spcPct val="50000"/>
        </a:spcAft>
        <a:defRPr b="1">
          <a:solidFill>
            <a:srgbClr val="64A70B"/>
          </a:solidFill>
          <a:latin typeface="Arial" charset="0"/>
        </a:defRPr>
      </a:lvl3pPr>
      <a:lvl4pPr marL="461963" indent="-461963" algn="l" rtl="0" eaLnBrk="0" fontAlgn="base" hangingPunct="0">
        <a:spcBef>
          <a:spcPct val="50000"/>
        </a:spcBef>
        <a:spcAft>
          <a:spcPct val="50000"/>
        </a:spcAft>
        <a:defRPr b="1">
          <a:solidFill>
            <a:srgbClr val="64A70B"/>
          </a:solidFill>
          <a:latin typeface="Arial" charset="0"/>
        </a:defRPr>
      </a:lvl4pPr>
      <a:lvl5pPr marL="461963" indent="-461963" algn="l" rtl="0" eaLnBrk="0" fontAlgn="base" hangingPunct="0">
        <a:spcBef>
          <a:spcPct val="50000"/>
        </a:spcBef>
        <a:spcAft>
          <a:spcPct val="50000"/>
        </a:spcAft>
        <a:defRPr b="1">
          <a:solidFill>
            <a:srgbClr val="64A70B"/>
          </a:solidFill>
          <a:latin typeface="Arial" charset="0"/>
        </a:defRPr>
      </a:lvl5pPr>
      <a:lvl6pPr marL="919163" algn="l" rtl="0" eaLnBrk="0" fontAlgn="base" hangingPunct="0">
        <a:spcBef>
          <a:spcPct val="50000"/>
        </a:spcBef>
        <a:spcAft>
          <a:spcPct val="50000"/>
        </a:spcAft>
        <a:defRPr b="1">
          <a:solidFill>
            <a:schemeClr val="bg1"/>
          </a:solidFill>
          <a:latin typeface="Arial" charset="0"/>
        </a:defRPr>
      </a:lvl6pPr>
      <a:lvl7pPr marL="1376363" algn="l" rtl="0" eaLnBrk="0" fontAlgn="base" hangingPunct="0">
        <a:spcBef>
          <a:spcPct val="50000"/>
        </a:spcBef>
        <a:spcAft>
          <a:spcPct val="50000"/>
        </a:spcAft>
        <a:defRPr b="1">
          <a:solidFill>
            <a:schemeClr val="bg1"/>
          </a:solidFill>
          <a:latin typeface="Arial" charset="0"/>
        </a:defRPr>
      </a:lvl7pPr>
      <a:lvl8pPr marL="1833563" algn="l" rtl="0" eaLnBrk="0" fontAlgn="base" hangingPunct="0">
        <a:spcBef>
          <a:spcPct val="50000"/>
        </a:spcBef>
        <a:spcAft>
          <a:spcPct val="50000"/>
        </a:spcAft>
        <a:defRPr b="1">
          <a:solidFill>
            <a:schemeClr val="bg1"/>
          </a:solidFill>
          <a:latin typeface="Arial" charset="0"/>
        </a:defRPr>
      </a:lvl8pPr>
      <a:lvl9pPr marL="2290763" algn="l" rtl="0" eaLnBrk="0" fontAlgn="base" hangingPunct="0">
        <a:spcBef>
          <a:spcPct val="50000"/>
        </a:spcBef>
        <a:spcAft>
          <a:spcPct val="5000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223838" indent="-223838" algn="l" rtl="0" eaLnBrk="0" fontAlgn="base" hangingPunct="0">
        <a:spcBef>
          <a:spcPts val="600"/>
        </a:spcBef>
        <a:spcAft>
          <a:spcPts val="600"/>
        </a:spcAft>
        <a:buClr>
          <a:srgbClr val="008000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38125" algn="l" rtl="0" eaLnBrk="0" fontAlgn="base" hangingPunct="0">
        <a:spcBef>
          <a:spcPts val="600"/>
        </a:spcBef>
        <a:spcAft>
          <a:spcPts val="600"/>
        </a:spcAft>
        <a:buChar char="-"/>
        <a:defRPr sz="1600">
          <a:solidFill>
            <a:schemeClr val="tx1"/>
          </a:solidFill>
          <a:latin typeface="+mn-lt"/>
        </a:defRPr>
      </a:lvl2pPr>
      <a:lvl3pPr marL="1081088" indent="-177800" algn="l" rtl="0" eaLnBrk="0" fontAlgn="base" hangingPunct="0">
        <a:spcBef>
          <a:spcPct val="50000"/>
        </a:spcBef>
        <a:spcAft>
          <a:spcPct val="50000"/>
        </a:spcAft>
        <a:buChar char="-"/>
        <a:defRPr sz="1600">
          <a:solidFill>
            <a:schemeClr val="tx1"/>
          </a:solidFill>
          <a:latin typeface="+mn-lt"/>
        </a:defRPr>
      </a:lvl3pPr>
      <a:lvl4pPr marL="1493838" indent="-179388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722438" indent="1905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179638" indent="1905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36838" indent="1905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094038" indent="1905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551238" indent="1905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3600" dirty="0" smtClean="0"/>
              <a:t>Pole Design, Fatigue &amp; P43</a:t>
            </a:r>
            <a:endParaRPr lang="en-NZ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9245" y="1196752"/>
            <a:ext cx="8137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What does P43 mean for Traffic Pole design moving forward?</a:t>
            </a:r>
          </a:p>
        </p:txBody>
      </p:sp>
      <p:pic>
        <p:nvPicPr>
          <p:cNvPr id="1026" name="Picture 2" descr="C:\Users\davidevans\Photos\Spunlite Photos\DSCN1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520280" cy="33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videvans\Photos\Spunlite Photos\DSCN1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15" y="2780928"/>
            <a:ext cx="2516685" cy="33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41" y="2780928"/>
            <a:ext cx="2226044" cy="335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132856"/>
            <a:ext cx="777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What do we do with our aging Traffic Poles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355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3600" dirty="0" smtClean="0"/>
              <a:t>Pole Design &amp; P43</a:t>
            </a:r>
            <a:r>
              <a:rPr lang="en-NZ" sz="3600" b="0" dirty="0" smtClean="0"/>
              <a:t> </a:t>
            </a:r>
            <a:endParaRPr lang="en-NZ" sz="36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1341438"/>
            <a:ext cx="3444874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821" y="1397967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PS1 Producer Statements need</a:t>
            </a:r>
          </a:p>
          <a:p>
            <a:r>
              <a:rPr lang="en-NZ" dirty="0" smtClean="0"/>
              <a:t>to be specific, based on correct information &amp; current.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530821" y="259829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 PS1 isn’t a Silver Bullet if the design basis is incorrect.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856" y="4260290"/>
            <a:ext cx="4536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Things to consider:</a:t>
            </a:r>
          </a:p>
          <a:p>
            <a:r>
              <a:rPr lang="en-NZ" dirty="0" smtClean="0"/>
              <a:t>Wind loading - location</a:t>
            </a:r>
          </a:p>
          <a:p>
            <a:r>
              <a:rPr lang="en-NZ" dirty="0" smtClean="0"/>
              <a:t>Size and weight of fixtures</a:t>
            </a:r>
          </a:p>
          <a:p>
            <a:r>
              <a:rPr lang="en-NZ" dirty="0" smtClean="0"/>
              <a:t>Future potential for additions</a:t>
            </a:r>
          </a:p>
          <a:p>
            <a:r>
              <a:rPr lang="en-NZ" dirty="0" smtClean="0"/>
              <a:t>Standards and codes updates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530821" y="3429293"/>
            <a:ext cx="452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PS1 calculations are based </a:t>
            </a:r>
            <a:r>
              <a:rPr lang="en-NZ" dirty="0"/>
              <a:t>on information provided.</a:t>
            </a:r>
          </a:p>
        </p:txBody>
      </p:sp>
    </p:spTree>
    <p:extLst>
      <p:ext uri="{BB962C8B-B14F-4D97-AF65-F5344CB8AC3E}">
        <p14:creationId xmlns:p14="http://schemas.microsoft.com/office/powerpoint/2010/main" val="31966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9336"/>
            <a:ext cx="8219256" cy="533400"/>
          </a:xfrm>
        </p:spPr>
        <p:txBody>
          <a:bodyPr/>
          <a:lstStyle/>
          <a:p>
            <a:pPr algn="ctr"/>
            <a:r>
              <a:rPr lang="en-NZ" sz="3600" dirty="0" smtClean="0"/>
              <a:t>Pole Manufacture &amp; Sign Off</a:t>
            </a:r>
            <a:endParaRPr lang="en-NZ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8177" y="2099757"/>
            <a:ext cx="8382000" cy="504056"/>
          </a:xfrm>
        </p:spPr>
        <p:txBody>
          <a:bodyPr/>
          <a:lstStyle/>
          <a:p>
            <a:pPr marL="0" indent="0">
              <a:buNone/>
            </a:pPr>
            <a:r>
              <a:rPr lang="en-NZ" sz="2400" dirty="0" smtClean="0"/>
              <a:t>Who signs off the pole – does it comply?</a:t>
            </a:r>
            <a:endParaRPr lang="en-NZ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0791" y="1268760"/>
            <a:ext cx="820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When do you get the PS1 and supporting documentation – before, after, or never?</a:t>
            </a: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368177" y="2564904"/>
            <a:ext cx="7560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Where did the materials come from – do they comply?</a:t>
            </a: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368177" y="3026569"/>
            <a:ext cx="728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Paint Finish – Is it a 10 year Certified Paint System?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361728" y="3488234"/>
            <a:ext cx="767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Do any paint touch up’s comply with the Paint System?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05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3600" dirty="0" smtClean="0"/>
              <a:t>What PS1’s Can’t Allow For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29" y="1484784"/>
            <a:ext cx="3672408" cy="864096"/>
          </a:xfrm>
        </p:spPr>
        <p:txBody>
          <a:bodyPr/>
          <a:lstStyle/>
          <a:p>
            <a:pPr marL="0" indent="0">
              <a:buNone/>
            </a:pPr>
            <a:r>
              <a:rPr lang="en-NZ" sz="2400" dirty="0" smtClean="0"/>
              <a:t>Who decides enough is enough?</a:t>
            </a:r>
            <a:endParaRPr lang="en-N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37" y="1484784"/>
            <a:ext cx="478255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760" y="2420887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How many poles are overloaded on your network?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57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3600" dirty="0" smtClean="0"/>
              <a:t>Who Checks your Current Assets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57114"/>
            <a:ext cx="8382000" cy="4755232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20" cy="418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6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3600" dirty="0" smtClean="0"/>
              <a:t>Mistakes of the Past?</a:t>
            </a:r>
            <a:endParaRPr lang="en-NZ" sz="3600" dirty="0"/>
          </a:p>
        </p:txBody>
      </p:sp>
      <p:pic>
        <p:nvPicPr>
          <p:cNvPr id="2050" name="Picture 2" descr="C:\Users\davidevans\SNUG Information\SNUG 2017 Presentation\IMG_4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8007"/>
            <a:ext cx="3774261" cy="474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2" y="1348008"/>
            <a:ext cx="3585747" cy="474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0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3600" dirty="0" smtClean="0"/>
              <a:t>Mastarm &amp; Pole Inspection’s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6" y="1268760"/>
            <a:ext cx="8382000" cy="504056"/>
          </a:xfrm>
        </p:spPr>
        <p:txBody>
          <a:bodyPr/>
          <a:lstStyle/>
          <a:p>
            <a:pPr marL="0" indent="0">
              <a:buNone/>
            </a:pPr>
            <a:r>
              <a:rPr lang="en-NZ" sz="2400" dirty="0" smtClean="0"/>
              <a:t>Do you know the state of your aging traffic poles?</a:t>
            </a:r>
            <a:endParaRPr lang="en-N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37556"/>
            <a:ext cx="260837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94" y="1844824"/>
            <a:ext cx="2485765" cy="438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50" y="1844824"/>
            <a:ext cx="2729734" cy="438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8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lectronic Board Paper">
  <a:themeElements>
    <a:clrScheme name="Electronic Board Pap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lectronic Board Pa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lectronic Board 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ctronic Board Pap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ctronic Board Pap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ctronic Board Pap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ctronic Board Pap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ctronic Board Pap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ctronic Board Pap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H:\FBL Board\Board Templates &amp; Masters\Electronic Board Paper.pot</Template>
  <TotalTime>1097</TotalTime>
  <Words>201</Words>
  <Application>Microsoft Office PowerPoint</Application>
  <PresentationFormat>On-screen Show 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Electronic Board Paper</vt:lpstr>
      <vt:lpstr>Pole Design, Fatigue &amp; P43</vt:lpstr>
      <vt:lpstr>Pole Design &amp; P43 </vt:lpstr>
      <vt:lpstr>Pole Manufacture &amp; Sign Off</vt:lpstr>
      <vt:lpstr>What PS1’s Can’t Allow For</vt:lpstr>
      <vt:lpstr>Who Checks your Current Assets</vt:lpstr>
      <vt:lpstr>Mistakes of the Past?</vt:lpstr>
      <vt:lpstr>Mastarm &amp; Pole Inspection’s</vt:lpstr>
    </vt:vector>
  </TitlesOfParts>
  <Company>Fb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Paper Template</dc:title>
  <dc:creator>Marion Harrison</dc:creator>
  <cp:lastModifiedBy>David Evans</cp:lastModifiedBy>
  <cp:revision>1311</cp:revision>
  <cp:lastPrinted>2016-11-03T19:09:27Z</cp:lastPrinted>
  <dcterms:created xsi:type="dcterms:W3CDTF">2002-03-21T03:49:27Z</dcterms:created>
  <dcterms:modified xsi:type="dcterms:W3CDTF">2017-02-22T21:09:38Z</dcterms:modified>
</cp:coreProperties>
</file>