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13"/>
  </p:notesMasterIdLst>
  <p:handoutMasterIdLst>
    <p:handoutMasterId r:id="rId14"/>
  </p:handoutMasterIdLst>
  <p:sldIdLst>
    <p:sldId id="489" r:id="rId2"/>
    <p:sldId id="907" r:id="rId3"/>
    <p:sldId id="1101" r:id="rId4"/>
    <p:sldId id="1097" r:id="rId5"/>
    <p:sldId id="1086" r:id="rId6"/>
    <p:sldId id="1099" r:id="rId7"/>
    <p:sldId id="1100" r:id="rId8"/>
    <p:sldId id="1096" r:id="rId9"/>
    <p:sldId id="1098" r:id="rId10"/>
    <p:sldId id="1102" r:id="rId11"/>
    <p:sldId id="1083" r:id="rId12"/>
  </p:sldIdLst>
  <p:sldSz cx="9144000" cy="6858000" type="screen4x3"/>
  <p:notesSz cx="6875463" cy="10002838"/>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845">
          <p15:clr>
            <a:srgbClr val="A4A3A4"/>
          </p15:clr>
        </p15:guide>
        <p15:guide id="2" orient="horz" pos="1026">
          <p15:clr>
            <a:srgbClr val="A4A3A4"/>
          </p15:clr>
        </p15:guide>
        <p15:guide id="3" orient="horz" pos="1207">
          <p15:clr>
            <a:srgbClr val="A4A3A4"/>
          </p15:clr>
        </p15:guide>
        <p15:guide id="4" orient="horz" pos="3702">
          <p15:clr>
            <a:srgbClr val="A4A3A4"/>
          </p15:clr>
        </p15:guide>
        <p15:guide id="5" orient="horz" pos="300">
          <p15:clr>
            <a:srgbClr val="A4A3A4"/>
          </p15:clr>
        </p15:guide>
        <p15:guide id="6" orient="horz" pos="3974">
          <p15:clr>
            <a:srgbClr val="A4A3A4"/>
          </p15:clr>
        </p15:guide>
        <p15:guide id="7" pos="2880">
          <p15:clr>
            <a:srgbClr val="A4A3A4"/>
          </p15:clr>
        </p15:guide>
        <p15:guide id="8" pos="385">
          <p15:clr>
            <a:srgbClr val="A4A3A4"/>
          </p15:clr>
        </p15:guide>
        <p15:guide id="9" pos="5375">
          <p15:clr>
            <a:srgbClr val="A4A3A4"/>
          </p15:clr>
        </p15:guide>
      </p15:sldGuideLst>
    </p:ext>
    <p:ext uri="{2D200454-40CA-4A62-9FC3-DE9A4176ACB9}">
      <p15:notesGuideLst xmlns:p15="http://schemas.microsoft.com/office/powerpoint/2012/main">
        <p15:guide id="1" orient="horz" pos="3152" userDrawn="1">
          <p15:clr>
            <a:srgbClr val="A4A3A4"/>
          </p15:clr>
        </p15:guide>
        <p15:guide id="2" pos="2126" userDrawn="1">
          <p15:clr>
            <a:srgbClr val="A4A3A4"/>
          </p15:clr>
        </p15:guide>
        <p15:guide id="3"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Evans" initials="DE" lastIdx="1" clrIdx="0">
    <p:extLst>
      <p:ext uri="{19B8F6BF-5375-455C-9EA6-DF929625EA0E}">
        <p15:presenceInfo xmlns:p15="http://schemas.microsoft.com/office/powerpoint/2012/main" userId="S::DavidEvans@spunlite.co.nz::ad8aa1a8-4e5b-4cdb-b9c0-e808750345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E47"/>
    <a:srgbClr val="00BC55"/>
    <a:srgbClr val="69BE28"/>
    <a:srgbClr val="CC0066"/>
    <a:srgbClr val="FF0000"/>
    <a:srgbClr val="FFCC00"/>
    <a:srgbClr val="793A86"/>
    <a:srgbClr val="FDD8A1"/>
    <a:srgbClr val="D2F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2110F-EBC1-4E24-A97C-B01E4BB22338}" v="3" dt="2025-09-24T03:37:53.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7779" autoAdjust="0"/>
  </p:normalViewPr>
  <p:slideViewPr>
    <p:cSldViewPr>
      <p:cViewPr varScale="1">
        <p:scale>
          <a:sx n="75" d="100"/>
          <a:sy n="75" d="100"/>
        </p:scale>
        <p:origin x="2300" y="36"/>
      </p:cViewPr>
      <p:guideLst>
        <p:guide orient="horz" pos="845"/>
        <p:guide orient="horz" pos="1026"/>
        <p:guide orient="horz" pos="1207"/>
        <p:guide orient="horz" pos="3702"/>
        <p:guide orient="horz" pos="300"/>
        <p:guide orient="horz" pos="3974"/>
        <p:guide pos="2880"/>
        <p:guide pos="385"/>
        <p:guide pos="53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468" y="72"/>
      </p:cViewPr>
      <p:guideLst>
        <p:guide orient="horz" pos="3152"/>
        <p:guide pos="2126"/>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vans" userId="ad8aa1a8-4e5b-4cdb-b9c0-e808750345f8" providerId="ADAL" clId="{038464D1-FF45-4736-A3CA-11F1B2503ED3}"/>
    <pc:docChg chg="custSel modSld modNotesMaster modHandout">
      <pc:chgData name="David Evans" userId="ad8aa1a8-4e5b-4cdb-b9c0-e808750345f8" providerId="ADAL" clId="{038464D1-FF45-4736-A3CA-11F1B2503ED3}" dt="2025-09-25T05:30:21.909" v="1364" actId="14100"/>
      <pc:docMkLst>
        <pc:docMk/>
      </pc:docMkLst>
      <pc:sldChg chg="modNotesTx">
        <pc:chgData name="David Evans" userId="ad8aa1a8-4e5b-4cdb-b9c0-e808750345f8" providerId="ADAL" clId="{038464D1-FF45-4736-A3CA-11F1B2503ED3}" dt="2025-09-23T02:39:25.633" v="0" actId="6549"/>
        <pc:sldMkLst>
          <pc:docMk/>
          <pc:sldMk cId="0" sldId="489"/>
        </pc:sldMkLst>
      </pc:sldChg>
      <pc:sldChg chg="modNotes modNotesTx">
        <pc:chgData name="David Evans" userId="ad8aa1a8-4e5b-4cdb-b9c0-e808750345f8" providerId="ADAL" clId="{038464D1-FF45-4736-A3CA-11F1B2503ED3}" dt="2025-09-23T02:47:16.859" v="657" actId="20577"/>
        <pc:sldMkLst>
          <pc:docMk/>
          <pc:sldMk cId="1203516718" sldId="907"/>
        </pc:sldMkLst>
      </pc:sldChg>
      <pc:sldChg chg="modNotes">
        <pc:chgData name="David Evans" userId="ad8aa1a8-4e5b-4cdb-b9c0-e808750345f8" providerId="ADAL" clId="{038464D1-FF45-4736-A3CA-11F1B2503ED3}" dt="2025-09-23T02:40:29.159" v="1"/>
        <pc:sldMkLst>
          <pc:docMk/>
          <pc:sldMk cId="3112780436" sldId="1083"/>
        </pc:sldMkLst>
      </pc:sldChg>
      <pc:sldChg chg="addSp modSp mod modNotes">
        <pc:chgData name="David Evans" userId="ad8aa1a8-4e5b-4cdb-b9c0-e808750345f8" providerId="ADAL" clId="{038464D1-FF45-4736-A3CA-11F1B2503ED3}" dt="2025-09-24T03:39:07.628" v="1018" actId="313"/>
        <pc:sldMkLst>
          <pc:docMk/>
          <pc:sldMk cId="3458607546" sldId="1086"/>
        </pc:sldMkLst>
        <pc:spChg chg="mod">
          <ac:chgData name="David Evans" userId="ad8aa1a8-4e5b-4cdb-b9c0-e808750345f8" providerId="ADAL" clId="{038464D1-FF45-4736-A3CA-11F1B2503ED3}" dt="2025-09-24T03:39:07.628" v="1018" actId="313"/>
          <ac:spMkLst>
            <pc:docMk/>
            <pc:sldMk cId="3458607546" sldId="1086"/>
            <ac:spMk id="2" creationId="{FB308968-6DA3-63EB-293C-EEC8249671C9}"/>
          </ac:spMkLst>
        </pc:spChg>
        <pc:spChg chg="mod">
          <ac:chgData name="David Evans" userId="ad8aa1a8-4e5b-4cdb-b9c0-e808750345f8" providerId="ADAL" clId="{038464D1-FF45-4736-A3CA-11F1B2503ED3}" dt="2025-09-24T03:33:19.775" v="993" actId="20577"/>
          <ac:spMkLst>
            <pc:docMk/>
            <pc:sldMk cId="3458607546" sldId="1086"/>
            <ac:spMk id="4" creationId="{1F64B365-F5C0-4C89-C850-35839840E20D}"/>
          </ac:spMkLst>
        </pc:spChg>
        <pc:spChg chg="mod">
          <ac:chgData name="David Evans" userId="ad8aa1a8-4e5b-4cdb-b9c0-e808750345f8" providerId="ADAL" clId="{038464D1-FF45-4736-A3CA-11F1B2503ED3}" dt="2025-09-24T03:31:30.857" v="935" actId="6549"/>
          <ac:spMkLst>
            <pc:docMk/>
            <pc:sldMk cId="3458607546" sldId="1086"/>
            <ac:spMk id="7" creationId="{7C9DC3ED-99CD-1DAF-CBC6-852354193306}"/>
          </ac:spMkLst>
        </pc:spChg>
        <pc:spChg chg="mod">
          <ac:chgData name="David Evans" userId="ad8aa1a8-4e5b-4cdb-b9c0-e808750345f8" providerId="ADAL" clId="{038464D1-FF45-4736-A3CA-11F1B2503ED3}" dt="2025-09-24T03:32:50.816" v="966" actId="14100"/>
          <ac:spMkLst>
            <pc:docMk/>
            <pc:sldMk cId="3458607546" sldId="1086"/>
            <ac:spMk id="8" creationId="{0C6D3016-432D-126B-E5AE-EB8A6DC767D3}"/>
          </ac:spMkLst>
        </pc:spChg>
        <pc:picChg chg="add mod">
          <ac:chgData name="David Evans" userId="ad8aa1a8-4e5b-4cdb-b9c0-e808750345f8" providerId="ADAL" clId="{038464D1-FF45-4736-A3CA-11F1B2503ED3}" dt="2025-09-24T03:38:15.596" v="1000" actId="1076"/>
          <ac:picMkLst>
            <pc:docMk/>
            <pc:sldMk cId="3458607546" sldId="1086"/>
            <ac:picMk id="9" creationId="{EDB34EBE-CED4-EF4B-1D02-D95C0B9D1844}"/>
          </ac:picMkLst>
        </pc:picChg>
      </pc:sldChg>
      <pc:sldChg chg="modSp mod modNotes">
        <pc:chgData name="David Evans" userId="ad8aa1a8-4e5b-4cdb-b9c0-e808750345f8" providerId="ADAL" clId="{038464D1-FF45-4736-A3CA-11F1B2503ED3}" dt="2025-09-24T03:42:56.513" v="1105" actId="20577"/>
        <pc:sldMkLst>
          <pc:docMk/>
          <pc:sldMk cId="62165394" sldId="1096"/>
        </pc:sldMkLst>
        <pc:spChg chg="mod">
          <ac:chgData name="David Evans" userId="ad8aa1a8-4e5b-4cdb-b9c0-e808750345f8" providerId="ADAL" clId="{038464D1-FF45-4736-A3CA-11F1B2503ED3}" dt="2025-09-24T02:44:29.486" v="881" actId="20577"/>
          <ac:spMkLst>
            <pc:docMk/>
            <pc:sldMk cId="62165394" sldId="1096"/>
            <ac:spMk id="4" creationId="{709D06C5-ECDD-04AD-B9EF-70F7DB0D0CF1}"/>
          </ac:spMkLst>
        </pc:spChg>
        <pc:spChg chg="mod">
          <ac:chgData name="David Evans" userId="ad8aa1a8-4e5b-4cdb-b9c0-e808750345f8" providerId="ADAL" clId="{038464D1-FF45-4736-A3CA-11F1B2503ED3}" dt="2025-09-24T03:42:56.513" v="1105" actId="20577"/>
          <ac:spMkLst>
            <pc:docMk/>
            <pc:sldMk cId="62165394" sldId="1096"/>
            <ac:spMk id="6" creationId="{CE1A359B-9E0B-3979-8B11-B9647171E0AC}"/>
          </ac:spMkLst>
        </pc:spChg>
      </pc:sldChg>
      <pc:sldChg chg="modNotes">
        <pc:chgData name="David Evans" userId="ad8aa1a8-4e5b-4cdb-b9c0-e808750345f8" providerId="ADAL" clId="{038464D1-FF45-4736-A3CA-11F1B2503ED3}" dt="2025-09-23T02:40:29.159" v="1"/>
        <pc:sldMkLst>
          <pc:docMk/>
          <pc:sldMk cId="983759927" sldId="1097"/>
        </pc:sldMkLst>
      </pc:sldChg>
      <pc:sldChg chg="modSp mod modNotes modNotesTx">
        <pc:chgData name="David Evans" userId="ad8aa1a8-4e5b-4cdb-b9c0-e808750345f8" providerId="ADAL" clId="{038464D1-FF45-4736-A3CA-11F1B2503ED3}" dt="2025-09-25T05:26:57.218" v="1363" actId="20577"/>
        <pc:sldMkLst>
          <pc:docMk/>
          <pc:sldMk cId="2803143317" sldId="1098"/>
        </pc:sldMkLst>
        <pc:spChg chg="mod">
          <ac:chgData name="David Evans" userId="ad8aa1a8-4e5b-4cdb-b9c0-e808750345f8" providerId="ADAL" clId="{038464D1-FF45-4736-A3CA-11F1B2503ED3}" dt="2025-09-25T05:24:13.608" v="1284" actId="20577"/>
          <ac:spMkLst>
            <pc:docMk/>
            <pc:sldMk cId="2803143317" sldId="1098"/>
            <ac:spMk id="2" creationId="{66E59D4A-1516-A4EF-77BE-A37B2FC036F4}"/>
          </ac:spMkLst>
        </pc:spChg>
        <pc:spChg chg="mod">
          <ac:chgData name="David Evans" userId="ad8aa1a8-4e5b-4cdb-b9c0-e808750345f8" providerId="ADAL" clId="{038464D1-FF45-4736-A3CA-11F1B2503ED3}" dt="2025-09-25T05:26:57.218" v="1363" actId="20577"/>
          <ac:spMkLst>
            <pc:docMk/>
            <pc:sldMk cId="2803143317" sldId="1098"/>
            <ac:spMk id="4" creationId="{75078B17-2A5C-575F-5BF6-9EB69801440D}"/>
          </ac:spMkLst>
        </pc:spChg>
      </pc:sldChg>
      <pc:sldChg chg="modSp mod modNotes">
        <pc:chgData name="David Evans" userId="ad8aa1a8-4e5b-4cdb-b9c0-e808750345f8" providerId="ADAL" clId="{038464D1-FF45-4736-A3CA-11F1B2503ED3}" dt="2025-09-25T05:30:21.909" v="1364" actId="14100"/>
        <pc:sldMkLst>
          <pc:docMk/>
          <pc:sldMk cId="1613038682" sldId="1099"/>
        </pc:sldMkLst>
        <pc:spChg chg="mod">
          <ac:chgData name="David Evans" userId="ad8aa1a8-4e5b-4cdb-b9c0-e808750345f8" providerId="ADAL" clId="{038464D1-FF45-4736-A3CA-11F1B2503ED3}" dt="2025-09-24T03:39:42.676" v="1024" actId="20577"/>
          <ac:spMkLst>
            <pc:docMk/>
            <pc:sldMk cId="1613038682" sldId="1099"/>
            <ac:spMk id="9" creationId="{BA587B80-91C6-8859-0DC1-A57D5023413D}"/>
          </ac:spMkLst>
        </pc:spChg>
        <pc:picChg chg="mod">
          <ac:chgData name="David Evans" userId="ad8aa1a8-4e5b-4cdb-b9c0-e808750345f8" providerId="ADAL" clId="{038464D1-FF45-4736-A3CA-11F1B2503ED3}" dt="2025-09-25T05:30:21.909" v="1364" actId="14100"/>
          <ac:picMkLst>
            <pc:docMk/>
            <pc:sldMk cId="1613038682" sldId="1099"/>
            <ac:picMk id="6" creationId="{A778FAFA-DD92-9EE7-92BB-0D99C5415900}"/>
          </ac:picMkLst>
        </pc:picChg>
      </pc:sldChg>
      <pc:sldChg chg="delSp modSp mod modNotes modNotesTx">
        <pc:chgData name="David Evans" userId="ad8aa1a8-4e5b-4cdb-b9c0-e808750345f8" providerId="ADAL" clId="{038464D1-FF45-4736-A3CA-11F1B2503ED3}" dt="2025-09-24T03:41:10.901" v="1054" actId="6549"/>
        <pc:sldMkLst>
          <pc:docMk/>
          <pc:sldMk cId="639995618" sldId="1100"/>
        </pc:sldMkLst>
        <pc:spChg chg="mod">
          <ac:chgData name="David Evans" userId="ad8aa1a8-4e5b-4cdb-b9c0-e808750345f8" providerId="ADAL" clId="{038464D1-FF45-4736-A3CA-11F1B2503ED3}" dt="2025-09-24T03:41:10.901" v="1054" actId="6549"/>
          <ac:spMkLst>
            <pc:docMk/>
            <pc:sldMk cId="639995618" sldId="1100"/>
            <ac:spMk id="2" creationId="{D8749457-E9FC-F51A-24F8-2D3F12D30771}"/>
          </ac:spMkLst>
        </pc:spChg>
        <pc:spChg chg="mod">
          <ac:chgData name="David Evans" userId="ad8aa1a8-4e5b-4cdb-b9c0-e808750345f8" providerId="ADAL" clId="{038464D1-FF45-4736-A3CA-11F1B2503ED3}" dt="2025-09-24T03:40:22.866" v="1030" actId="6549"/>
          <ac:spMkLst>
            <pc:docMk/>
            <pc:sldMk cId="639995618" sldId="1100"/>
            <ac:spMk id="11" creationId="{91884C19-B0F5-A810-BF10-EBFBB1CFBF87}"/>
          </ac:spMkLst>
        </pc:spChg>
        <pc:picChg chg="mod">
          <ac:chgData name="David Evans" userId="ad8aa1a8-4e5b-4cdb-b9c0-e808750345f8" providerId="ADAL" clId="{038464D1-FF45-4736-A3CA-11F1B2503ED3}" dt="2025-09-24T02:43:40.427" v="863" actId="1076"/>
          <ac:picMkLst>
            <pc:docMk/>
            <pc:sldMk cId="639995618" sldId="1100"/>
            <ac:picMk id="6" creationId="{F7860F3E-68D3-AF64-0DE8-A4D20CA4B588}"/>
          </ac:picMkLst>
        </pc:picChg>
        <pc:picChg chg="mod">
          <ac:chgData name="David Evans" userId="ad8aa1a8-4e5b-4cdb-b9c0-e808750345f8" providerId="ADAL" clId="{038464D1-FF45-4736-A3CA-11F1B2503ED3}" dt="2025-09-24T02:41:48.786" v="856" actId="1076"/>
          <ac:picMkLst>
            <pc:docMk/>
            <pc:sldMk cId="639995618" sldId="1100"/>
            <ac:picMk id="7" creationId="{F38B02FE-50EE-9D1F-9C86-85FE9245BE06}"/>
          </ac:picMkLst>
        </pc:picChg>
        <pc:picChg chg="mod">
          <ac:chgData name="David Evans" userId="ad8aa1a8-4e5b-4cdb-b9c0-e808750345f8" providerId="ADAL" clId="{038464D1-FF45-4736-A3CA-11F1B2503ED3}" dt="2025-09-24T02:42:11.446" v="857" actId="1076"/>
          <ac:picMkLst>
            <pc:docMk/>
            <pc:sldMk cId="639995618" sldId="1100"/>
            <ac:picMk id="9" creationId="{039E3772-2FDD-7280-28B9-CD4D099D8100}"/>
          </ac:picMkLst>
        </pc:picChg>
        <pc:picChg chg="del">
          <ac:chgData name="David Evans" userId="ad8aa1a8-4e5b-4cdb-b9c0-e808750345f8" providerId="ADAL" clId="{038464D1-FF45-4736-A3CA-11F1B2503ED3}" dt="2025-09-24T02:41:07.968" v="855" actId="478"/>
          <ac:picMkLst>
            <pc:docMk/>
            <pc:sldMk cId="639995618" sldId="1100"/>
            <ac:picMk id="13" creationId="{7B33C22D-2C5E-AC85-4C42-55F3E75FBAD1}"/>
          </ac:picMkLst>
        </pc:picChg>
      </pc:sldChg>
      <pc:sldChg chg="modSp mod modNotes">
        <pc:chgData name="David Evans" userId="ad8aa1a8-4e5b-4cdb-b9c0-e808750345f8" providerId="ADAL" clId="{038464D1-FF45-4736-A3CA-11F1B2503ED3}" dt="2025-09-24T03:47:50.763" v="1168" actId="1076"/>
        <pc:sldMkLst>
          <pc:docMk/>
          <pc:sldMk cId="1737198470" sldId="1102"/>
        </pc:sldMkLst>
        <pc:spChg chg="mod">
          <ac:chgData name="David Evans" userId="ad8aa1a8-4e5b-4cdb-b9c0-e808750345f8" providerId="ADAL" clId="{038464D1-FF45-4736-A3CA-11F1B2503ED3}" dt="2025-09-24T03:46:31.349" v="1160" actId="20577"/>
          <ac:spMkLst>
            <pc:docMk/>
            <pc:sldMk cId="1737198470" sldId="1102"/>
            <ac:spMk id="3" creationId="{41166625-9E54-9844-AFD5-9CB21E86EF01}"/>
          </ac:spMkLst>
        </pc:spChg>
        <pc:spChg chg="mod">
          <ac:chgData name="David Evans" userId="ad8aa1a8-4e5b-4cdb-b9c0-e808750345f8" providerId="ADAL" clId="{038464D1-FF45-4736-A3CA-11F1B2503ED3}" dt="2025-09-24T03:47:35.758" v="1166" actId="1076"/>
          <ac:spMkLst>
            <pc:docMk/>
            <pc:sldMk cId="1737198470" sldId="1102"/>
            <ac:spMk id="4" creationId="{42A4E0DD-5998-04AB-A957-D177461E7449}"/>
          </ac:spMkLst>
        </pc:spChg>
        <pc:spChg chg="mod">
          <ac:chgData name="David Evans" userId="ad8aa1a8-4e5b-4cdb-b9c0-e808750345f8" providerId="ADAL" clId="{038464D1-FF45-4736-A3CA-11F1B2503ED3}" dt="2025-09-24T03:47:02.320" v="1163" actId="1076"/>
          <ac:spMkLst>
            <pc:docMk/>
            <pc:sldMk cId="1737198470" sldId="1102"/>
            <ac:spMk id="6" creationId="{570117BD-C81A-7E04-198B-EA8BCE55A3AF}"/>
          </ac:spMkLst>
        </pc:spChg>
        <pc:spChg chg="mod">
          <ac:chgData name="David Evans" userId="ad8aa1a8-4e5b-4cdb-b9c0-e808750345f8" providerId="ADAL" clId="{038464D1-FF45-4736-A3CA-11F1B2503ED3}" dt="2025-09-24T03:47:50.763" v="1168" actId="1076"/>
          <ac:spMkLst>
            <pc:docMk/>
            <pc:sldMk cId="1737198470" sldId="1102"/>
            <ac:spMk id="7" creationId="{5113926C-A074-F3B3-909D-FE46F519AAC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5" y="11"/>
            <a:ext cx="2979902" cy="498863"/>
          </a:xfrm>
          <a:prstGeom prst="rect">
            <a:avLst/>
          </a:prstGeom>
          <a:noFill/>
          <a:ln w="9525">
            <a:noFill/>
            <a:miter lim="800000"/>
            <a:headEnd/>
            <a:tailEnd/>
          </a:ln>
        </p:spPr>
        <p:txBody>
          <a:bodyPr vert="horz" wrap="square" lIns="90993" tIns="45495" rIns="90993" bIns="45495" numCol="1" anchor="t" anchorCtr="0" compatLnSpc="1">
            <a:prstTxWarp prst="textNoShape">
              <a:avLst/>
            </a:prstTxWarp>
          </a:bodyPr>
          <a:lstStyle>
            <a:lvl1pPr defTabSz="879483" eaLnBrk="0" hangingPunct="0">
              <a:defRPr sz="1200" smtClean="0"/>
            </a:lvl1pPr>
          </a:lstStyle>
          <a:p>
            <a:pPr>
              <a:defRPr/>
            </a:pPr>
            <a:endParaRPr lang="en-NZ"/>
          </a:p>
        </p:txBody>
      </p:sp>
      <p:sp>
        <p:nvSpPr>
          <p:cNvPr id="67587" name="Rectangle 3"/>
          <p:cNvSpPr>
            <a:spLocks noGrp="1" noChangeArrowheads="1"/>
          </p:cNvSpPr>
          <p:nvPr>
            <p:ph type="dt" sz="quarter" idx="1"/>
          </p:nvPr>
        </p:nvSpPr>
        <p:spPr bwMode="auto">
          <a:xfrm>
            <a:off x="3893960" y="11"/>
            <a:ext cx="2979902" cy="498863"/>
          </a:xfrm>
          <a:prstGeom prst="rect">
            <a:avLst/>
          </a:prstGeom>
          <a:noFill/>
          <a:ln w="9525">
            <a:noFill/>
            <a:miter lim="800000"/>
            <a:headEnd/>
            <a:tailEnd/>
          </a:ln>
        </p:spPr>
        <p:txBody>
          <a:bodyPr vert="horz" wrap="square" lIns="90993" tIns="45495" rIns="90993" bIns="45495" numCol="1" anchor="t" anchorCtr="0" compatLnSpc="1">
            <a:prstTxWarp prst="textNoShape">
              <a:avLst/>
            </a:prstTxWarp>
          </a:bodyPr>
          <a:lstStyle>
            <a:lvl1pPr algn="r" defTabSz="879483" eaLnBrk="0" hangingPunct="0">
              <a:defRPr sz="1200" smtClean="0"/>
            </a:lvl1pPr>
          </a:lstStyle>
          <a:p>
            <a:pPr>
              <a:defRPr/>
            </a:pPr>
            <a:endParaRPr lang="en-NZ"/>
          </a:p>
        </p:txBody>
      </p:sp>
      <p:sp>
        <p:nvSpPr>
          <p:cNvPr id="67588" name="Rectangle 4"/>
          <p:cNvSpPr>
            <a:spLocks noGrp="1" noChangeArrowheads="1"/>
          </p:cNvSpPr>
          <p:nvPr>
            <p:ph type="ftr" sz="quarter" idx="2"/>
          </p:nvPr>
        </p:nvSpPr>
        <p:spPr bwMode="auto">
          <a:xfrm>
            <a:off x="5" y="9502383"/>
            <a:ext cx="2979902" cy="498863"/>
          </a:xfrm>
          <a:prstGeom prst="rect">
            <a:avLst/>
          </a:prstGeom>
          <a:noFill/>
          <a:ln w="9525">
            <a:noFill/>
            <a:miter lim="800000"/>
            <a:headEnd/>
            <a:tailEnd/>
          </a:ln>
        </p:spPr>
        <p:txBody>
          <a:bodyPr vert="horz" wrap="square" lIns="90993" tIns="45495" rIns="90993" bIns="45495" numCol="1" anchor="b" anchorCtr="0" compatLnSpc="1">
            <a:prstTxWarp prst="textNoShape">
              <a:avLst/>
            </a:prstTxWarp>
          </a:bodyPr>
          <a:lstStyle>
            <a:lvl1pPr defTabSz="879483" eaLnBrk="0" hangingPunct="0">
              <a:defRPr sz="1200" smtClean="0"/>
            </a:lvl1pPr>
          </a:lstStyle>
          <a:p>
            <a:pPr>
              <a:defRPr/>
            </a:pPr>
            <a:endParaRPr lang="en-NZ"/>
          </a:p>
        </p:txBody>
      </p:sp>
      <p:sp>
        <p:nvSpPr>
          <p:cNvPr id="67589" name="Rectangle 5"/>
          <p:cNvSpPr>
            <a:spLocks noGrp="1" noChangeArrowheads="1"/>
          </p:cNvSpPr>
          <p:nvPr>
            <p:ph type="sldNum" sz="quarter" idx="3"/>
          </p:nvPr>
        </p:nvSpPr>
        <p:spPr bwMode="auto">
          <a:xfrm>
            <a:off x="3893960" y="9502383"/>
            <a:ext cx="2979902" cy="498863"/>
          </a:xfrm>
          <a:prstGeom prst="rect">
            <a:avLst/>
          </a:prstGeom>
          <a:noFill/>
          <a:ln w="9525">
            <a:noFill/>
            <a:miter lim="800000"/>
            <a:headEnd/>
            <a:tailEnd/>
          </a:ln>
        </p:spPr>
        <p:txBody>
          <a:bodyPr vert="horz" wrap="square" lIns="90993" tIns="45495" rIns="90993" bIns="45495" numCol="1" anchor="b" anchorCtr="0" compatLnSpc="1">
            <a:prstTxWarp prst="textNoShape">
              <a:avLst/>
            </a:prstTxWarp>
          </a:bodyPr>
          <a:lstStyle>
            <a:lvl1pPr algn="r" defTabSz="879483" eaLnBrk="0" hangingPunct="0">
              <a:defRPr sz="1200" smtClean="0"/>
            </a:lvl1pPr>
          </a:lstStyle>
          <a:p>
            <a:pPr>
              <a:defRPr/>
            </a:pPr>
            <a:fld id="{017B1257-E3C2-41CA-AB1D-EE02A8EDD872}" type="slidenum">
              <a:rPr lang="en-NZ"/>
              <a:pPr>
                <a:defRPr/>
              </a:pPr>
              <a:t>‹#›</a:t>
            </a:fld>
            <a:endParaRPr lang="en-NZ"/>
          </a:p>
        </p:txBody>
      </p:sp>
    </p:spTree>
    <p:extLst>
      <p:ext uri="{BB962C8B-B14F-4D97-AF65-F5344CB8AC3E}">
        <p14:creationId xmlns:p14="http://schemas.microsoft.com/office/powerpoint/2010/main" val="1375596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 y="11"/>
            <a:ext cx="2979902" cy="498863"/>
          </a:xfrm>
          <a:prstGeom prst="rect">
            <a:avLst/>
          </a:prstGeom>
          <a:noFill/>
          <a:ln w="9525">
            <a:noFill/>
            <a:miter lim="800000"/>
            <a:headEnd/>
            <a:tailEnd/>
          </a:ln>
        </p:spPr>
        <p:txBody>
          <a:bodyPr vert="horz" wrap="square" lIns="90993" tIns="45495" rIns="90993" bIns="45495" numCol="1" anchor="t" anchorCtr="0" compatLnSpc="1">
            <a:prstTxWarp prst="textNoShape">
              <a:avLst/>
            </a:prstTxWarp>
          </a:bodyPr>
          <a:lstStyle>
            <a:lvl1pPr defTabSz="879483" eaLnBrk="0" hangingPunct="0">
              <a:defRPr sz="1200" smtClean="0"/>
            </a:lvl1pPr>
          </a:lstStyle>
          <a:p>
            <a:pPr>
              <a:defRPr/>
            </a:pPr>
            <a:endParaRPr lang="en-US"/>
          </a:p>
        </p:txBody>
      </p:sp>
      <p:sp>
        <p:nvSpPr>
          <p:cNvPr id="3075" name="Rectangle 3"/>
          <p:cNvSpPr>
            <a:spLocks noGrp="1" noChangeArrowheads="1"/>
          </p:cNvSpPr>
          <p:nvPr>
            <p:ph type="dt" idx="1"/>
          </p:nvPr>
        </p:nvSpPr>
        <p:spPr bwMode="auto">
          <a:xfrm>
            <a:off x="3895567" y="11"/>
            <a:ext cx="2979902" cy="498863"/>
          </a:xfrm>
          <a:prstGeom prst="rect">
            <a:avLst/>
          </a:prstGeom>
          <a:noFill/>
          <a:ln w="9525">
            <a:noFill/>
            <a:miter lim="800000"/>
            <a:headEnd/>
            <a:tailEnd/>
          </a:ln>
        </p:spPr>
        <p:txBody>
          <a:bodyPr vert="horz" wrap="square" lIns="90993" tIns="45495" rIns="90993" bIns="45495" numCol="1" anchor="t" anchorCtr="0" compatLnSpc="1">
            <a:prstTxWarp prst="textNoShape">
              <a:avLst/>
            </a:prstTxWarp>
          </a:bodyPr>
          <a:lstStyle>
            <a:lvl1pPr algn="r" defTabSz="879483" eaLnBrk="0" hangingPunct="0">
              <a:defRPr sz="12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941388" y="754063"/>
            <a:ext cx="4999037" cy="37496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7276" y="4750393"/>
            <a:ext cx="5040935" cy="4500958"/>
          </a:xfrm>
          <a:prstGeom prst="rect">
            <a:avLst/>
          </a:prstGeom>
          <a:noFill/>
          <a:ln w="9525">
            <a:noFill/>
            <a:miter lim="800000"/>
            <a:headEnd/>
            <a:tailEnd/>
          </a:ln>
        </p:spPr>
        <p:txBody>
          <a:bodyPr vert="horz" wrap="square" lIns="90993" tIns="45495" rIns="90993" bIns="454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5" y="9503980"/>
            <a:ext cx="2979902" cy="498863"/>
          </a:xfrm>
          <a:prstGeom prst="rect">
            <a:avLst/>
          </a:prstGeom>
          <a:noFill/>
          <a:ln w="9525">
            <a:noFill/>
            <a:miter lim="800000"/>
            <a:headEnd/>
            <a:tailEnd/>
          </a:ln>
        </p:spPr>
        <p:txBody>
          <a:bodyPr vert="horz" wrap="square" lIns="90993" tIns="45495" rIns="90993" bIns="45495" numCol="1" anchor="b" anchorCtr="0" compatLnSpc="1">
            <a:prstTxWarp prst="textNoShape">
              <a:avLst/>
            </a:prstTxWarp>
          </a:bodyPr>
          <a:lstStyle>
            <a:lvl1pPr defTabSz="879483" eaLnBrk="0" hangingPunct="0">
              <a:defRPr sz="1200" smtClean="0"/>
            </a:lvl1pPr>
          </a:lstStyle>
          <a:p>
            <a:pPr>
              <a:defRPr/>
            </a:pPr>
            <a:endParaRPr lang="en-US"/>
          </a:p>
        </p:txBody>
      </p:sp>
      <p:sp>
        <p:nvSpPr>
          <p:cNvPr id="3079" name="Rectangle 7"/>
          <p:cNvSpPr>
            <a:spLocks noGrp="1" noChangeArrowheads="1"/>
          </p:cNvSpPr>
          <p:nvPr>
            <p:ph type="sldNum" sz="quarter" idx="5"/>
          </p:nvPr>
        </p:nvSpPr>
        <p:spPr bwMode="auto">
          <a:xfrm>
            <a:off x="3895567" y="9503980"/>
            <a:ext cx="2979902" cy="498863"/>
          </a:xfrm>
          <a:prstGeom prst="rect">
            <a:avLst/>
          </a:prstGeom>
          <a:noFill/>
          <a:ln w="9525">
            <a:noFill/>
            <a:miter lim="800000"/>
            <a:headEnd/>
            <a:tailEnd/>
          </a:ln>
        </p:spPr>
        <p:txBody>
          <a:bodyPr vert="horz" wrap="square" lIns="90993" tIns="45495" rIns="90993" bIns="45495" numCol="1" anchor="b" anchorCtr="0" compatLnSpc="1">
            <a:prstTxWarp prst="textNoShape">
              <a:avLst/>
            </a:prstTxWarp>
          </a:bodyPr>
          <a:lstStyle>
            <a:lvl1pPr algn="r" defTabSz="879483" eaLnBrk="0" hangingPunct="0">
              <a:defRPr sz="1200" smtClean="0"/>
            </a:lvl1pPr>
          </a:lstStyle>
          <a:p>
            <a:pPr>
              <a:defRPr/>
            </a:pPr>
            <a:fld id="{E402758A-6538-40EC-94BA-DE75A2A81F4D}" type="slidenum">
              <a:rPr lang="en-US"/>
              <a:pPr>
                <a:defRPr/>
              </a:pPr>
              <a:t>‹#›</a:t>
            </a:fld>
            <a:endParaRPr lang="en-US"/>
          </a:p>
        </p:txBody>
      </p:sp>
    </p:spTree>
    <p:extLst>
      <p:ext uri="{BB962C8B-B14F-4D97-AF65-F5344CB8AC3E}">
        <p14:creationId xmlns:p14="http://schemas.microsoft.com/office/powerpoint/2010/main" val="1218218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Calibri" pitchFamily="28" charset="0"/>
        <a:ea typeface="ＭＳ Ｐゴシック" pitchFamily="28" charset="-128"/>
        <a:cs typeface="+mn-cs"/>
      </a:defRPr>
    </a:lvl1pPr>
    <a:lvl2pPr marL="457200" algn="l" rtl="0" eaLnBrk="0" fontAlgn="base" hangingPunct="0">
      <a:spcBef>
        <a:spcPct val="30000"/>
      </a:spcBef>
      <a:spcAft>
        <a:spcPct val="0"/>
      </a:spcAft>
      <a:defRPr sz="1400" kern="1200">
        <a:solidFill>
          <a:schemeClr val="tx1"/>
        </a:solidFill>
        <a:latin typeface="Calibri" pitchFamily="28" charset="0"/>
        <a:ea typeface="ＭＳ Ｐゴシック" pitchFamily="28" charset="-128"/>
        <a:cs typeface="+mn-cs"/>
      </a:defRPr>
    </a:lvl2pPr>
    <a:lvl3pPr marL="914400" algn="l" rtl="0" eaLnBrk="0" fontAlgn="base" hangingPunct="0">
      <a:spcBef>
        <a:spcPct val="30000"/>
      </a:spcBef>
      <a:spcAft>
        <a:spcPct val="0"/>
      </a:spcAft>
      <a:defRPr sz="1400" kern="1200">
        <a:solidFill>
          <a:schemeClr val="tx1"/>
        </a:solidFill>
        <a:latin typeface="Calibri" pitchFamily="28" charset="0"/>
        <a:ea typeface="ＭＳ Ｐゴシック" pitchFamily="28" charset="-128"/>
        <a:cs typeface="+mn-cs"/>
      </a:defRPr>
    </a:lvl3pPr>
    <a:lvl4pPr marL="1371600" algn="l" rtl="0" eaLnBrk="0" fontAlgn="base" hangingPunct="0">
      <a:spcBef>
        <a:spcPct val="30000"/>
      </a:spcBef>
      <a:spcAft>
        <a:spcPct val="0"/>
      </a:spcAft>
      <a:defRPr sz="1400" kern="1200">
        <a:solidFill>
          <a:schemeClr val="tx1"/>
        </a:solidFill>
        <a:latin typeface="Calibri" pitchFamily="28" charset="0"/>
        <a:ea typeface="ＭＳ Ｐゴシック" pitchFamily="28" charset="-128"/>
        <a:cs typeface="+mn-cs"/>
      </a:defRPr>
    </a:lvl4pPr>
    <a:lvl5pPr marL="1828800" algn="l" rtl="0" eaLnBrk="0" fontAlgn="base" hangingPunct="0">
      <a:spcBef>
        <a:spcPct val="30000"/>
      </a:spcBef>
      <a:spcAft>
        <a:spcPct val="0"/>
      </a:spcAft>
      <a:defRPr sz="14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Welcome</a:t>
            </a:r>
          </a:p>
          <a:p>
            <a:endParaRPr lang="en-NZ" dirty="0"/>
          </a:p>
          <a:p>
            <a:r>
              <a:rPr lang="en-NZ" dirty="0"/>
              <a:t>I hope everybody enjoyed their dinner last night.</a:t>
            </a:r>
          </a:p>
        </p:txBody>
      </p:sp>
      <p:sp>
        <p:nvSpPr>
          <p:cNvPr id="4" name="Slide Number Placeholder 3"/>
          <p:cNvSpPr>
            <a:spLocks noGrp="1"/>
          </p:cNvSpPr>
          <p:nvPr>
            <p:ph type="sldNum" sz="quarter" idx="10"/>
          </p:nvPr>
        </p:nvSpPr>
        <p:spPr/>
        <p:txBody>
          <a:bodyPr/>
          <a:lstStyle/>
          <a:p>
            <a:pPr>
              <a:defRPr/>
            </a:pPr>
            <a:fld id="{E402758A-6538-40EC-94BA-DE75A2A81F4D}" type="slidenum">
              <a:rPr lang="en-US" smtClean="0"/>
              <a:pPr>
                <a:defRPr/>
              </a:pPr>
              <a:t>1</a:t>
            </a:fld>
            <a:endParaRPr lang="en-US" dirty="0"/>
          </a:p>
        </p:txBody>
      </p:sp>
    </p:spTree>
    <p:extLst>
      <p:ext uri="{BB962C8B-B14F-4D97-AF65-F5344CB8AC3E}">
        <p14:creationId xmlns:p14="http://schemas.microsoft.com/office/powerpoint/2010/main" val="396992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B4BCE-C886-B8E3-BE10-65D1CD7E00AE}"/>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07824BA9-6BC2-69D4-DBA2-720C24DC4D41}"/>
              </a:ext>
            </a:extLst>
          </p:cNvPr>
          <p:cNvSpPr txBox="1">
            <a:spLocks noGrp="1" noChangeArrowheads="1"/>
          </p:cNvSpPr>
          <p:nvPr/>
        </p:nvSpPr>
        <p:spPr bwMode="auto">
          <a:xfrm>
            <a:off x="3895567" y="9503981"/>
            <a:ext cx="2979902" cy="498863"/>
          </a:xfrm>
          <a:prstGeom prst="rect">
            <a:avLst/>
          </a:prstGeom>
          <a:noFill/>
          <a:ln w="9525">
            <a:noFill/>
            <a:miter lim="800000"/>
            <a:headEnd/>
            <a:tailEnd/>
          </a:ln>
        </p:spPr>
        <p:txBody>
          <a:bodyPr lIns="90984" tIns="45490" rIns="90984" bIns="45490" anchor="b"/>
          <a:lstStyle/>
          <a:p>
            <a:pPr algn="r" defTabSz="879397" eaLnBrk="0" hangingPunct="0"/>
            <a:fld id="{B26FE657-0060-473D-B2F2-B569E6C58DDC}" type="slidenum">
              <a:rPr lang="en-US" sz="1200"/>
              <a:pPr algn="r" defTabSz="879397" eaLnBrk="0" hangingPunct="0"/>
              <a:t>10</a:t>
            </a:fld>
            <a:endParaRPr lang="en-US" sz="1200" dirty="0"/>
          </a:p>
        </p:txBody>
      </p:sp>
      <p:sp>
        <p:nvSpPr>
          <p:cNvPr id="49155" name="Rectangle 2">
            <a:extLst>
              <a:ext uri="{FF2B5EF4-FFF2-40B4-BE49-F238E27FC236}">
                <a16:creationId xmlns:a16="http://schemas.microsoft.com/office/drawing/2014/main" id="{671D9330-BBBD-B839-7C95-D0495692B9F5}"/>
              </a:ext>
            </a:extLst>
          </p:cNvPr>
          <p:cNvSpPr>
            <a:spLocks noGrp="1" noRot="1" noChangeAspect="1" noChangeArrowheads="1" noTextEdit="1"/>
          </p:cNvSpPr>
          <p:nvPr>
            <p:ph type="sldImg"/>
          </p:nvPr>
        </p:nvSpPr>
        <p:spPr>
          <a:xfrm>
            <a:off x="941388" y="754063"/>
            <a:ext cx="4999037" cy="3749675"/>
          </a:xfrm>
          <a:ln/>
        </p:spPr>
      </p:sp>
      <p:sp>
        <p:nvSpPr>
          <p:cNvPr id="2" name="Notes Placeholder 1">
            <a:extLst>
              <a:ext uri="{FF2B5EF4-FFF2-40B4-BE49-F238E27FC236}">
                <a16:creationId xmlns:a16="http://schemas.microsoft.com/office/drawing/2014/main" id="{ED2A0F8C-40D3-AAD2-734E-C14C72A0A280}"/>
              </a:ext>
            </a:extLst>
          </p:cNvPr>
          <p:cNvSpPr>
            <a:spLocks noGrp="1"/>
          </p:cNvSpPr>
          <p:nvPr>
            <p:ph type="body" idx="1"/>
          </p:nvPr>
        </p:nvSpPr>
        <p:spPr/>
        <p:txBody>
          <a:bodyPr/>
          <a:lstStyle/>
          <a:p>
            <a:r>
              <a:rPr lang="en-US" dirty="0"/>
              <a:t>There is a huge amount of uncertainty positive and negative around controversial infrastructure projects.</a:t>
            </a:r>
          </a:p>
          <a:p>
            <a:endParaRPr lang="en-US" dirty="0"/>
          </a:p>
          <a:p>
            <a:r>
              <a:rPr lang="en-US" dirty="0"/>
              <a:t>Tory pressed go on Golden Mile in Wellington, mayoral candidates are saying it wont continue.</a:t>
            </a:r>
          </a:p>
          <a:p>
            <a:endParaRPr lang="en-US" dirty="0"/>
          </a:p>
          <a:p>
            <a:r>
              <a:rPr lang="en-US" dirty="0"/>
              <a:t>Christchurch’s current mayor cancelled a number of cycleway projects, one candidate wants them back.</a:t>
            </a:r>
          </a:p>
          <a:p>
            <a:endParaRPr lang="en-US" dirty="0"/>
          </a:p>
          <a:p>
            <a:r>
              <a:rPr lang="en-US" dirty="0"/>
              <a:t>When the government changed two years ago many roading projects had funding cancelled, </a:t>
            </a:r>
            <a:r>
              <a:rPr lang="en-US"/>
              <a:t>a few </a:t>
            </a:r>
            <a:r>
              <a:rPr lang="en-US" dirty="0"/>
              <a:t>are only now coming back on the table.</a:t>
            </a:r>
          </a:p>
          <a:p>
            <a:endParaRPr lang="en-US" dirty="0"/>
          </a:p>
          <a:p>
            <a:r>
              <a:rPr lang="en-US" dirty="0"/>
              <a:t>Cross party agreement on infrastructure projects has got to be the way forward to quit the 3 year stop start stop process.</a:t>
            </a:r>
            <a:endParaRPr lang="en-NZ" dirty="0"/>
          </a:p>
        </p:txBody>
      </p:sp>
    </p:spTree>
    <p:extLst>
      <p:ext uri="{BB962C8B-B14F-4D97-AF65-F5344CB8AC3E}">
        <p14:creationId xmlns:p14="http://schemas.microsoft.com/office/powerpoint/2010/main" val="363549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95567" y="9503981"/>
            <a:ext cx="2979902" cy="498863"/>
          </a:xfrm>
          <a:prstGeom prst="rect">
            <a:avLst/>
          </a:prstGeom>
          <a:noFill/>
          <a:ln w="9525">
            <a:noFill/>
            <a:miter lim="800000"/>
            <a:headEnd/>
            <a:tailEnd/>
          </a:ln>
        </p:spPr>
        <p:txBody>
          <a:bodyPr lIns="90984" tIns="45490" rIns="90984" bIns="45490" anchor="b"/>
          <a:lstStyle/>
          <a:p>
            <a:pPr algn="r" defTabSz="879397" eaLnBrk="0" hangingPunct="0"/>
            <a:fld id="{B26FE657-0060-473D-B2F2-B569E6C58DDC}" type="slidenum">
              <a:rPr lang="en-US" sz="1200"/>
              <a:pPr algn="r" defTabSz="879397" eaLnBrk="0" hangingPunct="0"/>
              <a:t>11</a:t>
            </a:fld>
            <a:endParaRPr lang="en-US" sz="1200" dirty="0"/>
          </a:p>
        </p:txBody>
      </p:sp>
      <p:sp>
        <p:nvSpPr>
          <p:cNvPr id="49155" name="Rectangle 2"/>
          <p:cNvSpPr>
            <a:spLocks noGrp="1" noRot="1" noChangeAspect="1" noChangeArrowheads="1" noTextEdit="1"/>
          </p:cNvSpPr>
          <p:nvPr>
            <p:ph type="sldImg"/>
          </p:nvPr>
        </p:nvSpPr>
        <p:spPr>
          <a:xfrm>
            <a:off x="941388" y="754063"/>
            <a:ext cx="4999037" cy="3749675"/>
          </a:xfrm>
          <a:ln/>
        </p:spPr>
      </p:sp>
      <p:sp>
        <p:nvSpPr>
          <p:cNvPr id="2" name="Notes Placeholder 1"/>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266297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95567" y="9503981"/>
            <a:ext cx="2979902" cy="498863"/>
          </a:xfrm>
          <a:prstGeom prst="rect">
            <a:avLst/>
          </a:prstGeom>
          <a:noFill/>
          <a:ln w="9525">
            <a:noFill/>
            <a:miter lim="800000"/>
            <a:headEnd/>
            <a:tailEnd/>
          </a:ln>
        </p:spPr>
        <p:txBody>
          <a:bodyPr lIns="90984" tIns="45490" rIns="90984" bIns="45490" anchor="b"/>
          <a:lstStyle/>
          <a:p>
            <a:pPr algn="r" defTabSz="879397" eaLnBrk="0" hangingPunct="0"/>
            <a:fld id="{B26FE657-0060-473D-B2F2-B569E6C58DDC}" type="slidenum">
              <a:rPr lang="en-US" sz="1200"/>
              <a:pPr algn="r" defTabSz="879397" eaLnBrk="0" hangingPunct="0"/>
              <a:t>2</a:t>
            </a:fld>
            <a:endParaRPr lang="en-US" sz="1200" dirty="0"/>
          </a:p>
        </p:txBody>
      </p:sp>
      <p:sp>
        <p:nvSpPr>
          <p:cNvPr id="49155" name="Rectangle 2"/>
          <p:cNvSpPr>
            <a:spLocks noGrp="1" noRot="1" noChangeAspect="1" noChangeArrowheads="1" noTextEdit="1"/>
          </p:cNvSpPr>
          <p:nvPr>
            <p:ph type="sldImg"/>
          </p:nvPr>
        </p:nvSpPr>
        <p:spPr>
          <a:xfrm>
            <a:off x="941388" y="754063"/>
            <a:ext cx="4999037" cy="3749675"/>
          </a:xfrm>
          <a:ln/>
        </p:spPr>
      </p:sp>
      <p:sp>
        <p:nvSpPr>
          <p:cNvPr id="2" name="Notes Placeholder 1"/>
          <p:cNvSpPr>
            <a:spLocks noGrp="1"/>
          </p:cNvSpPr>
          <p:nvPr>
            <p:ph type="body" idx="1"/>
          </p:nvPr>
        </p:nvSpPr>
        <p:spPr/>
        <p:txBody>
          <a:bodyPr/>
          <a:lstStyle/>
          <a:p>
            <a:r>
              <a:rPr lang="en-US" dirty="0"/>
              <a:t>Will worked for </a:t>
            </a:r>
            <a:r>
              <a:rPr lang="en-US" dirty="0" err="1"/>
              <a:t>Spunlite</a:t>
            </a:r>
            <a:r>
              <a:rPr lang="en-US" dirty="0"/>
              <a:t> as Auckland Territory Manager prior to coming to MP.</a:t>
            </a:r>
            <a:br>
              <a:rPr lang="en-US" dirty="0"/>
            </a:br>
            <a:br>
              <a:rPr lang="en-US" dirty="0"/>
            </a:br>
            <a:r>
              <a:rPr lang="en-US" dirty="0"/>
              <a:t>MP is growing in size and workload in transportation and infrastructure projects throughout the country.</a:t>
            </a:r>
            <a:br>
              <a:rPr lang="en-US" dirty="0"/>
            </a:br>
            <a:br>
              <a:rPr lang="en-US" dirty="0"/>
            </a:br>
            <a:r>
              <a:rPr lang="en-US" dirty="0"/>
              <a:t>The proposed tolling of the Belfast to Pegasus Motorway and Woodend Bypass is causing huge discussion in Canterbury.</a:t>
            </a:r>
          </a:p>
          <a:p>
            <a:endParaRPr lang="en-US" dirty="0"/>
          </a:p>
          <a:p>
            <a:r>
              <a:rPr lang="en-US" dirty="0"/>
              <a:t>We are seeing more and more project work which has been delayed now coming out for pricing and tender award.</a:t>
            </a:r>
          </a:p>
          <a:p>
            <a:endParaRPr lang="en-US" dirty="0"/>
          </a:p>
          <a:p>
            <a:r>
              <a:rPr lang="en-US" dirty="0" err="1"/>
              <a:t>Te</a:t>
            </a:r>
            <a:r>
              <a:rPr lang="en-US" dirty="0"/>
              <a:t> Kaha Surrounding Streets was a project won by Isaac Construction, Project managed by Lucas Haning, Street Lighting by </a:t>
            </a:r>
            <a:r>
              <a:rPr lang="en-US" dirty="0" err="1"/>
              <a:t>Connetics</a:t>
            </a:r>
            <a:r>
              <a:rPr lang="en-US" dirty="0"/>
              <a:t> and Signals by Downer.</a:t>
            </a:r>
            <a:endParaRPr lang="en-NZ" dirty="0"/>
          </a:p>
        </p:txBody>
      </p:sp>
    </p:spTree>
    <p:extLst>
      <p:ext uri="{BB962C8B-B14F-4D97-AF65-F5344CB8AC3E}">
        <p14:creationId xmlns:p14="http://schemas.microsoft.com/office/powerpoint/2010/main" val="359567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Christchurch’s new UFO</a:t>
            </a:r>
            <a:endParaRPr lang="en-NZ" dirty="0"/>
          </a:p>
        </p:txBody>
      </p:sp>
      <p:sp>
        <p:nvSpPr>
          <p:cNvPr id="4" name="Slide Number Placeholder 3"/>
          <p:cNvSpPr>
            <a:spLocks noGrp="1"/>
          </p:cNvSpPr>
          <p:nvPr>
            <p:ph type="sldNum" sz="quarter" idx="5"/>
          </p:nvPr>
        </p:nvSpPr>
        <p:spPr/>
        <p:txBody>
          <a:bodyPr/>
          <a:lstStyle/>
          <a:p>
            <a:pPr>
              <a:defRPr/>
            </a:pPr>
            <a:fld id="{E402758A-6538-40EC-94BA-DE75A2A81F4D}" type="slidenum">
              <a:rPr lang="en-US" smtClean="0"/>
              <a:pPr>
                <a:defRPr/>
              </a:pPr>
              <a:t>3</a:t>
            </a:fld>
            <a:endParaRPr lang="en-US"/>
          </a:p>
        </p:txBody>
      </p:sp>
    </p:spTree>
    <p:extLst>
      <p:ext uri="{BB962C8B-B14F-4D97-AF65-F5344CB8AC3E}">
        <p14:creationId xmlns:p14="http://schemas.microsoft.com/office/powerpoint/2010/main" val="200152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4D64-5041-DB68-3050-FBE6C6C0DE73}"/>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C6BC16E6-1F91-B452-86F1-ECDBF0672041}"/>
              </a:ext>
            </a:extLst>
          </p:cNvPr>
          <p:cNvSpPr txBox="1">
            <a:spLocks noGrp="1" noChangeArrowheads="1"/>
          </p:cNvSpPr>
          <p:nvPr/>
        </p:nvSpPr>
        <p:spPr bwMode="auto">
          <a:xfrm>
            <a:off x="3895567" y="9503981"/>
            <a:ext cx="2979902" cy="498863"/>
          </a:xfrm>
          <a:prstGeom prst="rect">
            <a:avLst/>
          </a:prstGeom>
          <a:noFill/>
          <a:ln w="9525">
            <a:noFill/>
            <a:miter lim="800000"/>
            <a:headEnd/>
            <a:tailEnd/>
          </a:ln>
        </p:spPr>
        <p:txBody>
          <a:bodyPr lIns="90984" tIns="45490" rIns="90984" bIns="45490" anchor="b"/>
          <a:lstStyle/>
          <a:p>
            <a:pPr algn="r" defTabSz="879397" eaLnBrk="0" hangingPunct="0"/>
            <a:fld id="{B26FE657-0060-473D-B2F2-B569E6C58DDC}" type="slidenum">
              <a:rPr lang="en-US" sz="1200"/>
              <a:pPr algn="r" defTabSz="879397" eaLnBrk="0" hangingPunct="0"/>
              <a:t>4</a:t>
            </a:fld>
            <a:endParaRPr lang="en-US" sz="1200" dirty="0"/>
          </a:p>
        </p:txBody>
      </p:sp>
      <p:sp>
        <p:nvSpPr>
          <p:cNvPr id="49155" name="Rectangle 2">
            <a:extLst>
              <a:ext uri="{FF2B5EF4-FFF2-40B4-BE49-F238E27FC236}">
                <a16:creationId xmlns:a16="http://schemas.microsoft.com/office/drawing/2014/main" id="{0AA4DB4F-C6C8-1635-90A7-A9C5135A6620}"/>
              </a:ext>
            </a:extLst>
          </p:cNvPr>
          <p:cNvSpPr>
            <a:spLocks noGrp="1" noRot="1" noChangeAspect="1" noChangeArrowheads="1" noTextEdit="1"/>
          </p:cNvSpPr>
          <p:nvPr>
            <p:ph type="sldImg"/>
          </p:nvPr>
        </p:nvSpPr>
        <p:spPr>
          <a:xfrm>
            <a:off x="941388" y="754063"/>
            <a:ext cx="4999037" cy="3749675"/>
          </a:xfrm>
          <a:ln/>
        </p:spPr>
      </p:sp>
      <p:sp>
        <p:nvSpPr>
          <p:cNvPr id="2" name="Notes Placeholder 1">
            <a:extLst>
              <a:ext uri="{FF2B5EF4-FFF2-40B4-BE49-F238E27FC236}">
                <a16:creationId xmlns:a16="http://schemas.microsoft.com/office/drawing/2014/main" id="{4BCFDF39-4DBB-8E6A-4CEA-1F34BAE1403F}"/>
              </a:ext>
            </a:extLst>
          </p:cNvPr>
          <p:cNvSpPr>
            <a:spLocks noGrp="1"/>
          </p:cNvSpPr>
          <p:nvPr>
            <p:ph type="body" idx="1"/>
          </p:nvPr>
        </p:nvSpPr>
        <p:spPr/>
        <p:txBody>
          <a:bodyPr/>
          <a:lstStyle/>
          <a:p>
            <a:r>
              <a:rPr lang="en-GB" baseline="0" dirty="0">
                <a:solidFill>
                  <a:srgbClr val="FF0000"/>
                </a:solidFill>
              </a:rPr>
              <a:t>As mentioned yesterday by Jahn things have changed in Christchurch in the past year</a:t>
            </a:r>
          </a:p>
        </p:txBody>
      </p:sp>
    </p:spTree>
    <p:extLst>
      <p:ext uri="{BB962C8B-B14F-4D97-AF65-F5344CB8AC3E}">
        <p14:creationId xmlns:p14="http://schemas.microsoft.com/office/powerpoint/2010/main" val="337202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95567" y="9503981"/>
            <a:ext cx="2979902" cy="498863"/>
          </a:xfrm>
          <a:prstGeom prst="rect">
            <a:avLst/>
          </a:prstGeom>
          <a:noFill/>
          <a:ln w="9525">
            <a:noFill/>
            <a:miter lim="800000"/>
            <a:headEnd/>
            <a:tailEnd/>
          </a:ln>
        </p:spPr>
        <p:txBody>
          <a:bodyPr lIns="90984" tIns="45490" rIns="90984" bIns="45490" anchor="b"/>
          <a:lstStyle/>
          <a:p>
            <a:pPr algn="r" defTabSz="879397" eaLnBrk="0" hangingPunct="0"/>
            <a:fld id="{B26FE657-0060-473D-B2F2-B569E6C58DDC}" type="slidenum">
              <a:rPr lang="en-US" sz="1200"/>
              <a:pPr algn="r" defTabSz="879397" eaLnBrk="0" hangingPunct="0"/>
              <a:t>5</a:t>
            </a:fld>
            <a:endParaRPr lang="en-US" sz="1200" dirty="0"/>
          </a:p>
        </p:txBody>
      </p:sp>
      <p:sp>
        <p:nvSpPr>
          <p:cNvPr id="49155" name="Rectangle 2"/>
          <p:cNvSpPr>
            <a:spLocks noGrp="1" noRot="1" noChangeAspect="1" noChangeArrowheads="1" noTextEdit="1"/>
          </p:cNvSpPr>
          <p:nvPr>
            <p:ph type="sldImg"/>
          </p:nvPr>
        </p:nvSpPr>
        <p:spPr>
          <a:xfrm>
            <a:off x="941388" y="754063"/>
            <a:ext cx="4999037" cy="3749675"/>
          </a:xfrm>
          <a:ln/>
        </p:spPr>
      </p:sp>
      <p:sp>
        <p:nvSpPr>
          <p:cNvPr id="2" name="Notes Placeholder 1"/>
          <p:cNvSpPr>
            <a:spLocks noGrp="1"/>
          </p:cNvSpPr>
          <p:nvPr>
            <p:ph type="body" idx="1"/>
          </p:nvPr>
        </p:nvSpPr>
        <p:spPr/>
        <p:txBody>
          <a:bodyPr/>
          <a:lstStyle/>
          <a:p>
            <a:endParaRPr lang="en-GB" baseline="0" dirty="0">
              <a:solidFill>
                <a:srgbClr val="FF0000"/>
              </a:solidFill>
            </a:endParaRPr>
          </a:p>
        </p:txBody>
      </p:sp>
    </p:spTree>
    <p:extLst>
      <p:ext uri="{BB962C8B-B14F-4D97-AF65-F5344CB8AC3E}">
        <p14:creationId xmlns:p14="http://schemas.microsoft.com/office/powerpoint/2010/main" val="418974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C52FC-C325-4E76-6FB1-B8B8C3D0ECEE}"/>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1D580AF2-1024-A132-6851-116BEEB78CC9}"/>
              </a:ext>
            </a:extLst>
          </p:cNvPr>
          <p:cNvSpPr txBox="1">
            <a:spLocks noGrp="1" noChangeArrowheads="1"/>
          </p:cNvSpPr>
          <p:nvPr/>
        </p:nvSpPr>
        <p:spPr bwMode="auto">
          <a:xfrm>
            <a:off x="3895567" y="9503981"/>
            <a:ext cx="2979902" cy="498863"/>
          </a:xfrm>
          <a:prstGeom prst="rect">
            <a:avLst/>
          </a:prstGeom>
          <a:noFill/>
          <a:ln w="9525">
            <a:noFill/>
            <a:miter lim="800000"/>
            <a:headEnd/>
            <a:tailEnd/>
          </a:ln>
        </p:spPr>
        <p:txBody>
          <a:bodyPr lIns="90984" tIns="45490" rIns="90984" bIns="45490" anchor="b"/>
          <a:lstStyle/>
          <a:p>
            <a:pPr algn="r" defTabSz="879397" eaLnBrk="0" hangingPunct="0"/>
            <a:fld id="{B26FE657-0060-473D-B2F2-B569E6C58DDC}" type="slidenum">
              <a:rPr lang="en-US" sz="1200"/>
              <a:pPr algn="r" defTabSz="879397" eaLnBrk="0" hangingPunct="0"/>
              <a:t>6</a:t>
            </a:fld>
            <a:endParaRPr lang="en-US" sz="1200" dirty="0"/>
          </a:p>
        </p:txBody>
      </p:sp>
      <p:sp>
        <p:nvSpPr>
          <p:cNvPr id="49155" name="Rectangle 2">
            <a:extLst>
              <a:ext uri="{FF2B5EF4-FFF2-40B4-BE49-F238E27FC236}">
                <a16:creationId xmlns:a16="http://schemas.microsoft.com/office/drawing/2014/main" id="{AA7BE540-074E-A0CC-34D1-D265DB2DC6CC}"/>
              </a:ext>
            </a:extLst>
          </p:cNvPr>
          <p:cNvSpPr>
            <a:spLocks noGrp="1" noRot="1" noChangeAspect="1" noChangeArrowheads="1" noTextEdit="1"/>
          </p:cNvSpPr>
          <p:nvPr>
            <p:ph type="sldImg"/>
          </p:nvPr>
        </p:nvSpPr>
        <p:spPr>
          <a:xfrm>
            <a:off x="941388" y="754063"/>
            <a:ext cx="4999037" cy="3749675"/>
          </a:xfrm>
          <a:ln/>
        </p:spPr>
      </p:sp>
      <p:sp>
        <p:nvSpPr>
          <p:cNvPr id="2" name="Notes Placeholder 1">
            <a:extLst>
              <a:ext uri="{FF2B5EF4-FFF2-40B4-BE49-F238E27FC236}">
                <a16:creationId xmlns:a16="http://schemas.microsoft.com/office/drawing/2014/main" id="{EADDDBEE-D9D8-5450-134E-8C91D930B29E}"/>
              </a:ext>
            </a:extLst>
          </p:cNvPr>
          <p:cNvSpPr>
            <a:spLocks noGrp="1"/>
          </p:cNvSpPr>
          <p:nvPr>
            <p:ph type="body" idx="1"/>
          </p:nvPr>
        </p:nvSpPr>
        <p:spPr/>
        <p:txBody>
          <a:bodyPr/>
          <a:lstStyle/>
          <a:p>
            <a:r>
              <a:rPr lang="en-GB" baseline="0" dirty="0" err="1">
                <a:solidFill>
                  <a:srgbClr val="FF0000"/>
                </a:solidFill>
              </a:rPr>
              <a:t>STAKKAboxes</a:t>
            </a:r>
            <a:r>
              <a:rPr lang="en-GB" baseline="0" dirty="0">
                <a:solidFill>
                  <a:srgbClr val="FF0000"/>
                </a:solidFill>
              </a:rPr>
              <a:t> are modular so you can achieve any depth using additional sections</a:t>
            </a:r>
          </a:p>
        </p:txBody>
      </p:sp>
    </p:spTree>
    <p:extLst>
      <p:ext uri="{BB962C8B-B14F-4D97-AF65-F5344CB8AC3E}">
        <p14:creationId xmlns:p14="http://schemas.microsoft.com/office/powerpoint/2010/main" val="384011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1707C-C3ED-D319-4518-BFAE13BD9E0E}"/>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C4CDD262-40AC-E28B-C4DC-37B541C725D0}"/>
              </a:ext>
            </a:extLst>
          </p:cNvPr>
          <p:cNvSpPr txBox="1">
            <a:spLocks noGrp="1" noChangeArrowheads="1"/>
          </p:cNvSpPr>
          <p:nvPr/>
        </p:nvSpPr>
        <p:spPr bwMode="auto">
          <a:xfrm>
            <a:off x="3895567" y="9503981"/>
            <a:ext cx="2979902" cy="498863"/>
          </a:xfrm>
          <a:prstGeom prst="rect">
            <a:avLst/>
          </a:prstGeom>
          <a:noFill/>
          <a:ln w="9525">
            <a:noFill/>
            <a:miter lim="800000"/>
            <a:headEnd/>
            <a:tailEnd/>
          </a:ln>
        </p:spPr>
        <p:txBody>
          <a:bodyPr lIns="90984" tIns="45490" rIns="90984" bIns="45490" anchor="b"/>
          <a:lstStyle/>
          <a:p>
            <a:pPr algn="r" defTabSz="879397" eaLnBrk="0" hangingPunct="0"/>
            <a:fld id="{B26FE657-0060-473D-B2F2-B569E6C58DDC}" type="slidenum">
              <a:rPr lang="en-US" sz="1200"/>
              <a:pPr algn="r" defTabSz="879397" eaLnBrk="0" hangingPunct="0"/>
              <a:t>7</a:t>
            </a:fld>
            <a:endParaRPr lang="en-US" sz="1200" dirty="0"/>
          </a:p>
        </p:txBody>
      </p:sp>
      <p:sp>
        <p:nvSpPr>
          <p:cNvPr id="49155" name="Rectangle 2">
            <a:extLst>
              <a:ext uri="{FF2B5EF4-FFF2-40B4-BE49-F238E27FC236}">
                <a16:creationId xmlns:a16="http://schemas.microsoft.com/office/drawing/2014/main" id="{472C62CE-F694-BE5E-E8D4-CC9CB819F5BA}"/>
              </a:ext>
            </a:extLst>
          </p:cNvPr>
          <p:cNvSpPr>
            <a:spLocks noGrp="1" noRot="1" noChangeAspect="1" noChangeArrowheads="1" noTextEdit="1"/>
          </p:cNvSpPr>
          <p:nvPr>
            <p:ph type="sldImg"/>
          </p:nvPr>
        </p:nvSpPr>
        <p:spPr>
          <a:xfrm>
            <a:off x="941388" y="754063"/>
            <a:ext cx="4999037" cy="3749675"/>
          </a:xfrm>
          <a:ln/>
        </p:spPr>
      </p:sp>
      <p:sp>
        <p:nvSpPr>
          <p:cNvPr id="2" name="Notes Placeholder 1">
            <a:extLst>
              <a:ext uri="{FF2B5EF4-FFF2-40B4-BE49-F238E27FC236}">
                <a16:creationId xmlns:a16="http://schemas.microsoft.com/office/drawing/2014/main" id="{B53F78DC-209C-3411-BF66-77C3E6074B56}"/>
              </a:ext>
            </a:extLst>
          </p:cNvPr>
          <p:cNvSpPr>
            <a:spLocks noGrp="1"/>
          </p:cNvSpPr>
          <p:nvPr>
            <p:ph type="body" idx="1"/>
          </p:nvPr>
        </p:nvSpPr>
        <p:spPr/>
        <p:txBody>
          <a:bodyPr/>
          <a:lstStyle/>
          <a:p>
            <a:r>
              <a:rPr lang="en-GB" baseline="0" dirty="0">
                <a:solidFill>
                  <a:srgbClr val="FF0000"/>
                </a:solidFill>
              </a:rPr>
              <a:t>If this fencing were installed down the centre median it could easily be removed and replaced to allow the flow of pedestrians during large events like concerts and sports.</a:t>
            </a:r>
          </a:p>
          <a:p>
            <a:endParaRPr lang="en-GB" baseline="0" dirty="0">
              <a:solidFill>
                <a:srgbClr val="FF0000"/>
              </a:solidFill>
            </a:endParaRPr>
          </a:p>
          <a:p>
            <a:r>
              <a:rPr lang="en-GB" baseline="0" dirty="0">
                <a:solidFill>
                  <a:srgbClr val="FF0000"/>
                </a:solidFill>
              </a:rPr>
              <a:t>The fencing can be supplied to any design specific to council or landscape architect requirements.</a:t>
            </a:r>
          </a:p>
        </p:txBody>
      </p:sp>
    </p:spTree>
    <p:extLst>
      <p:ext uri="{BB962C8B-B14F-4D97-AF65-F5344CB8AC3E}">
        <p14:creationId xmlns:p14="http://schemas.microsoft.com/office/powerpoint/2010/main" val="161513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95567" y="9503981"/>
            <a:ext cx="2979902" cy="498863"/>
          </a:xfrm>
          <a:prstGeom prst="rect">
            <a:avLst/>
          </a:prstGeom>
          <a:noFill/>
          <a:ln w="9525">
            <a:noFill/>
            <a:miter lim="800000"/>
            <a:headEnd/>
            <a:tailEnd/>
          </a:ln>
        </p:spPr>
        <p:txBody>
          <a:bodyPr lIns="90984" tIns="45490" rIns="90984" bIns="45490" anchor="b"/>
          <a:lstStyle/>
          <a:p>
            <a:pPr algn="r" defTabSz="879397" eaLnBrk="0" hangingPunct="0"/>
            <a:fld id="{B26FE657-0060-473D-B2F2-B569E6C58DDC}" type="slidenum">
              <a:rPr lang="en-US" sz="1200"/>
              <a:pPr algn="r" defTabSz="879397" eaLnBrk="0" hangingPunct="0"/>
              <a:t>8</a:t>
            </a:fld>
            <a:endParaRPr lang="en-US" sz="1200" dirty="0"/>
          </a:p>
        </p:txBody>
      </p:sp>
      <p:sp>
        <p:nvSpPr>
          <p:cNvPr id="49155" name="Rectangle 2"/>
          <p:cNvSpPr>
            <a:spLocks noGrp="1" noRot="1" noChangeAspect="1" noChangeArrowheads="1" noTextEdit="1"/>
          </p:cNvSpPr>
          <p:nvPr>
            <p:ph type="sldImg"/>
          </p:nvPr>
        </p:nvSpPr>
        <p:spPr>
          <a:xfrm>
            <a:off x="941388" y="754063"/>
            <a:ext cx="4999037" cy="3749675"/>
          </a:xfrm>
          <a:ln/>
        </p:spPr>
      </p:sp>
      <p:sp>
        <p:nvSpPr>
          <p:cNvPr id="2" name="Notes Placeholder 1"/>
          <p:cNvSpPr>
            <a:spLocks noGrp="1"/>
          </p:cNvSpPr>
          <p:nvPr>
            <p:ph type="body" idx="1"/>
          </p:nvPr>
        </p:nvSpPr>
        <p:spPr/>
        <p:txBody>
          <a:bodyPr/>
          <a:lstStyle/>
          <a:p>
            <a:r>
              <a:rPr lang="en-US" dirty="0"/>
              <a:t>We have a TMR design and approval which has lapsed so getting this renewed.</a:t>
            </a:r>
          </a:p>
          <a:p>
            <a:endParaRPr lang="en-US" dirty="0"/>
          </a:p>
          <a:p>
            <a:r>
              <a:rPr lang="en-US" dirty="0"/>
              <a:t>In many states traffic designs are hard to change so we are working on other uses like Speed Warning Signs, Street Lighting, street Furniture</a:t>
            </a:r>
          </a:p>
          <a:p>
            <a:endParaRPr lang="en-US" dirty="0"/>
          </a:p>
          <a:p>
            <a:r>
              <a:rPr lang="en-US" dirty="0"/>
              <a:t>Different states have different certification requirements, the one engineer has offices in all states.</a:t>
            </a:r>
            <a:endParaRPr lang="en-NZ" dirty="0"/>
          </a:p>
        </p:txBody>
      </p:sp>
    </p:spTree>
    <p:extLst>
      <p:ext uri="{BB962C8B-B14F-4D97-AF65-F5344CB8AC3E}">
        <p14:creationId xmlns:p14="http://schemas.microsoft.com/office/powerpoint/2010/main" val="15876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CF5C8-CAEE-5FAE-9453-08FC936BEF7C}"/>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4A0B84A7-A19A-1B53-38CA-ED7E345DECAF}"/>
              </a:ext>
            </a:extLst>
          </p:cNvPr>
          <p:cNvSpPr txBox="1">
            <a:spLocks noGrp="1" noChangeArrowheads="1"/>
          </p:cNvSpPr>
          <p:nvPr/>
        </p:nvSpPr>
        <p:spPr bwMode="auto">
          <a:xfrm>
            <a:off x="3895567" y="9503981"/>
            <a:ext cx="2979902" cy="498863"/>
          </a:xfrm>
          <a:prstGeom prst="rect">
            <a:avLst/>
          </a:prstGeom>
          <a:noFill/>
          <a:ln w="9525">
            <a:noFill/>
            <a:miter lim="800000"/>
            <a:headEnd/>
            <a:tailEnd/>
          </a:ln>
        </p:spPr>
        <p:txBody>
          <a:bodyPr lIns="90984" tIns="45490" rIns="90984" bIns="45490" anchor="b"/>
          <a:lstStyle/>
          <a:p>
            <a:pPr algn="r" defTabSz="879397" eaLnBrk="0" hangingPunct="0"/>
            <a:fld id="{B26FE657-0060-473D-B2F2-B569E6C58DDC}" type="slidenum">
              <a:rPr lang="en-US" sz="1200"/>
              <a:pPr algn="r" defTabSz="879397" eaLnBrk="0" hangingPunct="0"/>
              <a:t>9</a:t>
            </a:fld>
            <a:endParaRPr lang="en-US" sz="1200" dirty="0"/>
          </a:p>
        </p:txBody>
      </p:sp>
      <p:sp>
        <p:nvSpPr>
          <p:cNvPr id="49155" name="Rectangle 2">
            <a:extLst>
              <a:ext uri="{FF2B5EF4-FFF2-40B4-BE49-F238E27FC236}">
                <a16:creationId xmlns:a16="http://schemas.microsoft.com/office/drawing/2014/main" id="{549F5200-D032-FEAE-A787-7233AEB1AF63}"/>
              </a:ext>
            </a:extLst>
          </p:cNvPr>
          <p:cNvSpPr>
            <a:spLocks noGrp="1" noRot="1" noChangeAspect="1" noChangeArrowheads="1" noTextEdit="1"/>
          </p:cNvSpPr>
          <p:nvPr>
            <p:ph type="sldImg"/>
          </p:nvPr>
        </p:nvSpPr>
        <p:spPr>
          <a:xfrm>
            <a:off x="941388" y="754063"/>
            <a:ext cx="4999037" cy="3749675"/>
          </a:xfrm>
          <a:ln/>
        </p:spPr>
      </p:sp>
      <p:sp>
        <p:nvSpPr>
          <p:cNvPr id="2" name="Notes Placeholder 1">
            <a:extLst>
              <a:ext uri="{FF2B5EF4-FFF2-40B4-BE49-F238E27FC236}">
                <a16:creationId xmlns:a16="http://schemas.microsoft.com/office/drawing/2014/main" id="{FAEEE0F8-2DAD-1675-3F8B-ABD17FEF737F}"/>
              </a:ext>
            </a:extLst>
          </p:cNvPr>
          <p:cNvSpPr>
            <a:spLocks noGrp="1"/>
          </p:cNvSpPr>
          <p:nvPr>
            <p:ph type="body" idx="1"/>
          </p:nvPr>
        </p:nvSpPr>
        <p:spPr/>
        <p:txBody>
          <a:bodyPr/>
          <a:lstStyle/>
          <a:p>
            <a:r>
              <a:rPr lang="en-GB" baseline="0" dirty="0">
                <a:solidFill>
                  <a:srgbClr val="FF0000"/>
                </a:solidFill>
              </a:rPr>
              <a:t>We have had great feedback on the trials for uncontrolled rail crossings with KiwiRail providing funding for continued trials.</a:t>
            </a:r>
          </a:p>
          <a:p>
            <a:endParaRPr lang="en-GB" baseline="0" dirty="0">
              <a:solidFill>
                <a:srgbClr val="FF0000"/>
              </a:solidFill>
            </a:endParaRPr>
          </a:p>
          <a:p>
            <a:r>
              <a:rPr lang="en-GB" baseline="0" dirty="0">
                <a:solidFill>
                  <a:srgbClr val="FF0000"/>
                </a:solidFill>
              </a:rPr>
              <a:t>Australia has over 25000 uncontrolled rail crossings. NZ has around 5000.</a:t>
            </a:r>
          </a:p>
          <a:p>
            <a:endParaRPr lang="en-GB" baseline="0" dirty="0">
              <a:solidFill>
                <a:srgbClr val="FF0000"/>
              </a:solidFill>
            </a:endParaRPr>
          </a:p>
          <a:p>
            <a:r>
              <a:rPr lang="en-GB" baseline="0" dirty="0">
                <a:solidFill>
                  <a:srgbClr val="FF0000"/>
                </a:solidFill>
              </a:rPr>
              <a:t>A council may have budget for only 10 Speed Warning units and install Sockets at 40 or 50 sites and rotate the units.</a:t>
            </a:r>
          </a:p>
          <a:p>
            <a:endParaRPr lang="en-GB" baseline="0" dirty="0">
              <a:solidFill>
                <a:srgbClr val="FF0000"/>
              </a:solidFill>
            </a:endParaRPr>
          </a:p>
          <a:p>
            <a:r>
              <a:rPr lang="en-GB" baseline="0" dirty="0">
                <a:solidFill>
                  <a:srgbClr val="FF0000"/>
                </a:solidFill>
              </a:rPr>
              <a:t>BCC currently employs two full time staff rotating Speed Warning units around school sites.</a:t>
            </a:r>
          </a:p>
        </p:txBody>
      </p:sp>
    </p:spTree>
    <p:extLst>
      <p:ext uri="{BB962C8B-B14F-4D97-AF65-F5344CB8AC3E}">
        <p14:creationId xmlns:p14="http://schemas.microsoft.com/office/powerpoint/2010/main" val="19285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6"/>
          <p:cNvSpPr>
            <a:spLocks noGrp="1" noChangeArrowheads="1"/>
          </p:cNvSpPr>
          <p:nvPr>
            <p:ph type="sldNum" sz="quarter" idx="10"/>
          </p:nvPr>
        </p:nvSpPr>
        <p:spPr>
          <a:ln/>
        </p:spPr>
        <p:txBody>
          <a:bodyPr/>
          <a:lstStyle>
            <a:lvl1pPr>
              <a:defRPr/>
            </a:lvl1pPr>
          </a:lstStyle>
          <a:p>
            <a:pPr>
              <a:defRPr/>
            </a:pPr>
            <a:fld id="{A37218FB-1FA5-4F76-A849-B88B0420D9C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6"/>
          <p:cNvSpPr>
            <a:spLocks noGrp="1" noChangeArrowheads="1"/>
          </p:cNvSpPr>
          <p:nvPr>
            <p:ph type="sldNum" sz="quarter" idx="10"/>
          </p:nvPr>
        </p:nvSpPr>
        <p:spPr>
          <a:ln/>
        </p:spPr>
        <p:txBody>
          <a:bodyPr/>
          <a:lstStyle>
            <a:lvl1pPr>
              <a:defRPr/>
            </a:lvl1pPr>
          </a:lstStyle>
          <a:p>
            <a:pPr>
              <a:defRPr/>
            </a:pPr>
            <a:fld id="{8DF1232E-5785-4DA4-8A11-C4195E652A5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6"/>
          <p:cNvSpPr>
            <a:spLocks noGrp="1" noChangeArrowheads="1"/>
          </p:cNvSpPr>
          <p:nvPr>
            <p:ph type="sldNum" sz="quarter" idx="10"/>
          </p:nvPr>
        </p:nvSpPr>
        <p:spPr>
          <a:ln/>
        </p:spPr>
        <p:txBody>
          <a:bodyPr/>
          <a:lstStyle>
            <a:lvl1pPr>
              <a:defRPr/>
            </a:lvl1pPr>
          </a:lstStyle>
          <a:p>
            <a:pPr>
              <a:defRPr/>
            </a:pPr>
            <a:fld id="{FA4C72AA-F191-41B7-A238-7F275183026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6"/>
          <p:cNvSpPr>
            <a:spLocks noGrp="1" noChangeArrowheads="1"/>
          </p:cNvSpPr>
          <p:nvPr>
            <p:ph type="sldNum" sz="quarter" idx="10"/>
          </p:nvPr>
        </p:nvSpPr>
        <p:spPr>
          <a:ln/>
        </p:spPr>
        <p:txBody>
          <a:bodyPr/>
          <a:lstStyle>
            <a:lvl1pPr>
              <a:defRPr/>
            </a:lvl1pPr>
          </a:lstStyle>
          <a:p>
            <a:pPr>
              <a:defRPr/>
            </a:pPr>
            <a:fld id="{F686D050-FDFF-4E3F-BFAE-65DE8301300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Rectangle 6"/>
          <p:cNvSpPr>
            <a:spLocks noGrp="1" noChangeArrowheads="1"/>
          </p:cNvSpPr>
          <p:nvPr>
            <p:ph type="sldNum" sz="quarter" idx="10"/>
          </p:nvPr>
        </p:nvSpPr>
        <p:spPr>
          <a:ln/>
        </p:spPr>
        <p:txBody>
          <a:bodyPr/>
          <a:lstStyle>
            <a:lvl1pPr>
              <a:defRPr/>
            </a:lvl1pPr>
          </a:lstStyle>
          <a:p>
            <a:pPr>
              <a:defRPr/>
            </a:pPr>
            <a:fld id="{863A7BBA-045B-44A0-BE2E-0A62D5B8D548}"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15616" y="4596907"/>
            <a:ext cx="2133600" cy="365125"/>
          </a:xfrm>
          <a:prstGeom prst="rect">
            <a:avLst/>
          </a:prstGeom>
        </p:spPr>
        <p:txBody>
          <a:bodyPr/>
          <a:lstStyle/>
          <a:p>
            <a:endParaRPr lang="en-NZ"/>
          </a:p>
        </p:txBody>
      </p:sp>
      <p:sp>
        <p:nvSpPr>
          <p:cNvPr id="3" name="Footer Placeholder 2"/>
          <p:cNvSpPr>
            <a:spLocks noGrp="1"/>
          </p:cNvSpPr>
          <p:nvPr>
            <p:ph type="ftr" sz="quarter" idx="11"/>
          </p:nvPr>
        </p:nvSpPr>
        <p:spPr>
          <a:xfrm>
            <a:off x="3779912" y="4941168"/>
            <a:ext cx="2895600" cy="365125"/>
          </a:xfrm>
          <a:prstGeom prst="rect">
            <a:avLst/>
          </a:prstGeom>
        </p:spPr>
        <p:txBody>
          <a:bodyPr/>
          <a:lstStyle/>
          <a:p>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6"/>
          <p:cNvSpPr>
            <a:spLocks noGrp="1" noChangeArrowheads="1"/>
          </p:cNvSpPr>
          <p:nvPr>
            <p:ph type="sldNum" sz="quarter" idx="10"/>
          </p:nvPr>
        </p:nvSpPr>
        <p:spPr>
          <a:ln/>
        </p:spPr>
        <p:txBody>
          <a:bodyPr/>
          <a:lstStyle>
            <a:lvl1pPr>
              <a:defRPr/>
            </a:lvl1pPr>
          </a:lstStyle>
          <a:p>
            <a:pPr>
              <a:defRPr/>
            </a:pPr>
            <a:fld id="{7D0B2685-CAB1-4C52-AF09-A9AD33E1860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B5569D9-9F7C-456E-80CD-C95CDDB13CE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6"/>
          <p:cNvSpPr>
            <a:spLocks noGrp="1" noChangeArrowheads="1"/>
          </p:cNvSpPr>
          <p:nvPr>
            <p:ph type="sldNum" sz="quarter" idx="10"/>
          </p:nvPr>
        </p:nvSpPr>
        <p:spPr>
          <a:ln/>
        </p:spPr>
        <p:txBody>
          <a:bodyPr/>
          <a:lstStyle>
            <a:lvl1pPr>
              <a:defRPr/>
            </a:lvl1pPr>
          </a:lstStyle>
          <a:p>
            <a:pPr>
              <a:defRPr/>
            </a:pPr>
            <a:fld id="{434D7120-B64D-4909-A5C8-6AB6D88E574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6"/>
          <p:cNvSpPr>
            <a:spLocks noGrp="1" noChangeArrowheads="1"/>
          </p:cNvSpPr>
          <p:nvPr>
            <p:ph type="sldNum" sz="quarter" idx="10"/>
          </p:nvPr>
        </p:nvSpPr>
        <p:spPr>
          <a:ln/>
        </p:spPr>
        <p:txBody>
          <a:bodyPr/>
          <a:lstStyle>
            <a:lvl1pPr>
              <a:defRPr/>
            </a:lvl1pPr>
          </a:lstStyle>
          <a:p>
            <a:pPr>
              <a:defRPr/>
            </a:pPr>
            <a:fld id="{6B79AA7C-12B9-400B-B530-81FB7154B0F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Rectangle 6"/>
          <p:cNvSpPr>
            <a:spLocks noGrp="1" noChangeArrowheads="1"/>
          </p:cNvSpPr>
          <p:nvPr>
            <p:ph type="sldNum" sz="quarter" idx="10"/>
          </p:nvPr>
        </p:nvSpPr>
        <p:spPr>
          <a:ln/>
        </p:spPr>
        <p:txBody>
          <a:bodyPr/>
          <a:lstStyle>
            <a:lvl1pPr>
              <a:defRPr/>
            </a:lvl1pPr>
          </a:lstStyle>
          <a:p>
            <a:pPr>
              <a:defRPr/>
            </a:pPr>
            <a:fld id="{4B11522A-5C6B-4466-B6D7-1F5669C5B04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8490B5F-41D6-4BE5-AD71-BE875E8DA1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DAFDD97-06DA-4B1B-94A7-052C60C6E33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B8BFBF-2346-739E-47CF-5875328A809E}"/>
              </a:ext>
            </a:extLst>
          </p:cNvPr>
          <p:cNvSpPr/>
          <p:nvPr userDrawn="1"/>
        </p:nvSpPr>
        <p:spPr bwMode="auto">
          <a:xfrm>
            <a:off x="251520" y="6336556"/>
            <a:ext cx="4824536" cy="4048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200" b="0" i="0" u="none" strike="noStrike" cap="none" normalizeH="0" baseline="0" dirty="0">
                <a:ln>
                  <a:noFill/>
                </a:ln>
                <a:solidFill>
                  <a:srgbClr val="006600"/>
                </a:solidFill>
                <a:effectLst/>
                <a:latin typeface="Arial" charset="0"/>
                <a:ea typeface="ＭＳ Ｐゴシック" pitchFamily="28" charset="-128"/>
              </a:rPr>
              <a:t>SNUG CONFERENCE 2025</a:t>
            </a:r>
          </a:p>
        </p:txBody>
      </p:sp>
      <p:sp>
        <p:nvSpPr>
          <p:cNvPr id="222214" name="Rectangle 6"/>
          <p:cNvSpPr>
            <a:spLocks noGrp="1" noChangeArrowheads="1"/>
          </p:cNvSpPr>
          <p:nvPr>
            <p:ph type="sldNum" sz="quarter" idx="4"/>
          </p:nvPr>
        </p:nvSpPr>
        <p:spPr bwMode="auto">
          <a:xfrm>
            <a:off x="8335963" y="6453188"/>
            <a:ext cx="700087"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Georgia" pitchFamily="18" charset="0"/>
              </a:defRPr>
            </a:lvl1pPr>
          </a:lstStyle>
          <a:p>
            <a:pPr>
              <a:defRPr/>
            </a:pPr>
            <a:fld id="{6CA09001-4B0D-472E-93A3-290A16A9780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28" charset="-128"/>
        </a:defRPr>
      </a:lvl2pPr>
      <a:lvl3pPr algn="ctr" rtl="0" eaLnBrk="0" fontAlgn="base" hangingPunct="0">
        <a:spcBef>
          <a:spcPct val="0"/>
        </a:spcBef>
        <a:spcAft>
          <a:spcPct val="0"/>
        </a:spcAft>
        <a:defRPr sz="4400">
          <a:solidFill>
            <a:schemeClr val="tx2"/>
          </a:solidFill>
          <a:latin typeface="Arial" charset="0"/>
          <a:ea typeface="ＭＳ Ｐゴシック" pitchFamily="28" charset="-128"/>
        </a:defRPr>
      </a:lvl3pPr>
      <a:lvl4pPr algn="ctr" rtl="0" eaLnBrk="0" fontAlgn="base" hangingPunct="0">
        <a:spcBef>
          <a:spcPct val="0"/>
        </a:spcBef>
        <a:spcAft>
          <a:spcPct val="0"/>
        </a:spcAft>
        <a:defRPr sz="4400">
          <a:solidFill>
            <a:schemeClr val="tx2"/>
          </a:solidFill>
          <a:latin typeface="Arial" charset="0"/>
          <a:ea typeface="ＭＳ Ｐゴシック" pitchFamily="28" charset="-128"/>
        </a:defRPr>
      </a:lvl4pPr>
      <a:lvl5pPr algn="ctr" rtl="0" eaLnBrk="0" fontAlgn="base" hangingPunct="0">
        <a:spcBef>
          <a:spcPct val="0"/>
        </a:spcBef>
        <a:spcAft>
          <a:spcPct val="0"/>
        </a:spcAft>
        <a:defRPr sz="4400">
          <a:solidFill>
            <a:schemeClr val="tx2"/>
          </a:solidFill>
          <a:latin typeface="Arial" charset="0"/>
          <a:ea typeface="ＭＳ Ｐゴシック" pitchFamily="28" charset="-128"/>
        </a:defRPr>
      </a:lvl5pPr>
      <a:lvl6pPr marL="457200" algn="ctr" rtl="0" fontAlgn="base">
        <a:spcBef>
          <a:spcPct val="0"/>
        </a:spcBef>
        <a:spcAft>
          <a:spcPct val="0"/>
        </a:spcAft>
        <a:defRPr sz="4400">
          <a:solidFill>
            <a:schemeClr val="tx2"/>
          </a:solidFill>
          <a:latin typeface="Arial" charset="0"/>
          <a:ea typeface="ＭＳ Ｐゴシック" pitchFamily="28" charset="-128"/>
        </a:defRPr>
      </a:lvl6pPr>
      <a:lvl7pPr marL="914400" algn="ctr" rtl="0" fontAlgn="base">
        <a:spcBef>
          <a:spcPct val="0"/>
        </a:spcBef>
        <a:spcAft>
          <a:spcPct val="0"/>
        </a:spcAft>
        <a:defRPr sz="4400">
          <a:solidFill>
            <a:schemeClr val="tx2"/>
          </a:solidFill>
          <a:latin typeface="Arial" charset="0"/>
          <a:ea typeface="ＭＳ Ｐゴシック" pitchFamily="28" charset="-128"/>
        </a:defRPr>
      </a:lvl7pPr>
      <a:lvl8pPr marL="1371600" algn="ctr" rtl="0" fontAlgn="base">
        <a:spcBef>
          <a:spcPct val="0"/>
        </a:spcBef>
        <a:spcAft>
          <a:spcPct val="0"/>
        </a:spcAft>
        <a:defRPr sz="4400">
          <a:solidFill>
            <a:schemeClr val="tx2"/>
          </a:solidFill>
          <a:latin typeface="Arial" charset="0"/>
          <a:ea typeface="ＭＳ Ｐゴシック" pitchFamily="28" charset="-128"/>
        </a:defRPr>
      </a:lvl8pPr>
      <a:lvl9pPr marL="1828800" algn="ctr" rtl="0" fontAlgn="base">
        <a:spcBef>
          <a:spcPct val="0"/>
        </a:spcBef>
        <a:spcAft>
          <a:spcPct val="0"/>
        </a:spcAft>
        <a:defRPr sz="4400">
          <a:solidFill>
            <a:schemeClr val="tx2"/>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NZ" dirty="0"/>
          </a:p>
        </p:txBody>
      </p:sp>
      <p:pic>
        <p:nvPicPr>
          <p:cNvPr id="3" name="Picture 2">
            <a:extLst>
              <a:ext uri="{FF2B5EF4-FFF2-40B4-BE49-F238E27FC236}">
                <a16:creationId xmlns:a16="http://schemas.microsoft.com/office/drawing/2014/main" id="{2642C376-CEFB-4B53-99C5-6E22DA6F5BFB}"/>
              </a:ext>
            </a:extLst>
          </p:cNvPr>
          <p:cNvPicPr>
            <a:picLocks noChangeAspect="1"/>
          </p:cNvPicPr>
          <p:nvPr/>
        </p:nvPicPr>
        <p:blipFill>
          <a:blip r:embed="rId3"/>
          <a:stretch>
            <a:fillRect/>
          </a:stretch>
        </p:blipFill>
        <p:spPr>
          <a:xfrm>
            <a:off x="4427984" y="5409154"/>
            <a:ext cx="4564068" cy="1296140"/>
          </a:xfrm>
          <a:prstGeom prst="rect">
            <a:avLst/>
          </a:prstGeom>
        </p:spPr>
      </p:pic>
      <p:sp>
        <p:nvSpPr>
          <p:cNvPr id="2" name="TextBox 1"/>
          <p:cNvSpPr txBox="1"/>
          <p:nvPr/>
        </p:nvSpPr>
        <p:spPr>
          <a:xfrm>
            <a:off x="179512" y="764704"/>
            <a:ext cx="5039789" cy="2862322"/>
          </a:xfrm>
          <a:prstGeom prst="rect">
            <a:avLst/>
          </a:prstGeom>
          <a:noFill/>
        </p:spPr>
        <p:txBody>
          <a:bodyPr wrap="square" rtlCol="0">
            <a:spAutoFit/>
          </a:bodyPr>
          <a:lstStyle/>
          <a:p>
            <a:r>
              <a:rPr lang="en-GB" sz="6000" b="1" dirty="0">
                <a:solidFill>
                  <a:srgbClr val="006600"/>
                </a:solidFill>
                <a:latin typeface="Segoe UI" panose="020B0502040204020203" pitchFamily="34" charset="0"/>
                <a:cs typeface="Segoe UI" panose="020B0502040204020203" pitchFamily="34" charset="0"/>
              </a:rPr>
              <a:t>SNUG </a:t>
            </a:r>
          </a:p>
          <a:p>
            <a:r>
              <a:rPr lang="en-GB" sz="6000" b="1" dirty="0">
                <a:solidFill>
                  <a:srgbClr val="006600"/>
                </a:solidFill>
                <a:latin typeface="Segoe UI" panose="020B0502040204020203" pitchFamily="34" charset="0"/>
                <a:cs typeface="Segoe UI" panose="020B0502040204020203" pitchFamily="34" charset="0"/>
              </a:rPr>
              <a:t>CONFERENCE</a:t>
            </a:r>
          </a:p>
          <a:p>
            <a:r>
              <a:rPr lang="en-GB" sz="6000" b="1" dirty="0">
                <a:solidFill>
                  <a:srgbClr val="006600"/>
                </a:solidFill>
                <a:latin typeface="Segoe UI" panose="020B0502040204020203" pitchFamily="34" charset="0"/>
                <a:cs typeface="Segoe UI" panose="020B0502040204020203" pitchFamily="34" charset="0"/>
              </a:rPr>
              <a:t>2025</a:t>
            </a:r>
            <a:endParaRPr lang="en-NZ" sz="6000" b="1" dirty="0">
              <a:solidFill>
                <a:srgbClr val="006600"/>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0B3F2B6E-0069-37D3-1072-E7E779322C83}"/>
              </a:ext>
            </a:extLst>
          </p:cNvPr>
          <p:cNvSpPr/>
          <p:nvPr/>
        </p:nvSpPr>
        <p:spPr bwMode="auto">
          <a:xfrm>
            <a:off x="-1" y="6165307"/>
            <a:ext cx="3779913" cy="6926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a typeface="ＭＳ Ｐゴシック" pitchFamily="28" charset="-128"/>
            </a:endParaRPr>
          </a:p>
        </p:txBody>
      </p:sp>
      <p:pic>
        <p:nvPicPr>
          <p:cNvPr id="6" name="Picture 5"/>
          <p:cNvPicPr>
            <a:picLocks noChangeAspect="1"/>
          </p:cNvPicPr>
          <p:nvPr/>
        </p:nvPicPr>
        <p:blipFill>
          <a:blip r:embed="rId4"/>
          <a:stretch>
            <a:fillRect/>
          </a:stretch>
        </p:blipFill>
        <p:spPr>
          <a:xfrm>
            <a:off x="179512" y="4725144"/>
            <a:ext cx="3660278" cy="1980150"/>
          </a:xfrm>
          <a:prstGeom prst="rect">
            <a:avLst/>
          </a:prstGeom>
        </p:spPr>
      </p:pic>
      <p:pic>
        <p:nvPicPr>
          <p:cNvPr id="8" name="Picture 7">
            <a:extLst>
              <a:ext uri="{FF2B5EF4-FFF2-40B4-BE49-F238E27FC236}">
                <a16:creationId xmlns:a16="http://schemas.microsoft.com/office/drawing/2014/main" id="{557F9FEB-8804-5E30-B538-8FF0CBAC82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4212" y="476672"/>
            <a:ext cx="3421658" cy="46931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E9A17-B458-9384-F66F-7A996641F2BC}"/>
            </a:ext>
          </a:extLst>
        </p:cNvPr>
        <p:cNvGrpSpPr/>
        <p:nvPr/>
      </p:nvGrpSpPr>
      <p:grpSpPr>
        <a:xfrm>
          <a:off x="0" y="0"/>
          <a:ext cx="0" cy="0"/>
          <a:chOff x="0" y="0"/>
          <a:chExt cx="0" cy="0"/>
        </a:xfrm>
      </p:grpSpPr>
      <p:sp>
        <p:nvSpPr>
          <p:cNvPr id="8" name="Text Box 2">
            <a:extLst>
              <a:ext uri="{FF2B5EF4-FFF2-40B4-BE49-F238E27FC236}">
                <a16:creationId xmlns:a16="http://schemas.microsoft.com/office/drawing/2014/main" id="{211384CE-D2E0-7353-9FF5-FF09D4BB91A3}"/>
              </a:ext>
            </a:extLst>
          </p:cNvPr>
          <p:cNvSpPr txBox="1">
            <a:spLocks noChangeAspect="1" noChangeArrowheads="1"/>
          </p:cNvSpPr>
          <p:nvPr/>
        </p:nvSpPr>
        <p:spPr bwMode="auto">
          <a:xfrm>
            <a:off x="186141" y="228565"/>
            <a:ext cx="8568952" cy="400110"/>
          </a:xfrm>
          <a:prstGeom prst="rect">
            <a:avLst/>
          </a:prstGeom>
          <a:solidFill>
            <a:schemeClr val="bg1">
              <a:lumMod val="85000"/>
            </a:schemeClr>
          </a:solidFill>
          <a:ln w="9525">
            <a:noFill/>
            <a:miter lim="800000"/>
            <a:headEnd/>
            <a:tailEnd/>
          </a:ln>
        </p:spPr>
        <p:txBody>
          <a:bodyPr wrap="square" anchor="ctr">
            <a:spAutoFit/>
          </a:bodyPr>
          <a:lstStyle/>
          <a:p>
            <a:pPr eaLnBrk="0" hangingPunct="0"/>
            <a:r>
              <a:rPr lang="en-NZ" sz="2000" b="1" dirty="0">
                <a:solidFill>
                  <a:srgbClr val="006600"/>
                </a:solidFill>
              </a:rPr>
              <a:t>2025 To the future</a:t>
            </a:r>
          </a:p>
        </p:txBody>
      </p:sp>
      <p:pic>
        <p:nvPicPr>
          <p:cNvPr id="5" name="Picture 4">
            <a:extLst>
              <a:ext uri="{FF2B5EF4-FFF2-40B4-BE49-F238E27FC236}">
                <a16:creationId xmlns:a16="http://schemas.microsoft.com/office/drawing/2014/main" id="{952F2077-817E-BA12-C56A-E9E06DE346F2}"/>
              </a:ext>
            </a:extLst>
          </p:cNvPr>
          <p:cNvPicPr>
            <a:picLocks noChangeAspect="1"/>
          </p:cNvPicPr>
          <p:nvPr/>
        </p:nvPicPr>
        <p:blipFill>
          <a:blip r:embed="rId3"/>
          <a:stretch>
            <a:fillRect/>
          </a:stretch>
        </p:blipFill>
        <p:spPr>
          <a:xfrm>
            <a:off x="7321187" y="224136"/>
            <a:ext cx="1521361" cy="432048"/>
          </a:xfrm>
          <a:prstGeom prst="rect">
            <a:avLst/>
          </a:prstGeom>
        </p:spPr>
      </p:pic>
      <p:sp>
        <p:nvSpPr>
          <p:cNvPr id="2" name="TextBox 1">
            <a:extLst>
              <a:ext uri="{FF2B5EF4-FFF2-40B4-BE49-F238E27FC236}">
                <a16:creationId xmlns:a16="http://schemas.microsoft.com/office/drawing/2014/main" id="{9A34AB26-276D-3A0F-EFE3-17AD03FC3C24}"/>
              </a:ext>
            </a:extLst>
          </p:cNvPr>
          <p:cNvSpPr txBox="1"/>
          <p:nvPr/>
        </p:nvSpPr>
        <p:spPr>
          <a:xfrm>
            <a:off x="202709" y="727385"/>
            <a:ext cx="7678340" cy="830997"/>
          </a:xfrm>
          <a:prstGeom prst="rect">
            <a:avLst/>
          </a:prstGeom>
          <a:noFill/>
        </p:spPr>
        <p:txBody>
          <a:bodyPr wrap="square" rtlCol="0">
            <a:spAutoFit/>
          </a:bodyPr>
          <a:lstStyle/>
          <a:p>
            <a:r>
              <a:rPr lang="en-US" dirty="0"/>
              <a:t>Local government elections are being held throughout NZ, the results may delay or cancel many projects. </a:t>
            </a:r>
            <a:endParaRPr lang="en-NZ" dirty="0"/>
          </a:p>
        </p:txBody>
      </p:sp>
      <p:sp>
        <p:nvSpPr>
          <p:cNvPr id="6" name="TextBox 5">
            <a:extLst>
              <a:ext uri="{FF2B5EF4-FFF2-40B4-BE49-F238E27FC236}">
                <a16:creationId xmlns:a16="http://schemas.microsoft.com/office/drawing/2014/main" id="{570117BD-C81A-7E04-198B-EA8BCE55A3AF}"/>
              </a:ext>
            </a:extLst>
          </p:cNvPr>
          <p:cNvSpPr txBox="1"/>
          <p:nvPr/>
        </p:nvSpPr>
        <p:spPr>
          <a:xfrm>
            <a:off x="220003" y="1657092"/>
            <a:ext cx="7992888"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6600"/>
                </a:solidFill>
              </a:rPr>
              <a:t>Wellington Golden Mile Project, all current candidates for mayor are looking to cancel the project.</a:t>
            </a:r>
            <a:endParaRPr lang="en-NZ" dirty="0">
              <a:solidFill>
                <a:srgbClr val="006600"/>
              </a:solidFill>
            </a:endParaRPr>
          </a:p>
        </p:txBody>
      </p:sp>
      <p:sp>
        <p:nvSpPr>
          <p:cNvPr id="3" name="TextBox 2">
            <a:extLst>
              <a:ext uri="{FF2B5EF4-FFF2-40B4-BE49-F238E27FC236}">
                <a16:creationId xmlns:a16="http://schemas.microsoft.com/office/drawing/2014/main" id="{41166625-9E54-9844-AFD5-9CB21E86EF01}"/>
              </a:ext>
            </a:extLst>
          </p:cNvPr>
          <p:cNvSpPr txBox="1"/>
          <p:nvPr/>
        </p:nvSpPr>
        <p:spPr>
          <a:xfrm>
            <a:off x="248272" y="3488997"/>
            <a:ext cx="8110388" cy="1200329"/>
          </a:xfrm>
          <a:prstGeom prst="rect">
            <a:avLst/>
          </a:prstGeom>
          <a:noFill/>
        </p:spPr>
        <p:txBody>
          <a:bodyPr wrap="square" rtlCol="0">
            <a:spAutoFit/>
          </a:bodyPr>
          <a:lstStyle/>
          <a:p>
            <a:r>
              <a:rPr lang="en-US" dirty="0">
                <a:solidFill>
                  <a:srgbClr val="006600"/>
                </a:solidFill>
              </a:rPr>
              <a:t>Auckland Council shake up with AT now to look after only buses, trains, ferries – local boards to look after roading – watch this space.</a:t>
            </a:r>
            <a:endParaRPr lang="en-NZ" dirty="0">
              <a:solidFill>
                <a:srgbClr val="006600"/>
              </a:solidFill>
            </a:endParaRPr>
          </a:p>
        </p:txBody>
      </p:sp>
      <p:sp>
        <p:nvSpPr>
          <p:cNvPr id="4" name="TextBox 3">
            <a:extLst>
              <a:ext uri="{FF2B5EF4-FFF2-40B4-BE49-F238E27FC236}">
                <a16:creationId xmlns:a16="http://schemas.microsoft.com/office/drawing/2014/main" id="{42A4E0DD-5998-04AB-A957-D177461E7449}"/>
              </a:ext>
            </a:extLst>
          </p:cNvPr>
          <p:cNvSpPr txBox="1"/>
          <p:nvPr/>
        </p:nvSpPr>
        <p:spPr>
          <a:xfrm>
            <a:off x="202709" y="2559290"/>
            <a:ext cx="7992888"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Christchurch, one candidate for mayor is more cycleway and public transport friendly.</a:t>
            </a:r>
            <a:endParaRPr lang="en-NZ" dirty="0"/>
          </a:p>
        </p:txBody>
      </p:sp>
      <p:sp>
        <p:nvSpPr>
          <p:cNvPr id="7" name="TextBox 6">
            <a:extLst>
              <a:ext uri="{FF2B5EF4-FFF2-40B4-BE49-F238E27FC236}">
                <a16:creationId xmlns:a16="http://schemas.microsoft.com/office/drawing/2014/main" id="{5113926C-A074-F3B3-909D-FE46F519AAC0}"/>
              </a:ext>
            </a:extLst>
          </p:cNvPr>
          <p:cNvSpPr txBox="1"/>
          <p:nvPr/>
        </p:nvSpPr>
        <p:spPr>
          <a:xfrm>
            <a:off x="252464" y="4788036"/>
            <a:ext cx="8110388" cy="1200329"/>
          </a:xfrm>
          <a:prstGeom prst="rect">
            <a:avLst/>
          </a:prstGeom>
          <a:noFill/>
        </p:spPr>
        <p:txBody>
          <a:bodyPr wrap="square" rtlCol="0">
            <a:spAutoFit/>
          </a:bodyPr>
          <a:lstStyle/>
          <a:p>
            <a:r>
              <a:rPr lang="en-US" dirty="0"/>
              <a:t>Again as with central government elections we will wait to see the results and fallout from successful candidates in the coming months.</a:t>
            </a:r>
            <a:endParaRPr lang="en-NZ" dirty="0"/>
          </a:p>
        </p:txBody>
      </p:sp>
    </p:spTree>
    <p:extLst>
      <p:ext uri="{BB962C8B-B14F-4D97-AF65-F5344CB8AC3E}">
        <p14:creationId xmlns:p14="http://schemas.microsoft.com/office/powerpoint/2010/main" val="173719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0272" y="1132543"/>
            <a:ext cx="1800200" cy="5032761"/>
          </a:xfrm>
          <a:prstGeom prst="rect">
            <a:avLst/>
          </a:prstGeom>
          <a:noFill/>
        </p:spPr>
        <p:txBody>
          <a:bodyPr wrap="square" rtlCol="0">
            <a:spAutoFit/>
          </a:bodyPr>
          <a:lstStyle/>
          <a:p>
            <a:endParaRPr lang="en-NZ" dirty="0"/>
          </a:p>
        </p:txBody>
      </p:sp>
      <p:sp>
        <p:nvSpPr>
          <p:cNvPr id="4" name="TextBox 3"/>
          <p:cNvSpPr txBox="1"/>
          <p:nvPr/>
        </p:nvSpPr>
        <p:spPr>
          <a:xfrm>
            <a:off x="827584" y="1340768"/>
            <a:ext cx="184731" cy="461665"/>
          </a:xfrm>
          <a:prstGeom prst="rect">
            <a:avLst/>
          </a:prstGeom>
          <a:noFill/>
        </p:spPr>
        <p:txBody>
          <a:bodyPr wrap="none" rtlCol="0">
            <a:spAutoFit/>
          </a:bodyPr>
          <a:lstStyle/>
          <a:p>
            <a:endParaRPr lang="en-NZ" dirty="0"/>
          </a:p>
        </p:txBody>
      </p:sp>
      <p:pic>
        <p:nvPicPr>
          <p:cNvPr id="6" name="Picture 5">
            <a:extLst>
              <a:ext uri="{FF2B5EF4-FFF2-40B4-BE49-F238E27FC236}">
                <a16:creationId xmlns:a16="http://schemas.microsoft.com/office/drawing/2014/main" id="{AEBEE02F-2166-54B6-58DF-948594DE6A47}"/>
              </a:ext>
            </a:extLst>
          </p:cNvPr>
          <p:cNvPicPr>
            <a:picLocks noChangeAspect="1"/>
          </p:cNvPicPr>
          <p:nvPr/>
        </p:nvPicPr>
        <p:blipFill>
          <a:blip r:embed="rId3"/>
          <a:stretch>
            <a:fillRect/>
          </a:stretch>
        </p:blipFill>
        <p:spPr>
          <a:xfrm>
            <a:off x="2915816" y="2780928"/>
            <a:ext cx="3398469" cy="965124"/>
          </a:xfrm>
          <a:prstGeom prst="rect">
            <a:avLst/>
          </a:prstGeom>
        </p:spPr>
      </p:pic>
      <p:sp>
        <p:nvSpPr>
          <p:cNvPr id="2" name="Text Box 2">
            <a:extLst>
              <a:ext uri="{FF2B5EF4-FFF2-40B4-BE49-F238E27FC236}">
                <a16:creationId xmlns:a16="http://schemas.microsoft.com/office/drawing/2014/main" id="{EBCCEB7D-15E9-5FBF-596B-1FA856BEF47E}"/>
              </a:ext>
            </a:extLst>
          </p:cNvPr>
          <p:cNvSpPr txBox="1">
            <a:spLocks noChangeAspect="1" noChangeArrowheads="1"/>
          </p:cNvSpPr>
          <p:nvPr/>
        </p:nvSpPr>
        <p:spPr bwMode="auto">
          <a:xfrm>
            <a:off x="186140" y="213177"/>
            <a:ext cx="8778347" cy="430887"/>
          </a:xfrm>
          <a:prstGeom prst="rect">
            <a:avLst/>
          </a:prstGeom>
          <a:solidFill>
            <a:schemeClr val="bg1">
              <a:lumMod val="85000"/>
            </a:schemeClr>
          </a:solidFill>
          <a:ln w="9525">
            <a:noFill/>
            <a:miter lim="800000"/>
            <a:headEnd/>
            <a:tailEnd/>
          </a:ln>
        </p:spPr>
        <p:txBody>
          <a:bodyPr wrap="square" anchor="ctr">
            <a:spAutoFit/>
          </a:bodyPr>
          <a:lstStyle/>
          <a:p>
            <a:pPr eaLnBrk="0" hangingPunct="0"/>
            <a:r>
              <a:rPr lang="en-GB" sz="2200" b="1" dirty="0">
                <a:solidFill>
                  <a:srgbClr val="006600"/>
                </a:solidFill>
              </a:rPr>
              <a:t>Q&amp;A</a:t>
            </a:r>
            <a:endParaRPr lang="en-NZ" sz="2200" b="1" dirty="0">
              <a:solidFill>
                <a:srgbClr val="006600"/>
              </a:solidFill>
            </a:endParaRPr>
          </a:p>
        </p:txBody>
      </p:sp>
    </p:spTree>
    <p:extLst>
      <p:ext uri="{BB962C8B-B14F-4D97-AF65-F5344CB8AC3E}">
        <p14:creationId xmlns:p14="http://schemas.microsoft.com/office/powerpoint/2010/main" val="311278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spect="1" noChangeArrowheads="1"/>
          </p:cNvSpPr>
          <p:nvPr/>
        </p:nvSpPr>
        <p:spPr bwMode="auto">
          <a:xfrm>
            <a:off x="186141" y="228565"/>
            <a:ext cx="8568952" cy="400110"/>
          </a:xfrm>
          <a:prstGeom prst="rect">
            <a:avLst/>
          </a:prstGeom>
          <a:solidFill>
            <a:schemeClr val="bg1">
              <a:lumMod val="85000"/>
            </a:schemeClr>
          </a:solidFill>
          <a:ln w="9525">
            <a:noFill/>
            <a:miter lim="800000"/>
            <a:headEnd/>
            <a:tailEnd/>
          </a:ln>
        </p:spPr>
        <p:txBody>
          <a:bodyPr wrap="square" anchor="ctr">
            <a:spAutoFit/>
          </a:bodyPr>
          <a:lstStyle/>
          <a:p>
            <a:pPr eaLnBrk="0" hangingPunct="0"/>
            <a:r>
              <a:rPr lang="en-NZ" sz="2000" b="1" dirty="0">
                <a:solidFill>
                  <a:srgbClr val="006600"/>
                </a:solidFill>
              </a:rPr>
              <a:t>2024 – 2025 In Review</a:t>
            </a:r>
          </a:p>
        </p:txBody>
      </p:sp>
      <p:pic>
        <p:nvPicPr>
          <p:cNvPr id="5" name="Picture 4">
            <a:extLst>
              <a:ext uri="{FF2B5EF4-FFF2-40B4-BE49-F238E27FC236}">
                <a16:creationId xmlns:a16="http://schemas.microsoft.com/office/drawing/2014/main" id="{F2C77510-3768-2503-FE20-BFAB89F849CA}"/>
              </a:ext>
            </a:extLst>
          </p:cNvPr>
          <p:cNvPicPr>
            <a:picLocks noChangeAspect="1"/>
          </p:cNvPicPr>
          <p:nvPr/>
        </p:nvPicPr>
        <p:blipFill>
          <a:blip r:embed="rId3"/>
          <a:stretch>
            <a:fillRect/>
          </a:stretch>
        </p:blipFill>
        <p:spPr>
          <a:xfrm>
            <a:off x="7321187" y="224136"/>
            <a:ext cx="1521361" cy="432048"/>
          </a:xfrm>
          <a:prstGeom prst="rect">
            <a:avLst/>
          </a:prstGeom>
        </p:spPr>
      </p:pic>
      <p:sp>
        <p:nvSpPr>
          <p:cNvPr id="2" name="TextBox 1">
            <a:extLst>
              <a:ext uri="{FF2B5EF4-FFF2-40B4-BE49-F238E27FC236}">
                <a16:creationId xmlns:a16="http://schemas.microsoft.com/office/drawing/2014/main" id="{FB308968-6DA3-63EB-293C-EEC8249671C9}"/>
              </a:ext>
            </a:extLst>
          </p:cNvPr>
          <p:cNvSpPr txBox="1"/>
          <p:nvPr/>
        </p:nvSpPr>
        <p:spPr>
          <a:xfrm>
            <a:off x="235403" y="3111224"/>
            <a:ext cx="8470427" cy="1200329"/>
          </a:xfrm>
          <a:prstGeom prst="rect">
            <a:avLst/>
          </a:prstGeom>
          <a:noFill/>
        </p:spPr>
        <p:txBody>
          <a:bodyPr wrap="square" rtlCol="0">
            <a:spAutoFit/>
          </a:bodyPr>
          <a:lstStyle/>
          <a:p>
            <a:r>
              <a:rPr lang="en-US" dirty="0"/>
              <a:t>Government announced 15 Roads of National Significance (</a:t>
            </a:r>
            <a:r>
              <a:rPr lang="en-US" dirty="0" err="1"/>
              <a:t>RoNS</a:t>
            </a:r>
            <a:r>
              <a:rPr lang="en-US" dirty="0"/>
              <a:t>) most of which are still years away. Tolling of new roading in Canterbury currently out for submissions.</a:t>
            </a:r>
            <a:endParaRPr lang="en-NZ" dirty="0"/>
          </a:p>
        </p:txBody>
      </p:sp>
      <p:sp>
        <p:nvSpPr>
          <p:cNvPr id="4" name="TextBox 3">
            <a:extLst>
              <a:ext uri="{FF2B5EF4-FFF2-40B4-BE49-F238E27FC236}">
                <a16:creationId xmlns:a16="http://schemas.microsoft.com/office/drawing/2014/main" id="{1F64B365-F5C0-4C89-C850-35839840E20D}"/>
              </a:ext>
            </a:extLst>
          </p:cNvPr>
          <p:cNvSpPr txBox="1"/>
          <p:nvPr/>
        </p:nvSpPr>
        <p:spPr>
          <a:xfrm>
            <a:off x="241293" y="4317862"/>
            <a:ext cx="8381539" cy="830997"/>
          </a:xfrm>
          <a:prstGeom prst="rect">
            <a:avLst/>
          </a:prstGeom>
          <a:noFill/>
        </p:spPr>
        <p:txBody>
          <a:bodyPr wrap="square" rtlCol="0">
            <a:spAutoFit/>
          </a:bodyPr>
          <a:lstStyle/>
          <a:p>
            <a:r>
              <a:rPr lang="en-US" dirty="0">
                <a:solidFill>
                  <a:srgbClr val="006600"/>
                </a:solidFill>
              </a:rPr>
              <a:t>Councils starting to tender and award transportation projects across the country.</a:t>
            </a:r>
          </a:p>
        </p:txBody>
      </p:sp>
      <p:sp>
        <p:nvSpPr>
          <p:cNvPr id="9" name="TextBox 8">
            <a:extLst>
              <a:ext uri="{FF2B5EF4-FFF2-40B4-BE49-F238E27FC236}">
                <a16:creationId xmlns:a16="http://schemas.microsoft.com/office/drawing/2014/main" id="{62C24409-9014-F4E7-12A7-9A160B1E53B6}"/>
              </a:ext>
            </a:extLst>
          </p:cNvPr>
          <p:cNvSpPr txBox="1"/>
          <p:nvPr/>
        </p:nvSpPr>
        <p:spPr>
          <a:xfrm>
            <a:off x="241294" y="5148859"/>
            <a:ext cx="8470428" cy="1200329"/>
          </a:xfrm>
          <a:prstGeom prst="rect">
            <a:avLst/>
          </a:prstGeom>
          <a:noFill/>
        </p:spPr>
        <p:txBody>
          <a:bodyPr wrap="square" rtlCol="0">
            <a:spAutoFit/>
          </a:bodyPr>
          <a:lstStyle/>
          <a:p>
            <a:r>
              <a:rPr lang="en-US" dirty="0" err="1"/>
              <a:t>Te</a:t>
            </a:r>
            <a:r>
              <a:rPr lang="en-US" dirty="0"/>
              <a:t> Kaha Surrounding Streets traffic and streetlighting project completed on budget and 2 months ahead of time. </a:t>
            </a:r>
            <a:r>
              <a:rPr lang="en-US" dirty="0" err="1"/>
              <a:t>Te</a:t>
            </a:r>
            <a:r>
              <a:rPr lang="en-US" dirty="0"/>
              <a:t> Kaha Stadium is on budget and on time for opening in April 2026.</a:t>
            </a:r>
            <a:endParaRPr lang="en-NZ" dirty="0"/>
          </a:p>
        </p:txBody>
      </p:sp>
      <p:pic>
        <p:nvPicPr>
          <p:cNvPr id="7" name="Picture 6" descr="A black background with green text&#10;&#10;AI-generated content may be incorrect.">
            <a:extLst>
              <a:ext uri="{FF2B5EF4-FFF2-40B4-BE49-F238E27FC236}">
                <a16:creationId xmlns:a16="http://schemas.microsoft.com/office/drawing/2014/main" id="{EEFA963A-E2C1-CE59-9BC9-1D93F395F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5" y="1796886"/>
            <a:ext cx="8470428" cy="1488098"/>
          </a:xfrm>
          <a:prstGeom prst="rect">
            <a:avLst/>
          </a:prstGeom>
        </p:spPr>
      </p:pic>
      <p:sp>
        <p:nvSpPr>
          <p:cNvPr id="6" name="TextBox 5">
            <a:extLst>
              <a:ext uri="{FF2B5EF4-FFF2-40B4-BE49-F238E27FC236}">
                <a16:creationId xmlns:a16="http://schemas.microsoft.com/office/drawing/2014/main" id="{BA9D4AD8-5E04-8FB3-3947-D6A8A8F76D0F}"/>
              </a:ext>
            </a:extLst>
          </p:cNvPr>
          <p:cNvSpPr txBox="1"/>
          <p:nvPr/>
        </p:nvSpPr>
        <p:spPr>
          <a:xfrm>
            <a:off x="241294" y="647185"/>
            <a:ext cx="8470428" cy="1200329"/>
          </a:xfrm>
          <a:prstGeom prst="rect">
            <a:avLst/>
          </a:prstGeom>
          <a:noFill/>
        </p:spPr>
        <p:txBody>
          <a:bodyPr wrap="square" rtlCol="0">
            <a:spAutoFit/>
          </a:bodyPr>
          <a:lstStyle/>
          <a:p>
            <a:r>
              <a:rPr lang="en-US" dirty="0"/>
              <a:t>Major Project Group has continued to grow with the addition of Will Baltus this year, he is here to learn about SNUG and its people.</a:t>
            </a:r>
            <a:endParaRPr lang="en-NZ" dirty="0"/>
          </a:p>
        </p:txBody>
      </p:sp>
    </p:spTree>
    <p:extLst>
      <p:ext uri="{BB962C8B-B14F-4D97-AF65-F5344CB8AC3E}">
        <p14:creationId xmlns:p14="http://schemas.microsoft.com/office/powerpoint/2010/main" val="12035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8CE49EB-6CAF-4479-B93F-85773D92A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traffic light on a street&#10;&#10;AI-generated content may be incorrect.">
            <a:extLst>
              <a:ext uri="{FF2B5EF4-FFF2-40B4-BE49-F238E27FC236}">
                <a16:creationId xmlns:a16="http://schemas.microsoft.com/office/drawing/2014/main" id="{CA106597-701C-8CA5-AA6B-5E57809A56C5}"/>
              </a:ext>
            </a:extLst>
          </p:cNvPr>
          <p:cNvPicPr>
            <a:picLocks noChangeAspect="1"/>
          </p:cNvPicPr>
          <p:nvPr/>
        </p:nvPicPr>
        <p:blipFill>
          <a:blip r:embed="rId3" cstate="print">
            <a:extLst>
              <a:ext uri="{28A0092B-C50C-407E-A947-70E740481C1C}">
                <a14:useLocalDpi xmlns:a14="http://schemas.microsoft.com/office/drawing/2010/main" val="0"/>
              </a:ext>
            </a:extLst>
          </a:blip>
          <a:srcRect r="12286" b="8"/>
          <a:stretch>
            <a:fillRect/>
          </a:stretch>
        </p:blipFill>
        <p:spPr>
          <a:xfrm>
            <a:off x="241299" y="321733"/>
            <a:ext cx="1621223" cy="2464210"/>
          </a:xfrm>
          <a:prstGeom prst="rect">
            <a:avLst/>
          </a:prstGeom>
        </p:spPr>
      </p:pic>
      <p:pic>
        <p:nvPicPr>
          <p:cNvPr id="13" name="Picture 12" descr="A yellow pole on a sidewalk&#10;&#10;AI-generated content may be incorrect.">
            <a:extLst>
              <a:ext uri="{FF2B5EF4-FFF2-40B4-BE49-F238E27FC236}">
                <a16:creationId xmlns:a16="http://schemas.microsoft.com/office/drawing/2014/main" id="{615CF31F-963B-9E89-2E7D-6139FB0DD272}"/>
              </a:ext>
            </a:extLst>
          </p:cNvPr>
          <p:cNvPicPr>
            <a:picLocks noChangeAspect="1"/>
          </p:cNvPicPr>
          <p:nvPr/>
        </p:nvPicPr>
        <p:blipFill>
          <a:blip r:embed="rId4" cstate="print">
            <a:extLst>
              <a:ext uri="{28A0092B-C50C-407E-A947-70E740481C1C}">
                <a14:useLocalDpi xmlns:a14="http://schemas.microsoft.com/office/drawing/2010/main" val="0"/>
              </a:ext>
            </a:extLst>
          </a:blip>
          <a:srcRect r="16697" b="8"/>
          <a:stretch>
            <a:fillRect/>
          </a:stretch>
        </p:blipFill>
        <p:spPr>
          <a:xfrm>
            <a:off x="2006916" y="321730"/>
            <a:ext cx="1539693" cy="2464210"/>
          </a:xfrm>
          <a:prstGeom prst="rect">
            <a:avLst/>
          </a:prstGeom>
        </p:spPr>
      </p:pic>
      <p:pic>
        <p:nvPicPr>
          <p:cNvPr id="5" name="Picture 4" descr="A street light next to a stadium&#10;&#10;AI-generated content may be incorrect.">
            <a:extLst>
              <a:ext uri="{FF2B5EF4-FFF2-40B4-BE49-F238E27FC236}">
                <a16:creationId xmlns:a16="http://schemas.microsoft.com/office/drawing/2014/main" id="{544BE625-BFC1-4B2D-5D08-0AD38B79BFF0}"/>
              </a:ext>
            </a:extLst>
          </p:cNvPr>
          <p:cNvPicPr>
            <a:picLocks noChangeAspect="1"/>
          </p:cNvPicPr>
          <p:nvPr/>
        </p:nvPicPr>
        <p:blipFill>
          <a:blip r:embed="rId5" cstate="print">
            <a:extLst>
              <a:ext uri="{28A0092B-C50C-407E-A947-70E740481C1C}">
                <a14:useLocalDpi xmlns:a14="http://schemas.microsoft.com/office/drawing/2010/main" val="0"/>
              </a:ext>
            </a:extLst>
          </a:blip>
          <a:srcRect t="9980" r="3" b="14164"/>
          <a:stretch>
            <a:fillRect/>
          </a:stretch>
        </p:blipFill>
        <p:spPr>
          <a:xfrm>
            <a:off x="241299" y="2957666"/>
            <a:ext cx="3305310" cy="3343134"/>
          </a:xfrm>
          <a:prstGeom prst="rect">
            <a:avLst/>
          </a:prstGeom>
        </p:spPr>
      </p:pic>
      <p:pic>
        <p:nvPicPr>
          <p:cNvPr id="9" name="Picture 8" descr="A traffic light on a street&#10;&#10;AI-generated content may be incorrect.">
            <a:extLst>
              <a:ext uri="{FF2B5EF4-FFF2-40B4-BE49-F238E27FC236}">
                <a16:creationId xmlns:a16="http://schemas.microsoft.com/office/drawing/2014/main" id="{554BC655-48C5-2B47-8402-549124E9AC63}"/>
              </a:ext>
            </a:extLst>
          </p:cNvPr>
          <p:cNvPicPr>
            <a:picLocks noChangeAspect="1"/>
          </p:cNvPicPr>
          <p:nvPr/>
        </p:nvPicPr>
        <p:blipFill>
          <a:blip r:embed="rId6" cstate="print">
            <a:extLst>
              <a:ext uri="{28A0092B-C50C-407E-A947-70E740481C1C}">
                <a14:useLocalDpi xmlns:a14="http://schemas.microsoft.com/office/drawing/2010/main" val="0"/>
              </a:ext>
            </a:extLst>
          </a:blip>
          <a:srcRect t="13957" r="-2" b="-2"/>
          <a:stretch>
            <a:fillRect/>
          </a:stretch>
        </p:blipFill>
        <p:spPr>
          <a:xfrm>
            <a:off x="3691004" y="321733"/>
            <a:ext cx="5211695" cy="5979070"/>
          </a:xfrm>
          <a:prstGeom prst="rect">
            <a:avLst/>
          </a:prstGeom>
        </p:spPr>
      </p:pic>
    </p:spTree>
    <p:extLst>
      <p:ext uri="{BB962C8B-B14F-4D97-AF65-F5344CB8AC3E}">
        <p14:creationId xmlns:p14="http://schemas.microsoft.com/office/powerpoint/2010/main" val="120849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4E02A-B2EF-25D8-45AA-6F73D987F0D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991062C-BE86-845D-2FB3-A7650AF1A85D}"/>
              </a:ext>
            </a:extLst>
          </p:cNvPr>
          <p:cNvSpPr/>
          <p:nvPr/>
        </p:nvSpPr>
        <p:spPr>
          <a:xfrm>
            <a:off x="900000" y="1700808"/>
            <a:ext cx="7848872" cy="630942"/>
          </a:xfrm>
          <a:prstGeom prst="rect">
            <a:avLst/>
          </a:prstGeom>
        </p:spPr>
        <p:txBody>
          <a:bodyPr wrap="square">
            <a:spAutoFit/>
          </a:bodyPr>
          <a:lstStyle/>
          <a:p>
            <a:pPr marL="342900" indent="-342900">
              <a:spcBef>
                <a:spcPts val="600"/>
              </a:spcBef>
              <a:spcAft>
                <a:spcPts val="0"/>
              </a:spcAft>
              <a:buFont typeface="+mj-lt"/>
              <a:buAutoNum type="arabicPeriod"/>
            </a:pPr>
            <a:endParaRPr lang="en-NZ" sz="1400" dirty="0">
              <a:latin typeface="Calibri" pitchFamily="34" charset="0"/>
              <a:cs typeface="Calibri" pitchFamily="34" charset="0"/>
            </a:endParaRPr>
          </a:p>
          <a:p>
            <a:pPr marL="342900" indent="-342900">
              <a:spcBef>
                <a:spcPts val="600"/>
              </a:spcBef>
              <a:spcAft>
                <a:spcPts val="600"/>
              </a:spcAft>
              <a:buFont typeface="Arial" pitchFamily="34" charset="0"/>
              <a:buChar char="•"/>
            </a:pPr>
            <a:endParaRPr lang="en-NZ" sz="1600" dirty="0">
              <a:latin typeface="Calibri" pitchFamily="34" charset="0"/>
              <a:cs typeface="Calibri" pitchFamily="34" charset="0"/>
            </a:endParaRPr>
          </a:p>
        </p:txBody>
      </p:sp>
      <p:sp>
        <p:nvSpPr>
          <p:cNvPr id="3" name="TextBox 2">
            <a:extLst>
              <a:ext uri="{FF2B5EF4-FFF2-40B4-BE49-F238E27FC236}">
                <a16:creationId xmlns:a16="http://schemas.microsoft.com/office/drawing/2014/main" id="{7F5E1231-B265-F330-10A4-D9BD68ADC34B}"/>
              </a:ext>
            </a:extLst>
          </p:cNvPr>
          <p:cNvSpPr txBox="1"/>
          <p:nvPr/>
        </p:nvSpPr>
        <p:spPr>
          <a:xfrm>
            <a:off x="7020272" y="1132543"/>
            <a:ext cx="1800200" cy="5032761"/>
          </a:xfrm>
          <a:prstGeom prst="rect">
            <a:avLst/>
          </a:prstGeom>
          <a:noFill/>
        </p:spPr>
        <p:txBody>
          <a:bodyPr wrap="square" rtlCol="0">
            <a:spAutoFit/>
          </a:bodyPr>
          <a:lstStyle/>
          <a:p>
            <a:endParaRPr lang="en-NZ" dirty="0"/>
          </a:p>
        </p:txBody>
      </p:sp>
      <p:sp>
        <p:nvSpPr>
          <p:cNvPr id="2" name="TextBox 1">
            <a:extLst>
              <a:ext uri="{FF2B5EF4-FFF2-40B4-BE49-F238E27FC236}">
                <a16:creationId xmlns:a16="http://schemas.microsoft.com/office/drawing/2014/main" id="{A06E388F-4237-4EF4-0F65-4550D6F50BF5}"/>
              </a:ext>
            </a:extLst>
          </p:cNvPr>
          <p:cNvSpPr txBox="1"/>
          <p:nvPr/>
        </p:nvSpPr>
        <p:spPr>
          <a:xfrm>
            <a:off x="197945" y="769933"/>
            <a:ext cx="8642918" cy="800219"/>
          </a:xfrm>
          <a:prstGeom prst="rect">
            <a:avLst/>
          </a:prstGeom>
          <a:noFill/>
        </p:spPr>
        <p:txBody>
          <a:bodyPr wrap="square" rtlCol="0">
            <a:spAutoFit/>
          </a:bodyPr>
          <a:lstStyle/>
          <a:p>
            <a:r>
              <a:rPr lang="en-US" sz="2300" dirty="0"/>
              <a:t>Just after SNUG last year, we saw TCS leave the market in the South Island which caused chaos for councils and creditors.</a:t>
            </a:r>
          </a:p>
        </p:txBody>
      </p:sp>
      <p:sp>
        <p:nvSpPr>
          <p:cNvPr id="4" name="TextBox 3">
            <a:extLst>
              <a:ext uri="{FF2B5EF4-FFF2-40B4-BE49-F238E27FC236}">
                <a16:creationId xmlns:a16="http://schemas.microsoft.com/office/drawing/2014/main" id="{A19C5336-E71A-CD7C-A192-8A5F16A47E3D}"/>
              </a:ext>
            </a:extLst>
          </p:cNvPr>
          <p:cNvSpPr txBox="1"/>
          <p:nvPr/>
        </p:nvSpPr>
        <p:spPr>
          <a:xfrm>
            <a:off x="186141" y="3004126"/>
            <a:ext cx="8530888" cy="1508105"/>
          </a:xfrm>
          <a:prstGeom prst="rect">
            <a:avLst/>
          </a:prstGeom>
          <a:noFill/>
        </p:spPr>
        <p:txBody>
          <a:bodyPr wrap="square" rtlCol="0">
            <a:spAutoFit/>
          </a:bodyPr>
          <a:lstStyle/>
          <a:p>
            <a:r>
              <a:rPr lang="en-US" sz="2300" dirty="0"/>
              <a:t>Isaac Construction stepped in and started a signals division filling the void for the third contractor in the region. They have successfully completed a number of transportation projects this year.</a:t>
            </a:r>
          </a:p>
        </p:txBody>
      </p:sp>
      <p:sp>
        <p:nvSpPr>
          <p:cNvPr id="10" name="Text Box 2">
            <a:extLst>
              <a:ext uri="{FF2B5EF4-FFF2-40B4-BE49-F238E27FC236}">
                <a16:creationId xmlns:a16="http://schemas.microsoft.com/office/drawing/2014/main" id="{80F05F4A-21AF-AD17-196D-3D915C353E9B}"/>
              </a:ext>
            </a:extLst>
          </p:cNvPr>
          <p:cNvSpPr txBox="1">
            <a:spLocks noChangeAspect="1" noChangeArrowheads="1"/>
          </p:cNvSpPr>
          <p:nvPr/>
        </p:nvSpPr>
        <p:spPr bwMode="auto">
          <a:xfrm>
            <a:off x="186141" y="228565"/>
            <a:ext cx="8568952" cy="400110"/>
          </a:xfrm>
          <a:prstGeom prst="rect">
            <a:avLst/>
          </a:prstGeom>
          <a:solidFill>
            <a:schemeClr val="bg1">
              <a:lumMod val="85000"/>
            </a:schemeClr>
          </a:solidFill>
          <a:ln w="9525">
            <a:noFill/>
            <a:miter lim="800000"/>
            <a:headEnd/>
            <a:tailEnd/>
          </a:ln>
        </p:spPr>
        <p:txBody>
          <a:bodyPr wrap="square" anchor="ctr">
            <a:spAutoFit/>
          </a:bodyPr>
          <a:lstStyle/>
          <a:p>
            <a:pPr eaLnBrk="0" hangingPunct="0"/>
            <a:r>
              <a:rPr lang="en-NZ" sz="2000" b="1" dirty="0">
                <a:solidFill>
                  <a:srgbClr val="006600"/>
                </a:solidFill>
              </a:rPr>
              <a:t>2024 – 2025 In Review</a:t>
            </a:r>
          </a:p>
        </p:txBody>
      </p:sp>
      <p:pic>
        <p:nvPicPr>
          <p:cNvPr id="5" name="Picture 4">
            <a:extLst>
              <a:ext uri="{FF2B5EF4-FFF2-40B4-BE49-F238E27FC236}">
                <a16:creationId xmlns:a16="http://schemas.microsoft.com/office/drawing/2014/main" id="{4AC2996B-CC12-D5A0-ADB8-56F2889F7C67}"/>
              </a:ext>
            </a:extLst>
          </p:cNvPr>
          <p:cNvPicPr>
            <a:picLocks noChangeAspect="1"/>
          </p:cNvPicPr>
          <p:nvPr/>
        </p:nvPicPr>
        <p:blipFill>
          <a:blip r:embed="rId3"/>
          <a:stretch>
            <a:fillRect/>
          </a:stretch>
        </p:blipFill>
        <p:spPr>
          <a:xfrm>
            <a:off x="7299111" y="197979"/>
            <a:ext cx="1521361" cy="432048"/>
          </a:xfrm>
          <a:prstGeom prst="rect">
            <a:avLst/>
          </a:prstGeom>
        </p:spPr>
      </p:pic>
      <p:sp>
        <p:nvSpPr>
          <p:cNvPr id="8" name="TextBox 7">
            <a:extLst>
              <a:ext uri="{FF2B5EF4-FFF2-40B4-BE49-F238E27FC236}">
                <a16:creationId xmlns:a16="http://schemas.microsoft.com/office/drawing/2014/main" id="{048F7C07-F395-C7BD-40B2-87AD211527F0}"/>
              </a:ext>
            </a:extLst>
          </p:cNvPr>
          <p:cNvSpPr txBox="1"/>
          <p:nvPr/>
        </p:nvSpPr>
        <p:spPr>
          <a:xfrm>
            <a:off x="197945" y="1710058"/>
            <a:ext cx="8642918" cy="1154162"/>
          </a:xfrm>
          <a:prstGeom prst="rect">
            <a:avLst/>
          </a:prstGeom>
          <a:noFill/>
        </p:spPr>
        <p:txBody>
          <a:bodyPr wrap="square" rtlCol="0">
            <a:spAutoFit/>
          </a:bodyPr>
          <a:lstStyle/>
          <a:p>
            <a:r>
              <a:rPr lang="en-US" sz="2300" dirty="0">
                <a:solidFill>
                  <a:srgbClr val="006600"/>
                </a:solidFill>
              </a:rPr>
              <a:t>Downer ITS are the current CCC signals maintenance contractor and have completed upgrade works in conjunction with Fulton Hogan and Isaac Construction.</a:t>
            </a:r>
          </a:p>
        </p:txBody>
      </p:sp>
    </p:spTree>
    <p:extLst>
      <p:ext uri="{BB962C8B-B14F-4D97-AF65-F5344CB8AC3E}">
        <p14:creationId xmlns:p14="http://schemas.microsoft.com/office/powerpoint/2010/main" val="98375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0272" y="1132543"/>
            <a:ext cx="1800200" cy="5032761"/>
          </a:xfrm>
          <a:prstGeom prst="rect">
            <a:avLst/>
          </a:prstGeom>
          <a:noFill/>
        </p:spPr>
        <p:txBody>
          <a:bodyPr wrap="square" rtlCol="0">
            <a:spAutoFit/>
          </a:bodyPr>
          <a:lstStyle/>
          <a:p>
            <a:endParaRPr lang="en-NZ" dirty="0"/>
          </a:p>
        </p:txBody>
      </p:sp>
      <p:sp>
        <p:nvSpPr>
          <p:cNvPr id="2" name="TextBox 1">
            <a:extLst>
              <a:ext uri="{FF2B5EF4-FFF2-40B4-BE49-F238E27FC236}">
                <a16:creationId xmlns:a16="http://schemas.microsoft.com/office/drawing/2014/main" id="{FB308968-6DA3-63EB-293C-EEC8249671C9}"/>
              </a:ext>
            </a:extLst>
          </p:cNvPr>
          <p:cNvSpPr txBox="1"/>
          <p:nvPr/>
        </p:nvSpPr>
        <p:spPr>
          <a:xfrm>
            <a:off x="149158" y="771302"/>
            <a:ext cx="8642918" cy="1154162"/>
          </a:xfrm>
          <a:prstGeom prst="rect">
            <a:avLst/>
          </a:prstGeom>
          <a:noFill/>
        </p:spPr>
        <p:txBody>
          <a:bodyPr wrap="square" rtlCol="0">
            <a:spAutoFit/>
          </a:bodyPr>
          <a:lstStyle/>
          <a:p>
            <a:r>
              <a:rPr lang="en-US" sz="2300" dirty="0"/>
              <a:t>“High Torque” Retention Socket is on our stand for you to have look at. This is the Retention Socket design that can be used for the installation of JUMA’s in NZ.</a:t>
            </a:r>
          </a:p>
        </p:txBody>
      </p:sp>
      <p:sp>
        <p:nvSpPr>
          <p:cNvPr id="4" name="TextBox 3">
            <a:extLst>
              <a:ext uri="{FF2B5EF4-FFF2-40B4-BE49-F238E27FC236}">
                <a16:creationId xmlns:a16="http://schemas.microsoft.com/office/drawing/2014/main" id="{1F64B365-F5C0-4C89-C850-35839840E20D}"/>
              </a:ext>
            </a:extLst>
          </p:cNvPr>
          <p:cNvSpPr txBox="1"/>
          <p:nvPr/>
        </p:nvSpPr>
        <p:spPr>
          <a:xfrm>
            <a:off x="149158" y="3250728"/>
            <a:ext cx="4889915" cy="1508105"/>
          </a:xfrm>
          <a:prstGeom prst="rect">
            <a:avLst/>
          </a:prstGeom>
          <a:noFill/>
        </p:spPr>
        <p:txBody>
          <a:bodyPr wrap="square" rtlCol="0">
            <a:spAutoFit/>
          </a:bodyPr>
          <a:lstStyle/>
          <a:p>
            <a:r>
              <a:rPr lang="en-US" sz="2300" dirty="0"/>
              <a:t>We will be installing evaluation sites for the “High Torque” Socket in the next couple of months based on the RS168 - 150NB design. </a:t>
            </a:r>
          </a:p>
        </p:txBody>
      </p:sp>
      <p:sp>
        <p:nvSpPr>
          <p:cNvPr id="10" name="Text Box 2">
            <a:extLst>
              <a:ext uri="{FF2B5EF4-FFF2-40B4-BE49-F238E27FC236}">
                <a16:creationId xmlns:a16="http://schemas.microsoft.com/office/drawing/2014/main" id="{A8B10549-6E59-B12B-812B-063FCC15B903}"/>
              </a:ext>
            </a:extLst>
          </p:cNvPr>
          <p:cNvSpPr txBox="1">
            <a:spLocks noChangeAspect="1" noChangeArrowheads="1"/>
          </p:cNvSpPr>
          <p:nvPr/>
        </p:nvSpPr>
        <p:spPr bwMode="auto">
          <a:xfrm>
            <a:off x="186141" y="228565"/>
            <a:ext cx="8568952" cy="400110"/>
          </a:xfrm>
          <a:prstGeom prst="rect">
            <a:avLst/>
          </a:prstGeom>
          <a:solidFill>
            <a:schemeClr val="bg1">
              <a:lumMod val="85000"/>
            </a:schemeClr>
          </a:solidFill>
          <a:ln w="9525">
            <a:noFill/>
            <a:miter lim="800000"/>
            <a:headEnd/>
            <a:tailEnd/>
          </a:ln>
        </p:spPr>
        <p:txBody>
          <a:bodyPr wrap="square" anchor="ctr">
            <a:spAutoFit/>
          </a:bodyPr>
          <a:lstStyle/>
          <a:p>
            <a:pPr eaLnBrk="0" hangingPunct="0"/>
            <a:r>
              <a:rPr lang="en-NZ" sz="2000" b="1" dirty="0">
                <a:solidFill>
                  <a:srgbClr val="006600"/>
                </a:solidFill>
              </a:rPr>
              <a:t>2024 – 2025 In Review</a:t>
            </a:r>
          </a:p>
        </p:txBody>
      </p:sp>
      <p:pic>
        <p:nvPicPr>
          <p:cNvPr id="5" name="Picture 4">
            <a:extLst>
              <a:ext uri="{FF2B5EF4-FFF2-40B4-BE49-F238E27FC236}">
                <a16:creationId xmlns:a16="http://schemas.microsoft.com/office/drawing/2014/main" id="{F2C77510-3768-2503-FE20-BFAB89F849CA}"/>
              </a:ext>
            </a:extLst>
          </p:cNvPr>
          <p:cNvPicPr>
            <a:picLocks noChangeAspect="1"/>
          </p:cNvPicPr>
          <p:nvPr/>
        </p:nvPicPr>
        <p:blipFill>
          <a:blip r:embed="rId3"/>
          <a:stretch>
            <a:fillRect/>
          </a:stretch>
        </p:blipFill>
        <p:spPr>
          <a:xfrm>
            <a:off x="7299111" y="197979"/>
            <a:ext cx="1521361" cy="432048"/>
          </a:xfrm>
          <a:prstGeom prst="rect">
            <a:avLst/>
          </a:prstGeom>
        </p:spPr>
      </p:pic>
      <p:sp>
        <p:nvSpPr>
          <p:cNvPr id="8" name="TextBox 7">
            <a:extLst>
              <a:ext uri="{FF2B5EF4-FFF2-40B4-BE49-F238E27FC236}">
                <a16:creationId xmlns:a16="http://schemas.microsoft.com/office/drawing/2014/main" id="{0C6D3016-432D-126B-E5AE-EB8A6DC767D3}"/>
              </a:ext>
            </a:extLst>
          </p:cNvPr>
          <p:cNvSpPr txBox="1"/>
          <p:nvPr/>
        </p:nvSpPr>
        <p:spPr>
          <a:xfrm>
            <a:off x="177554" y="4844384"/>
            <a:ext cx="4861519" cy="1508105"/>
          </a:xfrm>
          <a:prstGeom prst="rect">
            <a:avLst/>
          </a:prstGeom>
          <a:noFill/>
        </p:spPr>
        <p:txBody>
          <a:bodyPr wrap="square" rtlCol="0">
            <a:spAutoFit/>
          </a:bodyPr>
          <a:lstStyle/>
          <a:p>
            <a:r>
              <a:rPr lang="en-US" sz="2300" dirty="0">
                <a:solidFill>
                  <a:srgbClr val="006600"/>
                </a:solidFill>
              </a:rPr>
              <a:t>Ultimately the “High Torque” Retention Sockets will be available in 150NB, 200NB, and 250NB sizes.</a:t>
            </a:r>
          </a:p>
        </p:txBody>
      </p:sp>
      <p:sp>
        <p:nvSpPr>
          <p:cNvPr id="7" name="TextBox 6">
            <a:extLst>
              <a:ext uri="{FF2B5EF4-FFF2-40B4-BE49-F238E27FC236}">
                <a16:creationId xmlns:a16="http://schemas.microsoft.com/office/drawing/2014/main" id="{7C9DC3ED-99CD-1DAF-CBC6-852354193306}"/>
              </a:ext>
            </a:extLst>
          </p:cNvPr>
          <p:cNvSpPr txBox="1"/>
          <p:nvPr/>
        </p:nvSpPr>
        <p:spPr>
          <a:xfrm>
            <a:off x="149158" y="2011015"/>
            <a:ext cx="8530888" cy="1154162"/>
          </a:xfrm>
          <a:prstGeom prst="rect">
            <a:avLst/>
          </a:prstGeom>
          <a:noFill/>
        </p:spPr>
        <p:txBody>
          <a:bodyPr wrap="square" rtlCol="0">
            <a:spAutoFit/>
          </a:bodyPr>
          <a:lstStyle/>
          <a:p>
            <a:r>
              <a:rPr lang="en-US" sz="2300" dirty="0">
                <a:solidFill>
                  <a:srgbClr val="006600"/>
                </a:solidFill>
              </a:rPr>
              <a:t>The “High Torque” Retention Socket is based on the same basic design as all sockets. It has four fins in the base; the pole is slotted to match these fins preventing the JUMA rotating. </a:t>
            </a:r>
          </a:p>
        </p:txBody>
      </p:sp>
      <p:pic>
        <p:nvPicPr>
          <p:cNvPr id="9" name="Picture 8" descr="A close-up of a hole in a metal container&#10;&#10;AI-generated content may be incorrect.">
            <a:extLst>
              <a:ext uri="{FF2B5EF4-FFF2-40B4-BE49-F238E27FC236}">
                <a16:creationId xmlns:a16="http://schemas.microsoft.com/office/drawing/2014/main" id="{EDB34EBE-CED4-EF4B-1D02-D95C0B9D1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250728"/>
            <a:ext cx="2874727" cy="3187312"/>
          </a:xfrm>
          <a:prstGeom prst="rect">
            <a:avLst/>
          </a:prstGeom>
        </p:spPr>
      </p:pic>
    </p:spTree>
    <p:extLst>
      <p:ext uri="{BB962C8B-B14F-4D97-AF65-F5344CB8AC3E}">
        <p14:creationId xmlns:p14="http://schemas.microsoft.com/office/powerpoint/2010/main" val="345860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2FA7-D9F8-35E4-9FAF-7D683A55B8F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5F8423B-085B-1B22-DB9C-D631FD9EA87C}"/>
              </a:ext>
            </a:extLst>
          </p:cNvPr>
          <p:cNvSpPr/>
          <p:nvPr/>
        </p:nvSpPr>
        <p:spPr>
          <a:xfrm>
            <a:off x="900000" y="1700808"/>
            <a:ext cx="7848872" cy="630942"/>
          </a:xfrm>
          <a:prstGeom prst="rect">
            <a:avLst/>
          </a:prstGeom>
        </p:spPr>
        <p:txBody>
          <a:bodyPr wrap="square">
            <a:spAutoFit/>
          </a:bodyPr>
          <a:lstStyle/>
          <a:p>
            <a:pPr marL="342900" indent="-342900">
              <a:spcBef>
                <a:spcPts val="600"/>
              </a:spcBef>
              <a:spcAft>
                <a:spcPts val="0"/>
              </a:spcAft>
              <a:buFont typeface="+mj-lt"/>
              <a:buAutoNum type="arabicPeriod"/>
            </a:pPr>
            <a:endParaRPr lang="en-NZ" sz="1400" dirty="0">
              <a:latin typeface="Calibri" pitchFamily="34" charset="0"/>
              <a:cs typeface="Calibri" pitchFamily="34" charset="0"/>
            </a:endParaRPr>
          </a:p>
          <a:p>
            <a:pPr marL="342900" indent="-342900">
              <a:spcBef>
                <a:spcPts val="600"/>
              </a:spcBef>
              <a:spcAft>
                <a:spcPts val="600"/>
              </a:spcAft>
              <a:buFont typeface="Arial" pitchFamily="34" charset="0"/>
              <a:buChar char="•"/>
            </a:pPr>
            <a:endParaRPr lang="en-NZ" sz="1600" dirty="0">
              <a:latin typeface="Calibri" pitchFamily="34" charset="0"/>
              <a:cs typeface="Calibri" pitchFamily="34" charset="0"/>
            </a:endParaRPr>
          </a:p>
        </p:txBody>
      </p:sp>
      <p:sp>
        <p:nvSpPr>
          <p:cNvPr id="3" name="TextBox 2">
            <a:extLst>
              <a:ext uri="{FF2B5EF4-FFF2-40B4-BE49-F238E27FC236}">
                <a16:creationId xmlns:a16="http://schemas.microsoft.com/office/drawing/2014/main" id="{4F67FAE7-C0AF-6554-680E-C5D8E46E7128}"/>
              </a:ext>
            </a:extLst>
          </p:cNvPr>
          <p:cNvSpPr txBox="1"/>
          <p:nvPr/>
        </p:nvSpPr>
        <p:spPr>
          <a:xfrm>
            <a:off x="7020272" y="1132543"/>
            <a:ext cx="1800200" cy="5032761"/>
          </a:xfrm>
          <a:prstGeom prst="rect">
            <a:avLst/>
          </a:prstGeom>
          <a:noFill/>
        </p:spPr>
        <p:txBody>
          <a:bodyPr wrap="square" rtlCol="0">
            <a:spAutoFit/>
          </a:bodyPr>
          <a:lstStyle/>
          <a:p>
            <a:endParaRPr lang="en-NZ" dirty="0"/>
          </a:p>
        </p:txBody>
      </p:sp>
      <p:pic>
        <p:nvPicPr>
          <p:cNvPr id="6" name="Picture 5">
            <a:extLst>
              <a:ext uri="{FF2B5EF4-FFF2-40B4-BE49-F238E27FC236}">
                <a16:creationId xmlns:a16="http://schemas.microsoft.com/office/drawing/2014/main" id="{A778FAFA-DD92-9EE7-92BB-0D99C5415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5544" y="5589240"/>
            <a:ext cx="937338" cy="1080120"/>
          </a:xfrm>
          <a:prstGeom prst="rect">
            <a:avLst/>
          </a:prstGeom>
        </p:spPr>
      </p:pic>
      <p:sp>
        <p:nvSpPr>
          <p:cNvPr id="9" name="TextBox 8">
            <a:extLst>
              <a:ext uri="{FF2B5EF4-FFF2-40B4-BE49-F238E27FC236}">
                <a16:creationId xmlns:a16="http://schemas.microsoft.com/office/drawing/2014/main" id="{BA587B80-91C6-8859-0DC1-A57D5023413D}"/>
              </a:ext>
            </a:extLst>
          </p:cNvPr>
          <p:cNvSpPr txBox="1"/>
          <p:nvPr/>
        </p:nvSpPr>
        <p:spPr>
          <a:xfrm>
            <a:off x="186141" y="946755"/>
            <a:ext cx="8282878" cy="1508105"/>
          </a:xfrm>
          <a:prstGeom prst="rect">
            <a:avLst/>
          </a:prstGeom>
          <a:noFill/>
        </p:spPr>
        <p:txBody>
          <a:bodyPr wrap="square" rtlCol="0">
            <a:spAutoFit/>
          </a:bodyPr>
          <a:lstStyle/>
          <a:p>
            <a:r>
              <a:rPr lang="en-US" sz="2300" dirty="0"/>
              <a:t>The new STAKKA Box 600 x 600mm </a:t>
            </a:r>
            <a:r>
              <a:rPr lang="en-US" sz="2300" dirty="0" err="1"/>
              <a:t>Liftlock</a:t>
            </a:r>
            <a:r>
              <a:rPr lang="en-US" sz="2300" dirty="0"/>
              <a:t> composite lid and frame is also on our stand. A locking cam when turned also lifts the lid to allow easy removal.</a:t>
            </a:r>
          </a:p>
          <a:p>
            <a:endParaRPr lang="en-NZ" sz="2300" dirty="0">
              <a:solidFill>
                <a:srgbClr val="006600"/>
              </a:solidFill>
            </a:endParaRPr>
          </a:p>
        </p:txBody>
      </p:sp>
      <p:sp>
        <p:nvSpPr>
          <p:cNvPr id="10" name="Text Box 2">
            <a:extLst>
              <a:ext uri="{FF2B5EF4-FFF2-40B4-BE49-F238E27FC236}">
                <a16:creationId xmlns:a16="http://schemas.microsoft.com/office/drawing/2014/main" id="{94B78E39-B6CC-C472-E44B-6E77EA194991}"/>
              </a:ext>
            </a:extLst>
          </p:cNvPr>
          <p:cNvSpPr txBox="1">
            <a:spLocks noChangeAspect="1" noChangeArrowheads="1"/>
          </p:cNvSpPr>
          <p:nvPr/>
        </p:nvSpPr>
        <p:spPr bwMode="auto">
          <a:xfrm>
            <a:off x="186141" y="228565"/>
            <a:ext cx="8568952" cy="400110"/>
          </a:xfrm>
          <a:prstGeom prst="rect">
            <a:avLst/>
          </a:prstGeom>
          <a:solidFill>
            <a:schemeClr val="bg1">
              <a:lumMod val="85000"/>
            </a:schemeClr>
          </a:solidFill>
          <a:ln w="9525">
            <a:noFill/>
            <a:miter lim="800000"/>
            <a:headEnd/>
            <a:tailEnd/>
          </a:ln>
        </p:spPr>
        <p:txBody>
          <a:bodyPr wrap="square" anchor="ctr">
            <a:spAutoFit/>
          </a:bodyPr>
          <a:lstStyle/>
          <a:p>
            <a:pPr eaLnBrk="0" hangingPunct="0"/>
            <a:r>
              <a:rPr lang="en-NZ" sz="2000" b="1" dirty="0">
                <a:solidFill>
                  <a:srgbClr val="006600"/>
                </a:solidFill>
              </a:rPr>
              <a:t>2024 – 2025 In Review</a:t>
            </a:r>
          </a:p>
        </p:txBody>
      </p:sp>
      <p:pic>
        <p:nvPicPr>
          <p:cNvPr id="5" name="Picture 4">
            <a:extLst>
              <a:ext uri="{FF2B5EF4-FFF2-40B4-BE49-F238E27FC236}">
                <a16:creationId xmlns:a16="http://schemas.microsoft.com/office/drawing/2014/main" id="{872F7A1C-89D9-232E-7C48-D869964FF4AA}"/>
              </a:ext>
            </a:extLst>
          </p:cNvPr>
          <p:cNvPicPr>
            <a:picLocks noChangeAspect="1"/>
          </p:cNvPicPr>
          <p:nvPr/>
        </p:nvPicPr>
        <p:blipFill>
          <a:blip r:embed="rId4"/>
          <a:stretch>
            <a:fillRect/>
          </a:stretch>
        </p:blipFill>
        <p:spPr>
          <a:xfrm>
            <a:off x="7299111" y="197979"/>
            <a:ext cx="1521361" cy="432048"/>
          </a:xfrm>
          <a:prstGeom prst="rect">
            <a:avLst/>
          </a:prstGeom>
        </p:spPr>
      </p:pic>
      <p:sp>
        <p:nvSpPr>
          <p:cNvPr id="11" name="TextBox 10">
            <a:extLst>
              <a:ext uri="{FF2B5EF4-FFF2-40B4-BE49-F238E27FC236}">
                <a16:creationId xmlns:a16="http://schemas.microsoft.com/office/drawing/2014/main" id="{E931E849-A7C5-28F5-6FF7-BB41FE49A563}"/>
              </a:ext>
            </a:extLst>
          </p:cNvPr>
          <p:cNvSpPr txBox="1"/>
          <p:nvPr/>
        </p:nvSpPr>
        <p:spPr>
          <a:xfrm>
            <a:off x="173882" y="4914477"/>
            <a:ext cx="8642918" cy="446276"/>
          </a:xfrm>
          <a:prstGeom prst="rect">
            <a:avLst/>
          </a:prstGeom>
          <a:noFill/>
        </p:spPr>
        <p:txBody>
          <a:bodyPr wrap="square" rtlCol="0">
            <a:spAutoFit/>
          </a:bodyPr>
          <a:lstStyle/>
          <a:p>
            <a:r>
              <a:rPr lang="en-US" sz="2300" dirty="0">
                <a:solidFill>
                  <a:srgbClr val="006600"/>
                </a:solidFill>
              </a:rPr>
              <a:t>No more pry bars or crow bars for lifting chamber lids.</a:t>
            </a:r>
          </a:p>
        </p:txBody>
      </p:sp>
      <p:pic>
        <p:nvPicPr>
          <p:cNvPr id="1028" name="Picture 4" descr="Liftlock Web Image 2 960X600">
            <a:extLst>
              <a:ext uri="{FF2B5EF4-FFF2-40B4-BE49-F238E27FC236}">
                <a16:creationId xmlns:a16="http://schemas.microsoft.com/office/drawing/2014/main" id="{86E299E3-7FC6-21D7-BDC2-8A50E17E8C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98" y="2243364"/>
            <a:ext cx="3970848" cy="24817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ftlock Web Image 3 960X600">
            <a:extLst>
              <a:ext uri="{FF2B5EF4-FFF2-40B4-BE49-F238E27FC236}">
                <a16:creationId xmlns:a16="http://schemas.microsoft.com/office/drawing/2014/main" id="{B87FE3C4-0133-4915-0979-BBEF23D8AE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1653" y="2243364"/>
            <a:ext cx="3970848" cy="248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03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139AE-2E2E-1435-6E71-F7E680E2A8D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6F31FF5-CCCC-EE22-617E-F948B9ABAE51}"/>
              </a:ext>
            </a:extLst>
          </p:cNvPr>
          <p:cNvSpPr/>
          <p:nvPr/>
        </p:nvSpPr>
        <p:spPr>
          <a:xfrm>
            <a:off x="900000" y="1700808"/>
            <a:ext cx="7848872" cy="630942"/>
          </a:xfrm>
          <a:prstGeom prst="rect">
            <a:avLst/>
          </a:prstGeom>
        </p:spPr>
        <p:txBody>
          <a:bodyPr wrap="square">
            <a:spAutoFit/>
          </a:bodyPr>
          <a:lstStyle/>
          <a:p>
            <a:pPr marL="342900" indent="-342900">
              <a:spcBef>
                <a:spcPts val="600"/>
              </a:spcBef>
              <a:spcAft>
                <a:spcPts val="0"/>
              </a:spcAft>
              <a:buFont typeface="+mj-lt"/>
              <a:buAutoNum type="arabicPeriod"/>
            </a:pPr>
            <a:endParaRPr lang="en-NZ" sz="1400" dirty="0">
              <a:latin typeface="Calibri" pitchFamily="34" charset="0"/>
              <a:cs typeface="Calibri" pitchFamily="34" charset="0"/>
            </a:endParaRPr>
          </a:p>
          <a:p>
            <a:pPr marL="342900" indent="-342900">
              <a:spcBef>
                <a:spcPts val="600"/>
              </a:spcBef>
              <a:spcAft>
                <a:spcPts val="600"/>
              </a:spcAft>
              <a:buFont typeface="Arial" pitchFamily="34" charset="0"/>
              <a:buChar char="•"/>
            </a:pPr>
            <a:endParaRPr lang="en-NZ" sz="1600" dirty="0">
              <a:latin typeface="Calibri" pitchFamily="34" charset="0"/>
              <a:cs typeface="Calibri" pitchFamily="34" charset="0"/>
            </a:endParaRPr>
          </a:p>
        </p:txBody>
      </p:sp>
      <p:sp>
        <p:nvSpPr>
          <p:cNvPr id="3" name="TextBox 2">
            <a:extLst>
              <a:ext uri="{FF2B5EF4-FFF2-40B4-BE49-F238E27FC236}">
                <a16:creationId xmlns:a16="http://schemas.microsoft.com/office/drawing/2014/main" id="{B73EAE60-A317-5BB0-245C-E4F94BA9CA5F}"/>
              </a:ext>
            </a:extLst>
          </p:cNvPr>
          <p:cNvSpPr txBox="1"/>
          <p:nvPr/>
        </p:nvSpPr>
        <p:spPr>
          <a:xfrm>
            <a:off x="7020272" y="1132543"/>
            <a:ext cx="1800200" cy="5032761"/>
          </a:xfrm>
          <a:prstGeom prst="rect">
            <a:avLst/>
          </a:prstGeom>
          <a:noFill/>
        </p:spPr>
        <p:txBody>
          <a:bodyPr wrap="square" rtlCol="0">
            <a:spAutoFit/>
          </a:bodyPr>
          <a:lstStyle/>
          <a:p>
            <a:endParaRPr lang="en-NZ" dirty="0"/>
          </a:p>
        </p:txBody>
      </p:sp>
      <p:sp>
        <p:nvSpPr>
          <p:cNvPr id="10" name="Text Box 2">
            <a:extLst>
              <a:ext uri="{FF2B5EF4-FFF2-40B4-BE49-F238E27FC236}">
                <a16:creationId xmlns:a16="http://schemas.microsoft.com/office/drawing/2014/main" id="{08B4851D-DB5A-1850-5E4B-DD0C0DC5FBB8}"/>
              </a:ext>
            </a:extLst>
          </p:cNvPr>
          <p:cNvSpPr txBox="1">
            <a:spLocks noChangeAspect="1" noChangeArrowheads="1"/>
          </p:cNvSpPr>
          <p:nvPr/>
        </p:nvSpPr>
        <p:spPr bwMode="auto">
          <a:xfrm>
            <a:off x="186141" y="228565"/>
            <a:ext cx="8568952" cy="400110"/>
          </a:xfrm>
          <a:prstGeom prst="rect">
            <a:avLst/>
          </a:prstGeom>
          <a:solidFill>
            <a:schemeClr val="bg1">
              <a:lumMod val="85000"/>
            </a:schemeClr>
          </a:solidFill>
          <a:ln w="9525">
            <a:noFill/>
            <a:miter lim="800000"/>
            <a:headEnd/>
            <a:tailEnd/>
          </a:ln>
        </p:spPr>
        <p:txBody>
          <a:bodyPr wrap="square" anchor="ctr">
            <a:spAutoFit/>
          </a:bodyPr>
          <a:lstStyle/>
          <a:p>
            <a:pPr eaLnBrk="0" hangingPunct="0"/>
            <a:r>
              <a:rPr lang="en-NZ" sz="2000" b="1" dirty="0">
                <a:solidFill>
                  <a:srgbClr val="006600"/>
                </a:solidFill>
              </a:rPr>
              <a:t>2024 – 2025 In Review</a:t>
            </a:r>
          </a:p>
        </p:txBody>
      </p:sp>
      <p:pic>
        <p:nvPicPr>
          <p:cNvPr id="5" name="Picture 4">
            <a:extLst>
              <a:ext uri="{FF2B5EF4-FFF2-40B4-BE49-F238E27FC236}">
                <a16:creationId xmlns:a16="http://schemas.microsoft.com/office/drawing/2014/main" id="{1C7268C3-BB97-D66F-CF12-C6A06E21E5BD}"/>
              </a:ext>
            </a:extLst>
          </p:cNvPr>
          <p:cNvPicPr>
            <a:picLocks noChangeAspect="1"/>
          </p:cNvPicPr>
          <p:nvPr/>
        </p:nvPicPr>
        <p:blipFill>
          <a:blip r:embed="rId3"/>
          <a:stretch>
            <a:fillRect/>
          </a:stretch>
        </p:blipFill>
        <p:spPr>
          <a:xfrm>
            <a:off x="7299111" y="197979"/>
            <a:ext cx="1521361" cy="432048"/>
          </a:xfrm>
          <a:prstGeom prst="rect">
            <a:avLst/>
          </a:prstGeom>
        </p:spPr>
      </p:pic>
      <p:sp>
        <p:nvSpPr>
          <p:cNvPr id="11" name="TextBox 10">
            <a:extLst>
              <a:ext uri="{FF2B5EF4-FFF2-40B4-BE49-F238E27FC236}">
                <a16:creationId xmlns:a16="http://schemas.microsoft.com/office/drawing/2014/main" id="{91884C19-B0F5-A810-BF10-EBFBB1CFBF87}"/>
              </a:ext>
            </a:extLst>
          </p:cNvPr>
          <p:cNvSpPr txBox="1"/>
          <p:nvPr/>
        </p:nvSpPr>
        <p:spPr>
          <a:xfrm>
            <a:off x="177013" y="796642"/>
            <a:ext cx="8642918" cy="1154162"/>
          </a:xfrm>
          <a:prstGeom prst="rect">
            <a:avLst/>
          </a:prstGeom>
          <a:noFill/>
        </p:spPr>
        <p:txBody>
          <a:bodyPr wrap="square" rtlCol="0">
            <a:spAutoFit/>
          </a:bodyPr>
          <a:lstStyle/>
          <a:p>
            <a:r>
              <a:rPr lang="en-US" sz="2300" dirty="0"/>
              <a:t>We have started supplying RS50 x 50 Retention Sockets </a:t>
            </a:r>
          </a:p>
          <a:p>
            <a:r>
              <a:rPr lang="en-US" sz="2300" dirty="0"/>
              <a:t>for pedestrian fencing projects in </a:t>
            </a:r>
            <a:r>
              <a:rPr lang="en-US" sz="2300" dirty="0" err="1"/>
              <a:t>centre</a:t>
            </a:r>
            <a:r>
              <a:rPr lang="en-US" sz="2300" dirty="0"/>
              <a:t> median strips and traffic reservations.</a:t>
            </a:r>
          </a:p>
        </p:txBody>
      </p:sp>
      <p:sp>
        <p:nvSpPr>
          <p:cNvPr id="2" name="TextBox 1">
            <a:extLst>
              <a:ext uri="{FF2B5EF4-FFF2-40B4-BE49-F238E27FC236}">
                <a16:creationId xmlns:a16="http://schemas.microsoft.com/office/drawing/2014/main" id="{D8749457-E9FC-F51A-24F8-2D3F12D30771}"/>
              </a:ext>
            </a:extLst>
          </p:cNvPr>
          <p:cNvSpPr txBox="1"/>
          <p:nvPr/>
        </p:nvSpPr>
        <p:spPr>
          <a:xfrm>
            <a:off x="186141" y="1931640"/>
            <a:ext cx="8642918" cy="800219"/>
          </a:xfrm>
          <a:prstGeom prst="rect">
            <a:avLst/>
          </a:prstGeom>
          <a:noFill/>
        </p:spPr>
        <p:txBody>
          <a:bodyPr wrap="square" rtlCol="0">
            <a:spAutoFit/>
          </a:bodyPr>
          <a:lstStyle/>
          <a:p>
            <a:r>
              <a:rPr lang="en-US" sz="2300" dirty="0">
                <a:solidFill>
                  <a:srgbClr val="009E47"/>
                </a:solidFill>
              </a:rPr>
              <a:t>Historically in Australasia posts have been masonry anchored in place causing issues with replacement and vandalism.</a:t>
            </a:r>
          </a:p>
        </p:txBody>
      </p:sp>
      <p:pic>
        <p:nvPicPr>
          <p:cNvPr id="7" name="Picture 6" descr="A metal post with bolts on the ground&#10;&#10;AI-generated content may be incorrect.">
            <a:extLst>
              <a:ext uri="{FF2B5EF4-FFF2-40B4-BE49-F238E27FC236}">
                <a16:creationId xmlns:a16="http://schemas.microsoft.com/office/drawing/2014/main" id="{F38B02FE-50EE-9D1F-9C86-85FE9245BE06}"/>
              </a:ext>
            </a:extLst>
          </p:cNvPr>
          <p:cNvPicPr>
            <a:picLocks noChangeAspect="1"/>
          </p:cNvPicPr>
          <p:nvPr/>
        </p:nvPicPr>
        <p:blipFill>
          <a:blip r:embed="rId4" cstate="print">
            <a:extLst>
              <a:ext uri="{28A0092B-C50C-407E-A947-70E740481C1C}">
                <a14:useLocalDpi xmlns:a14="http://schemas.microsoft.com/office/drawing/2010/main" val="0"/>
              </a:ext>
            </a:extLst>
          </a:blip>
          <a:srcRect l="27193" t="12925" r="11207" b="29961"/>
          <a:stretch>
            <a:fillRect/>
          </a:stretch>
        </p:blipFill>
        <p:spPr>
          <a:xfrm>
            <a:off x="6440403" y="2834266"/>
            <a:ext cx="2308469" cy="2962413"/>
          </a:xfrm>
          <a:prstGeom prst="rect">
            <a:avLst/>
          </a:prstGeom>
        </p:spPr>
      </p:pic>
      <p:pic>
        <p:nvPicPr>
          <p:cNvPr id="9" name="Picture 8" descr="A metal plate on a metal pole&#10;&#10;AI-generated content may be incorrect.">
            <a:extLst>
              <a:ext uri="{FF2B5EF4-FFF2-40B4-BE49-F238E27FC236}">
                <a16:creationId xmlns:a16="http://schemas.microsoft.com/office/drawing/2014/main" id="{039E3772-2FDD-7280-28B9-CD4D099D81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29" y="2834266"/>
            <a:ext cx="2221809" cy="2962413"/>
          </a:xfrm>
          <a:prstGeom prst="rect">
            <a:avLst/>
          </a:prstGeom>
        </p:spPr>
      </p:pic>
      <p:pic>
        <p:nvPicPr>
          <p:cNvPr id="6" name="Picture 5" descr="A black fence on a street&#10;&#10;AI-generated content may be incorrect.">
            <a:extLst>
              <a:ext uri="{FF2B5EF4-FFF2-40B4-BE49-F238E27FC236}">
                <a16:creationId xmlns:a16="http://schemas.microsoft.com/office/drawing/2014/main" id="{F7860F3E-68D3-AF64-0DE8-A4D20CA4B5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1757" y="2834266"/>
            <a:ext cx="3884627" cy="2984799"/>
          </a:xfrm>
          <a:prstGeom prst="rect">
            <a:avLst/>
          </a:prstGeom>
        </p:spPr>
      </p:pic>
    </p:spTree>
    <p:extLst>
      <p:ext uri="{BB962C8B-B14F-4D97-AF65-F5344CB8AC3E}">
        <p14:creationId xmlns:p14="http://schemas.microsoft.com/office/powerpoint/2010/main" val="63999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spect="1" noChangeArrowheads="1"/>
          </p:cNvSpPr>
          <p:nvPr/>
        </p:nvSpPr>
        <p:spPr bwMode="auto">
          <a:xfrm>
            <a:off x="186141" y="228565"/>
            <a:ext cx="8568952" cy="400110"/>
          </a:xfrm>
          <a:prstGeom prst="rect">
            <a:avLst/>
          </a:prstGeom>
          <a:solidFill>
            <a:schemeClr val="bg1">
              <a:lumMod val="85000"/>
            </a:schemeClr>
          </a:solidFill>
          <a:ln w="9525">
            <a:noFill/>
            <a:miter lim="800000"/>
            <a:headEnd/>
            <a:tailEnd/>
          </a:ln>
        </p:spPr>
        <p:txBody>
          <a:bodyPr wrap="square" anchor="ctr">
            <a:spAutoFit/>
          </a:bodyPr>
          <a:lstStyle/>
          <a:p>
            <a:pPr eaLnBrk="0" hangingPunct="0"/>
            <a:r>
              <a:rPr lang="en-NZ" sz="2000" b="1" dirty="0">
                <a:solidFill>
                  <a:srgbClr val="006600"/>
                </a:solidFill>
              </a:rPr>
              <a:t>2024 – 2025 In Review</a:t>
            </a:r>
          </a:p>
        </p:txBody>
      </p:sp>
      <p:pic>
        <p:nvPicPr>
          <p:cNvPr id="5" name="Picture 4">
            <a:extLst>
              <a:ext uri="{FF2B5EF4-FFF2-40B4-BE49-F238E27FC236}">
                <a16:creationId xmlns:a16="http://schemas.microsoft.com/office/drawing/2014/main" id="{F2C77510-3768-2503-FE20-BFAB89F849CA}"/>
              </a:ext>
            </a:extLst>
          </p:cNvPr>
          <p:cNvPicPr>
            <a:picLocks noChangeAspect="1"/>
          </p:cNvPicPr>
          <p:nvPr/>
        </p:nvPicPr>
        <p:blipFill>
          <a:blip r:embed="rId3"/>
          <a:stretch>
            <a:fillRect/>
          </a:stretch>
        </p:blipFill>
        <p:spPr>
          <a:xfrm>
            <a:off x="7321187" y="224136"/>
            <a:ext cx="1521361" cy="432048"/>
          </a:xfrm>
          <a:prstGeom prst="rect">
            <a:avLst/>
          </a:prstGeom>
        </p:spPr>
      </p:pic>
      <p:sp>
        <p:nvSpPr>
          <p:cNvPr id="2" name="TextBox 1">
            <a:extLst>
              <a:ext uri="{FF2B5EF4-FFF2-40B4-BE49-F238E27FC236}">
                <a16:creationId xmlns:a16="http://schemas.microsoft.com/office/drawing/2014/main" id="{FB308968-6DA3-63EB-293C-EEC8249671C9}"/>
              </a:ext>
            </a:extLst>
          </p:cNvPr>
          <p:cNvSpPr txBox="1"/>
          <p:nvPr/>
        </p:nvSpPr>
        <p:spPr>
          <a:xfrm>
            <a:off x="202709" y="727385"/>
            <a:ext cx="7678340" cy="1200329"/>
          </a:xfrm>
          <a:prstGeom prst="rect">
            <a:avLst/>
          </a:prstGeom>
          <a:noFill/>
        </p:spPr>
        <p:txBody>
          <a:bodyPr wrap="square" rtlCol="0">
            <a:spAutoFit/>
          </a:bodyPr>
          <a:lstStyle/>
          <a:p>
            <a:r>
              <a:rPr lang="en-US" dirty="0"/>
              <a:t>Retention Socket Sales continue to grow in many regions – crash damage ground plant poles now being swapped out to Retention Socket ones.</a:t>
            </a:r>
            <a:endParaRPr lang="en-NZ" dirty="0"/>
          </a:p>
        </p:txBody>
      </p:sp>
      <p:sp>
        <p:nvSpPr>
          <p:cNvPr id="6" name="TextBox 5">
            <a:extLst>
              <a:ext uri="{FF2B5EF4-FFF2-40B4-BE49-F238E27FC236}">
                <a16:creationId xmlns:a16="http://schemas.microsoft.com/office/drawing/2014/main" id="{CE1A359B-9E0B-3979-8B11-B9647171E0AC}"/>
              </a:ext>
            </a:extLst>
          </p:cNvPr>
          <p:cNvSpPr txBox="1"/>
          <p:nvPr/>
        </p:nvSpPr>
        <p:spPr>
          <a:xfrm>
            <a:off x="220003" y="1927714"/>
            <a:ext cx="7992888"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6600"/>
                </a:solidFill>
              </a:rPr>
              <a:t>We are promoting Retention Sockets into Australia, working on TMR Queensland approval update, Transport for NSW, Salisbury Council South Australia, several airports and infrastructure projects.</a:t>
            </a:r>
            <a:endParaRPr lang="en-NZ" dirty="0">
              <a:solidFill>
                <a:srgbClr val="006600"/>
              </a:solidFill>
            </a:endParaRPr>
          </a:p>
        </p:txBody>
      </p:sp>
      <p:sp>
        <p:nvSpPr>
          <p:cNvPr id="3" name="TextBox 2">
            <a:extLst>
              <a:ext uri="{FF2B5EF4-FFF2-40B4-BE49-F238E27FC236}">
                <a16:creationId xmlns:a16="http://schemas.microsoft.com/office/drawing/2014/main" id="{BBFC59A8-A599-5EF2-97B5-8B1C17FD8340}"/>
              </a:ext>
            </a:extLst>
          </p:cNvPr>
          <p:cNvSpPr txBox="1"/>
          <p:nvPr/>
        </p:nvSpPr>
        <p:spPr>
          <a:xfrm>
            <a:off x="261776" y="3568575"/>
            <a:ext cx="8110388" cy="1200329"/>
          </a:xfrm>
          <a:prstGeom prst="rect">
            <a:avLst/>
          </a:prstGeom>
          <a:noFill/>
        </p:spPr>
        <p:txBody>
          <a:bodyPr wrap="square" rtlCol="0">
            <a:spAutoFit/>
          </a:bodyPr>
          <a:lstStyle/>
          <a:p>
            <a:r>
              <a:rPr lang="en-US" dirty="0"/>
              <a:t>We are focusing on transportation and infrastructure projects where sockets can be utilized for multi sector use, not just traffic installations. </a:t>
            </a:r>
            <a:endParaRPr lang="en-NZ" dirty="0"/>
          </a:p>
        </p:txBody>
      </p:sp>
      <p:sp>
        <p:nvSpPr>
          <p:cNvPr id="4" name="TextBox 3">
            <a:extLst>
              <a:ext uri="{FF2B5EF4-FFF2-40B4-BE49-F238E27FC236}">
                <a16:creationId xmlns:a16="http://schemas.microsoft.com/office/drawing/2014/main" id="{709D06C5-ECDD-04AD-B9EF-70F7DB0D0CF1}"/>
              </a:ext>
            </a:extLst>
          </p:cNvPr>
          <p:cNvSpPr txBox="1"/>
          <p:nvPr/>
        </p:nvSpPr>
        <p:spPr>
          <a:xfrm>
            <a:off x="261776" y="4871663"/>
            <a:ext cx="7992888"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6600"/>
                </a:solidFill>
              </a:rPr>
              <a:t>We have a Structural Engineering Company certifying all designs and installations for Australia.</a:t>
            </a:r>
            <a:endParaRPr lang="en-NZ" dirty="0">
              <a:solidFill>
                <a:srgbClr val="006600"/>
              </a:solidFill>
            </a:endParaRPr>
          </a:p>
        </p:txBody>
      </p:sp>
    </p:spTree>
    <p:extLst>
      <p:ext uri="{BB962C8B-B14F-4D97-AF65-F5344CB8AC3E}">
        <p14:creationId xmlns:p14="http://schemas.microsoft.com/office/powerpoint/2010/main" val="6216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29B47-F103-C22A-F10E-378084EAB64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BD797BD-C358-EE7E-8197-5A9500B4D973}"/>
              </a:ext>
            </a:extLst>
          </p:cNvPr>
          <p:cNvSpPr/>
          <p:nvPr/>
        </p:nvSpPr>
        <p:spPr>
          <a:xfrm>
            <a:off x="900000" y="1700808"/>
            <a:ext cx="7848872" cy="630942"/>
          </a:xfrm>
          <a:prstGeom prst="rect">
            <a:avLst/>
          </a:prstGeom>
        </p:spPr>
        <p:txBody>
          <a:bodyPr wrap="square">
            <a:spAutoFit/>
          </a:bodyPr>
          <a:lstStyle/>
          <a:p>
            <a:pPr marL="342900" indent="-342900">
              <a:spcBef>
                <a:spcPts val="600"/>
              </a:spcBef>
              <a:spcAft>
                <a:spcPts val="0"/>
              </a:spcAft>
              <a:buFont typeface="+mj-lt"/>
              <a:buAutoNum type="arabicPeriod"/>
            </a:pPr>
            <a:endParaRPr lang="en-NZ" sz="1400" dirty="0">
              <a:latin typeface="Calibri" pitchFamily="34" charset="0"/>
              <a:cs typeface="Calibri" pitchFamily="34" charset="0"/>
            </a:endParaRPr>
          </a:p>
          <a:p>
            <a:pPr marL="342900" indent="-342900">
              <a:spcBef>
                <a:spcPts val="600"/>
              </a:spcBef>
              <a:spcAft>
                <a:spcPts val="600"/>
              </a:spcAft>
              <a:buFont typeface="Arial" pitchFamily="34" charset="0"/>
              <a:buChar char="•"/>
            </a:pPr>
            <a:endParaRPr lang="en-NZ" sz="1600" dirty="0">
              <a:latin typeface="Calibri" pitchFamily="34" charset="0"/>
              <a:cs typeface="Calibri" pitchFamily="34" charset="0"/>
            </a:endParaRPr>
          </a:p>
        </p:txBody>
      </p:sp>
      <p:sp>
        <p:nvSpPr>
          <p:cNvPr id="3" name="TextBox 2">
            <a:extLst>
              <a:ext uri="{FF2B5EF4-FFF2-40B4-BE49-F238E27FC236}">
                <a16:creationId xmlns:a16="http://schemas.microsoft.com/office/drawing/2014/main" id="{B1C5DE84-1DF8-FD4C-06F0-472E50314736}"/>
              </a:ext>
            </a:extLst>
          </p:cNvPr>
          <p:cNvSpPr txBox="1"/>
          <p:nvPr/>
        </p:nvSpPr>
        <p:spPr>
          <a:xfrm>
            <a:off x="7020272" y="1132543"/>
            <a:ext cx="1800200" cy="5032761"/>
          </a:xfrm>
          <a:prstGeom prst="rect">
            <a:avLst/>
          </a:prstGeom>
          <a:noFill/>
        </p:spPr>
        <p:txBody>
          <a:bodyPr wrap="square" rtlCol="0">
            <a:spAutoFit/>
          </a:bodyPr>
          <a:lstStyle/>
          <a:p>
            <a:endParaRPr lang="en-NZ" dirty="0"/>
          </a:p>
        </p:txBody>
      </p:sp>
      <p:sp>
        <p:nvSpPr>
          <p:cNvPr id="2" name="TextBox 1">
            <a:extLst>
              <a:ext uri="{FF2B5EF4-FFF2-40B4-BE49-F238E27FC236}">
                <a16:creationId xmlns:a16="http://schemas.microsoft.com/office/drawing/2014/main" id="{66E59D4A-1516-A4EF-77BE-A37B2FC036F4}"/>
              </a:ext>
            </a:extLst>
          </p:cNvPr>
          <p:cNvSpPr txBox="1"/>
          <p:nvPr/>
        </p:nvSpPr>
        <p:spPr>
          <a:xfrm>
            <a:off x="186141" y="752326"/>
            <a:ext cx="3593771" cy="2215991"/>
          </a:xfrm>
          <a:prstGeom prst="rect">
            <a:avLst/>
          </a:prstGeom>
          <a:noFill/>
        </p:spPr>
        <p:txBody>
          <a:bodyPr wrap="square" rtlCol="0">
            <a:spAutoFit/>
          </a:bodyPr>
          <a:lstStyle/>
          <a:p>
            <a:r>
              <a:rPr lang="en-US" sz="2300" dirty="0" err="1"/>
              <a:t>Spunlite</a:t>
            </a:r>
            <a:r>
              <a:rPr lang="en-US" sz="2300" dirty="0"/>
              <a:t> has had success in NZ and Australia with trial sites for uncontrolled rail crossings in conjunction with the Arcs Group.</a:t>
            </a:r>
          </a:p>
        </p:txBody>
      </p:sp>
      <p:sp>
        <p:nvSpPr>
          <p:cNvPr id="4" name="TextBox 3">
            <a:extLst>
              <a:ext uri="{FF2B5EF4-FFF2-40B4-BE49-F238E27FC236}">
                <a16:creationId xmlns:a16="http://schemas.microsoft.com/office/drawing/2014/main" id="{75078B17-2A5C-575F-5BF6-9EB69801440D}"/>
              </a:ext>
            </a:extLst>
          </p:cNvPr>
          <p:cNvSpPr txBox="1"/>
          <p:nvPr/>
        </p:nvSpPr>
        <p:spPr>
          <a:xfrm>
            <a:off x="186141" y="2994518"/>
            <a:ext cx="3521763" cy="2569934"/>
          </a:xfrm>
          <a:prstGeom prst="rect">
            <a:avLst/>
          </a:prstGeom>
          <a:noFill/>
        </p:spPr>
        <p:txBody>
          <a:bodyPr wrap="square" rtlCol="0">
            <a:spAutoFit/>
          </a:bodyPr>
          <a:lstStyle/>
          <a:p>
            <a:r>
              <a:rPr lang="en-US" sz="2300" dirty="0">
                <a:solidFill>
                  <a:srgbClr val="006600"/>
                </a:solidFill>
              </a:rPr>
              <a:t>We are also working with consultants on several School Speed zone projects using Retention Sockets instead of temporary concrete blocks or cages.</a:t>
            </a:r>
          </a:p>
        </p:txBody>
      </p:sp>
      <p:sp>
        <p:nvSpPr>
          <p:cNvPr id="10" name="Text Box 2">
            <a:extLst>
              <a:ext uri="{FF2B5EF4-FFF2-40B4-BE49-F238E27FC236}">
                <a16:creationId xmlns:a16="http://schemas.microsoft.com/office/drawing/2014/main" id="{463D84EE-9AF4-7A77-9267-81A0324B40D6}"/>
              </a:ext>
            </a:extLst>
          </p:cNvPr>
          <p:cNvSpPr txBox="1">
            <a:spLocks noChangeAspect="1" noChangeArrowheads="1"/>
          </p:cNvSpPr>
          <p:nvPr/>
        </p:nvSpPr>
        <p:spPr bwMode="auto">
          <a:xfrm>
            <a:off x="186141" y="228565"/>
            <a:ext cx="8568952" cy="400110"/>
          </a:xfrm>
          <a:prstGeom prst="rect">
            <a:avLst/>
          </a:prstGeom>
          <a:solidFill>
            <a:schemeClr val="bg1">
              <a:lumMod val="85000"/>
            </a:schemeClr>
          </a:solidFill>
          <a:ln w="9525">
            <a:noFill/>
            <a:miter lim="800000"/>
            <a:headEnd/>
            <a:tailEnd/>
          </a:ln>
        </p:spPr>
        <p:txBody>
          <a:bodyPr wrap="square" anchor="ctr">
            <a:spAutoFit/>
          </a:bodyPr>
          <a:lstStyle/>
          <a:p>
            <a:pPr eaLnBrk="0" hangingPunct="0"/>
            <a:r>
              <a:rPr lang="en-NZ" sz="2000" b="1" dirty="0">
                <a:solidFill>
                  <a:srgbClr val="006600"/>
                </a:solidFill>
              </a:rPr>
              <a:t>2024 – 2025 In Review - Australia</a:t>
            </a:r>
          </a:p>
        </p:txBody>
      </p:sp>
      <p:pic>
        <p:nvPicPr>
          <p:cNvPr id="5" name="Picture 4">
            <a:extLst>
              <a:ext uri="{FF2B5EF4-FFF2-40B4-BE49-F238E27FC236}">
                <a16:creationId xmlns:a16="http://schemas.microsoft.com/office/drawing/2014/main" id="{E2A77725-FEFF-E05B-839C-92977D380FA6}"/>
              </a:ext>
            </a:extLst>
          </p:cNvPr>
          <p:cNvPicPr>
            <a:picLocks noChangeAspect="1"/>
          </p:cNvPicPr>
          <p:nvPr/>
        </p:nvPicPr>
        <p:blipFill>
          <a:blip r:embed="rId3"/>
          <a:stretch>
            <a:fillRect/>
          </a:stretch>
        </p:blipFill>
        <p:spPr>
          <a:xfrm>
            <a:off x="7299111" y="197979"/>
            <a:ext cx="1521361" cy="432048"/>
          </a:xfrm>
          <a:prstGeom prst="rect">
            <a:avLst/>
          </a:prstGeom>
        </p:spPr>
      </p:pic>
      <p:pic>
        <p:nvPicPr>
          <p:cNvPr id="7" name="Picture 6" descr="A solar panel on a pole&#10;&#10;AI-generated content may be incorrect.">
            <a:extLst>
              <a:ext uri="{FF2B5EF4-FFF2-40B4-BE49-F238E27FC236}">
                <a16:creationId xmlns:a16="http://schemas.microsoft.com/office/drawing/2014/main" id="{9D256D8D-CDE7-D7E3-4989-07EE8FD440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6196" y="1564134"/>
            <a:ext cx="2314815" cy="3957985"/>
          </a:xfrm>
          <a:prstGeom prst="rect">
            <a:avLst/>
          </a:prstGeom>
        </p:spPr>
      </p:pic>
      <p:pic>
        <p:nvPicPr>
          <p:cNvPr id="1026" name="Picture 2">
            <a:extLst>
              <a:ext uri="{FF2B5EF4-FFF2-40B4-BE49-F238E27FC236}">
                <a16:creationId xmlns:a16="http://schemas.microsoft.com/office/drawing/2014/main" id="{0C6DFBE4-FFF7-05B4-0578-3938FF2A07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363" t="10592" r="10742" b="8721"/>
          <a:stretch>
            <a:fillRect/>
          </a:stretch>
        </p:blipFill>
        <p:spPr bwMode="auto">
          <a:xfrm>
            <a:off x="6485908" y="776934"/>
            <a:ext cx="2040323" cy="553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14331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44254</TotalTime>
  <Words>1088</Words>
  <Application>Microsoft Office PowerPoint</Application>
  <PresentationFormat>On-screen Show (4:3)</PresentationFormat>
  <Paragraphs>85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Georgia</vt:lpstr>
      <vt:lpstr>Segoe UI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David Evans</cp:lastModifiedBy>
  <cp:revision>2706</cp:revision>
  <cp:lastPrinted>2025-09-23T02:40:30Z</cp:lastPrinted>
  <dcterms:created xsi:type="dcterms:W3CDTF">2009-06-12T00:18:16Z</dcterms:created>
  <dcterms:modified xsi:type="dcterms:W3CDTF">2025-09-25T05:30:32Z</dcterms:modified>
</cp:coreProperties>
</file>